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6" r:id="rId5"/>
    <p:sldId id="261" r:id="rId6"/>
    <p:sldId id="262" r:id="rId7"/>
    <p:sldId id="263" r:id="rId8"/>
    <p:sldId id="264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1E5C"/>
    <a:srgbClr val="E54747"/>
    <a:srgbClr val="F0632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VY_52_INOVACE_26_Páka, rovnovážná poloha na páce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Páka, rovnovážná poloha na páce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3759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B4CDF6-3E7E-469E-804E-A5262F1C17D7}" type="presOf" srcId="{FBBFC3EA-9D9D-4F3A-BEA6-9C2C0E46BF20}" destId="{643EA938-EDE0-4533-ACCC-D2BD6F3A527C}" srcOrd="0" destOrd="0" presId="urn:microsoft.com/office/officeart/2005/8/layout/target3"/>
    <dgm:cxn modelId="{276DD223-B1BC-4370-92D6-F996FB650815}" type="presOf" srcId="{39F8B381-5807-488E-AC22-73DD4140ED4A}" destId="{71045F8C-00FA-488E-A7BD-E2E6753D979D}" srcOrd="0" destOrd="0" presId="urn:microsoft.com/office/officeart/2005/8/layout/target3"/>
    <dgm:cxn modelId="{41E5F099-6FFD-4E27-8735-280DFFF602B0}" type="presOf" srcId="{EBC41103-E2E5-4D48-9B4B-425520D3D098}" destId="{50C2F88D-8688-44C2-A854-691F34009D3B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720E433-E01C-4DE8-87D5-D15408EA5A8E}" type="presOf" srcId="{C73C7642-F245-4585-8F88-243F9FAEF6CA}" destId="{AA41A67C-3D3F-4AE9-9E0F-5D7F7BB2E741}" srcOrd="1" destOrd="0" presId="urn:microsoft.com/office/officeart/2005/8/layout/target3"/>
    <dgm:cxn modelId="{2E72B43B-D389-49FC-A2B2-552AA80CB2EF}" type="presOf" srcId="{FBBFC3EA-9D9D-4F3A-BEA6-9C2C0E46BF20}" destId="{832BF48F-0145-4429-9E02-8FCA946CCE9E}" srcOrd="1" destOrd="0" presId="urn:microsoft.com/office/officeart/2005/8/layout/target3"/>
    <dgm:cxn modelId="{E058B986-1E19-47EC-9A51-C2C6E2926C51}" type="presOf" srcId="{445C7998-7549-48B0-BD68-D4F0167F02E5}" destId="{4D19AB04-24FA-40C2-B203-52AE3D15E171}" srcOrd="1" destOrd="0" presId="urn:microsoft.com/office/officeart/2005/8/layout/target3"/>
    <dgm:cxn modelId="{0736E4DF-5C25-4B09-ACB9-9B4F92275D6B}" type="presOf" srcId="{DAEA276B-ECF9-46F6-A7D3-4693B2D32BC4}" destId="{CDED6FE3-AD8F-4ACC-B6B8-710EDDD97598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7E34BD9-40EF-41E2-82B0-193E4AD58B76}" type="presOf" srcId="{C73C7642-F245-4585-8F88-243F9FAEF6CA}" destId="{97289DF2-90F4-4EC2-A9FC-633B00BAB610}" srcOrd="0" destOrd="0" presId="urn:microsoft.com/office/officeart/2005/8/layout/target3"/>
    <dgm:cxn modelId="{5D478923-5AD0-4AA9-AFD8-F80500D5634B}" type="presOf" srcId="{445C7998-7549-48B0-BD68-D4F0167F02E5}" destId="{BC35EE03-4121-4EF9-923D-7CB6D30D358D}" srcOrd="0" destOrd="0" presId="urn:microsoft.com/office/officeart/2005/8/layout/target3"/>
    <dgm:cxn modelId="{D96A1700-F695-4BD8-8D20-65494F1CE07E}" type="presOf" srcId="{EBC41103-E2E5-4D48-9B4B-425520D3D098}" destId="{F969C235-9271-4D34-B740-D627A121CAD0}" srcOrd="1" destOrd="0" presId="urn:microsoft.com/office/officeart/2005/8/layout/target3"/>
    <dgm:cxn modelId="{760037B3-0EAA-4CA6-A4C7-8F0E6B4296ED}" type="presOf" srcId="{DAEA276B-ECF9-46F6-A7D3-4693B2D32BC4}" destId="{F69A1436-182C-465B-AD7F-FE48E0C090C1}" srcOrd="1" destOrd="0" presId="urn:microsoft.com/office/officeart/2005/8/layout/target3"/>
    <dgm:cxn modelId="{2A1C65E4-4185-419C-B48E-58C5F196C575}" type="presOf" srcId="{019433A1-1324-4DE1-9E6F-32B851095F74}" destId="{E7297F21-D4FD-4A41-AE58-814D01A6B5E7}" srcOrd="1" destOrd="0" presId="urn:microsoft.com/office/officeart/2005/8/layout/target3"/>
    <dgm:cxn modelId="{A4BA0B42-02BD-49EC-8756-73921F8C3DB2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B596C4F-E885-41C9-9E45-2D1A936EBEB7}" type="presParOf" srcId="{71045F8C-00FA-488E-A7BD-E2E6753D979D}" destId="{3577EC6B-C980-4F34-8C69-4365E7B8FC8C}" srcOrd="0" destOrd="0" presId="urn:microsoft.com/office/officeart/2005/8/layout/target3"/>
    <dgm:cxn modelId="{3CDCD926-98AE-4BE7-B1B6-4501DA0C4CF7}" type="presParOf" srcId="{71045F8C-00FA-488E-A7BD-E2E6753D979D}" destId="{6940EB87-DC1D-4BC3-9408-9AC2E1FFC039}" srcOrd="1" destOrd="0" presId="urn:microsoft.com/office/officeart/2005/8/layout/target3"/>
    <dgm:cxn modelId="{08415755-54CA-421D-BB1D-854ADCC1DCB3}" type="presParOf" srcId="{71045F8C-00FA-488E-A7BD-E2E6753D979D}" destId="{BC35EE03-4121-4EF9-923D-7CB6D30D358D}" srcOrd="2" destOrd="0" presId="urn:microsoft.com/office/officeart/2005/8/layout/target3"/>
    <dgm:cxn modelId="{F7A81F8A-36E2-4C25-BBD0-A84764A5814B}" type="presParOf" srcId="{71045F8C-00FA-488E-A7BD-E2E6753D979D}" destId="{C95EEA27-3CBF-4645-A92D-9D8AF5C1CBFC}" srcOrd="3" destOrd="0" presId="urn:microsoft.com/office/officeart/2005/8/layout/target3"/>
    <dgm:cxn modelId="{AA34E72E-BA48-42D8-A764-FD6F4625F916}" type="presParOf" srcId="{71045F8C-00FA-488E-A7BD-E2E6753D979D}" destId="{851BB866-B6AE-4566-893F-4C635BA974FC}" srcOrd="4" destOrd="0" presId="urn:microsoft.com/office/officeart/2005/8/layout/target3"/>
    <dgm:cxn modelId="{E061FD88-5DD1-4E6A-9B3E-493FC06331CA}" type="presParOf" srcId="{71045F8C-00FA-488E-A7BD-E2E6753D979D}" destId="{643EA938-EDE0-4533-ACCC-D2BD6F3A527C}" srcOrd="5" destOrd="0" presId="urn:microsoft.com/office/officeart/2005/8/layout/target3"/>
    <dgm:cxn modelId="{2BE017FC-9300-4D7F-82BB-7B49AEF0E996}" type="presParOf" srcId="{71045F8C-00FA-488E-A7BD-E2E6753D979D}" destId="{92F31B18-D66D-4CC7-89B9-378928DE877D}" srcOrd="6" destOrd="0" presId="urn:microsoft.com/office/officeart/2005/8/layout/target3"/>
    <dgm:cxn modelId="{B72938FC-3719-4779-A746-1CD6C13A631F}" type="presParOf" srcId="{71045F8C-00FA-488E-A7BD-E2E6753D979D}" destId="{902074E1-B931-4618-97F1-FADBE82E9C3C}" srcOrd="7" destOrd="0" presId="urn:microsoft.com/office/officeart/2005/8/layout/target3"/>
    <dgm:cxn modelId="{81816E2B-D85C-456D-B09E-1C788F25A655}" type="presParOf" srcId="{71045F8C-00FA-488E-A7BD-E2E6753D979D}" destId="{A3817367-F2BC-482F-8832-FA00B51DCCF3}" srcOrd="8" destOrd="0" presId="urn:microsoft.com/office/officeart/2005/8/layout/target3"/>
    <dgm:cxn modelId="{6571DDB3-3DF7-4B66-BB2B-652E9E4EF13F}" type="presParOf" srcId="{71045F8C-00FA-488E-A7BD-E2E6753D979D}" destId="{626ABFF6-56C8-4386-B662-68EC364EED9D}" srcOrd="9" destOrd="0" presId="urn:microsoft.com/office/officeart/2005/8/layout/target3"/>
    <dgm:cxn modelId="{F935BB97-C775-4693-A3C3-E9E2A8BF61BF}" type="presParOf" srcId="{71045F8C-00FA-488E-A7BD-E2E6753D979D}" destId="{6DB11F1C-D028-4800-9625-6611CA9DE6D4}" srcOrd="10" destOrd="0" presId="urn:microsoft.com/office/officeart/2005/8/layout/target3"/>
    <dgm:cxn modelId="{B1AFCE56-4481-4DA0-B0FD-4F9BCF3B45A2}" type="presParOf" srcId="{71045F8C-00FA-488E-A7BD-E2E6753D979D}" destId="{CDED6FE3-AD8F-4ACC-B6B8-710EDDD97598}" srcOrd="11" destOrd="0" presId="urn:microsoft.com/office/officeart/2005/8/layout/target3"/>
    <dgm:cxn modelId="{DEBFC029-FCFD-4B04-A3F7-7E3137E47D4A}" type="presParOf" srcId="{71045F8C-00FA-488E-A7BD-E2E6753D979D}" destId="{397AC6D7-84A6-4150-958F-83C92D9ACF38}" srcOrd="12" destOrd="0" presId="urn:microsoft.com/office/officeart/2005/8/layout/target3"/>
    <dgm:cxn modelId="{64F198BF-1897-4E0F-9570-C9AB597FFBE4}" type="presParOf" srcId="{71045F8C-00FA-488E-A7BD-E2E6753D979D}" destId="{D7419528-33A6-416D-9E64-B3F7915C5149}" srcOrd="13" destOrd="0" presId="urn:microsoft.com/office/officeart/2005/8/layout/target3"/>
    <dgm:cxn modelId="{2FCE4577-9026-42F0-9BC5-90ECBBBD23A2}" type="presParOf" srcId="{71045F8C-00FA-488E-A7BD-E2E6753D979D}" destId="{97289DF2-90F4-4EC2-A9FC-633B00BAB610}" srcOrd="14" destOrd="0" presId="urn:microsoft.com/office/officeart/2005/8/layout/target3"/>
    <dgm:cxn modelId="{782875FB-A5BB-4726-ABC4-07FC8AB1F9EC}" type="presParOf" srcId="{71045F8C-00FA-488E-A7BD-E2E6753D979D}" destId="{234EBA9D-95B4-4C20-A84E-6F65F1085DC6}" srcOrd="15" destOrd="0" presId="urn:microsoft.com/office/officeart/2005/8/layout/target3"/>
    <dgm:cxn modelId="{DBFB6DE4-2779-4649-BCEC-60D7089C2B42}" type="presParOf" srcId="{71045F8C-00FA-488E-A7BD-E2E6753D979D}" destId="{12255512-213F-41DF-90A6-8B4CD74A2B52}" srcOrd="16" destOrd="0" presId="urn:microsoft.com/office/officeart/2005/8/layout/target3"/>
    <dgm:cxn modelId="{26C37914-6CA1-44D7-8721-881FB49E0DAC}" type="presParOf" srcId="{71045F8C-00FA-488E-A7BD-E2E6753D979D}" destId="{50C2F88D-8688-44C2-A854-691F34009D3B}" srcOrd="17" destOrd="0" presId="urn:microsoft.com/office/officeart/2005/8/layout/target3"/>
    <dgm:cxn modelId="{8F58D3EA-E059-4086-9D06-15D0E9B6CA35}" type="presParOf" srcId="{71045F8C-00FA-488E-A7BD-E2E6753D979D}" destId="{4D19AB04-24FA-40C2-B203-52AE3D15E171}" srcOrd="18" destOrd="0" presId="urn:microsoft.com/office/officeart/2005/8/layout/target3"/>
    <dgm:cxn modelId="{79C3529F-4B1D-4809-B280-C3C046CAD896}" type="presParOf" srcId="{71045F8C-00FA-488E-A7BD-E2E6753D979D}" destId="{832BF48F-0145-4429-9E02-8FCA946CCE9E}" srcOrd="19" destOrd="0" presId="urn:microsoft.com/office/officeart/2005/8/layout/target3"/>
    <dgm:cxn modelId="{41423FF5-7371-4AD6-BE8E-6EC4F5F8808D}" type="presParOf" srcId="{71045F8C-00FA-488E-A7BD-E2E6753D979D}" destId="{E7297F21-D4FD-4A41-AE58-814D01A6B5E7}" srcOrd="20" destOrd="0" presId="urn:microsoft.com/office/officeart/2005/8/layout/target3"/>
    <dgm:cxn modelId="{0D310240-AC0D-490A-87CF-5256A9E7BFED}" type="presParOf" srcId="{71045F8C-00FA-488E-A7BD-E2E6753D979D}" destId="{F69A1436-182C-465B-AD7F-FE48E0C090C1}" srcOrd="21" destOrd="0" presId="urn:microsoft.com/office/officeart/2005/8/layout/target3"/>
    <dgm:cxn modelId="{E4629B88-BD54-4845-9E32-2BE0B61CA5CC}" type="presParOf" srcId="{71045F8C-00FA-488E-A7BD-E2E6753D979D}" destId="{AA41A67C-3D3F-4AE9-9E0F-5D7F7BB2E741}" srcOrd="22" destOrd="0" presId="urn:microsoft.com/office/officeart/2005/8/layout/target3"/>
    <dgm:cxn modelId="{38FE76DB-87A6-41B3-9C69-C2A57CC4AA3D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BD80C-2863-4515-B424-752A518BAF56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ADFA9-0ACB-4F07-9B1C-06E8399C19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60322-8257-42F5-8263-7269D02855AB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5E78A-062A-42DF-AF74-047A30F923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9BF6F-F9A6-45DC-AD2A-4D72A8917B34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EB7AE-5D49-4326-A78C-4EBE43577A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2310E-562C-4D92-9F26-2FB5C9E6915E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32B90-2B85-48D8-AF21-FD1FD71A8F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2F8CE-D319-45E5-91D4-962ABE5A0AAB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53450-CAB8-48C3-BB3F-89919BB3EF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70A6B-A055-48A1-99F3-5BA517BCF0A2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80B07-4EF1-4C81-8B76-1A174F228E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FBA0D-6D77-4AE0-9176-7E4D02A74107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DEB00-D4EB-462A-B5EC-25C001E06F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D2C8A-F66F-43BA-8FBB-3895EA5D9B9C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D87C8-B5E4-4381-82FA-EB7706F18A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FC70B-7275-43C9-A88D-55A82A4125EC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3A56B-4859-4CE8-9BEE-005E677A72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73A07-AEAA-44D1-8DA6-65BFAA3CB24B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A1AFC-0605-4AAC-A9A6-86D6354028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2CDD9-8AC2-40AA-8A7E-372D25E142E2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846B5-3461-4A00-AA96-BFC9333175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33BA5-4F11-4007-ADF0-AA86AC59800E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95874-ADED-431C-B05E-D9D611133F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5309F-2918-442A-BF0E-1F578E0C94A0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EBBF9-DE36-4192-B15C-C57C8224FA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2B771-03BD-4CF0-A180-8481ECE1328E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49972-152A-49F7-B603-AE4DD6DF89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B1E00-D5DE-40BC-880E-B20933D3911F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EF0E9-1823-4398-A9C0-F0192F1E59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DA4B7-41F7-48BC-9F5F-0FBB6ECFA94A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0E490-2998-4B2E-BE23-347B2784C7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85206-66A0-4551-AB18-DE6E4A75CBAE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42122-05D5-4932-BC6B-1484279C08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CB65D-945B-4438-A98C-BE0C5967BE5D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F3961-050F-4BD0-90FA-F8FC893C2C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10BBE-28B4-4601-B106-99210770621E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F6FDB-0037-4403-9563-AA1E54AF2D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FFD0F-001F-4E37-87E1-6062479B7118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5BB3B-5C02-40ED-AABA-315C5BCDEE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7E473-D56A-4488-8A1D-476BD78267B2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0ACBB-B58A-48E7-AE61-5C94443CA2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C3CA6-518F-4477-9937-6D499748F983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5CACA-366B-4A66-B38F-FF9DC36B68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649D98-6A94-499A-976A-BAAC2F81AFB8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451BC5-D428-43F8-91F6-5FF0C92C89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23A5D315-555E-4845-ABEB-1768250BB4AA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18A64B95-87EB-4647-960A-FF5C6B489B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3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ctr" rtl="0" fontAlgn="base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096000" cy="2392363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 učiva, výklad učiva při užití interaktivní tabule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Děti doplňují</a:t>
                      </a:r>
                      <a:r>
                        <a:rPr lang="cs-CZ" baseline="0" dirty="0" smtClean="0"/>
                        <a:t> úkoly na tabuli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4267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Páka, rovnovážná poloha na páce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7. ročník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9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Páka</a:t>
            </a:r>
            <a:endParaRPr lang="cs-CZ" dirty="0"/>
          </a:p>
        </p:txBody>
      </p:sp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5863" y="3617913"/>
            <a:ext cx="2627312" cy="321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1412875"/>
            <a:ext cx="2519363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331913" y="1484313"/>
            <a:ext cx="3819525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Zápas dvou spolužáků</a:t>
            </a:r>
          </a:p>
        </p:txBody>
      </p:sp>
      <p:grpSp>
        <p:nvGrpSpPr>
          <p:cNvPr id="30" name="Skupina 29"/>
          <p:cNvGrpSpPr>
            <a:grpSpLocks/>
          </p:cNvGrpSpPr>
          <p:nvPr/>
        </p:nvGrpSpPr>
        <p:grpSpPr bwMode="auto">
          <a:xfrm>
            <a:off x="1114425" y="1125538"/>
            <a:ext cx="7200900" cy="1373187"/>
            <a:chOff x="1043608" y="1556792"/>
            <a:chExt cx="7275359" cy="1656184"/>
          </a:xfrm>
        </p:grpSpPr>
        <p:cxnSp>
          <p:nvCxnSpPr>
            <p:cNvPr id="18" name="Přímá spojnice 17"/>
            <p:cNvCxnSpPr/>
            <p:nvPr/>
          </p:nvCxnSpPr>
          <p:spPr>
            <a:xfrm>
              <a:off x="1043608" y="1755917"/>
              <a:ext cx="7275359" cy="1457059"/>
            </a:xfrm>
            <a:prstGeom prst="line">
              <a:avLst/>
            </a:prstGeom>
            <a:ln w="444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H="1">
              <a:off x="1115785" y="1556792"/>
              <a:ext cx="7203182" cy="1514499"/>
            </a:xfrm>
            <a:prstGeom prst="line">
              <a:avLst/>
            </a:prstGeom>
            <a:ln w="444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ovéPole 30"/>
          <p:cNvSpPr txBox="1"/>
          <p:nvPr/>
        </p:nvSpPr>
        <p:spPr>
          <a:xfrm>
            <a:off x="107950" y="2997200"/>
            <a:ext cx="8928100" cy="2554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      </a:t>
            </a: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Může </a:t>
            </a: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se Petr houpat se svojí starší sestrou?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  <a:ea typeface="+mj-ea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            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  <a:ea typeface="+mj-ea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                                         Za </a:t>
            </a: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jakého předpokladu?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692150"/>
            <a:ext cx="8229600" cy="1600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/>
              <a:t>Jak chápeme páku ve fyzice?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073650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Páka je tyč, která se otáčí kolem pevné osy.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Houpačka je příklad páky</a:t>
            </a:r>
            <a:endParaRPr lang="cs-CZ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421110">
            <a:off x="4176713" y="3402013"/>
            <a:ext cx="2952750" cy="325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700" name="Skupina 29"/>
          <p:cNvGrpSpPr>
            <a:grpSpLocks/>
          </p:cNvGrpSpPr>
          <p:nvPr/>
        </p:nvGrpSpPr>
        <p:grpSpPr bwMode="auto">
          <a:xfrm>
            <a:off x="639763" y="1584325"/>
            <a:ext cx="6497637" cy="2276475"/>
            <a:chOff x="639076" y="1584084"/>
            <a:chExt cx="6497696" cy="2276964"/>
          </a:xfrm>
        </p:grpSpPr>
        <p:sp>
          <p:nvSpPr>
            <p:cNvPr id="8" name="Šipka dolů 7"/>
            <p:cNvSpPr/>
            <p:nvPr/>
          </p:nvSpPr>
          <p:spPr>
            <a:xfrm>
              <a:off x="1331232" y="2924222"/>
              <a:ext cx="215902" cy="792333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0" name="Šipka dolů 9"/>
            <p:cNvSpPr/>
            <p:nvPr/>
          </p:nvSpPr>
          <p:spPr>
            <a:xfrm>
              <a:off x="6228714" y="2924222"/>
              <a:ext cx="215902" cy="936826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grpSp>
          <p:nvGrpSpPr>
            <p:cNvPr id="29714" name="Skupina 12"/>
            <p:cNvGrpSpPr>
              <a:grpSpLocks/>
            </p:cNvGrpSpPr>
            <p:nvPr/>
          </p:nvGrpSpPr>
          <p:grpSpPr bwMode="auto">
            <a:xfrm>
              <a:off x="639076" y="2700209"/>
              <a:ext cx="6497696" cy="800799"/>
              <a:chOff x="639076" y="2276872"/>
              <a:chExt cx="6497696" cy="800799"/>
            </a:xfrm>
          </p:grpSpPr>
          <p:grpSp>
            <p:nvGrpSpPr>
              <p:cNvPr id="29719" name="Skupina 6"/>
              <p:cNvGrpSpPr>
                <a:grpSpLocks/>
              </p:cNvGrpSpPr>
              <p:nvPr/>
            </p:nvGrpSpPr>
            <p:grpSpPr bwMode="auto">
              <a:xfrm>
                <a:off x="1187624" y="2276872"/>
                <a:ext cx="5400600" cy="576064"/>
                <a:chOff x="1187624" y="2780928"/>
                <a:chExt cx="5400600" cy="576064"/>
              </a:xfrm>
            </p:grpSpPr>
            <p:sp>
              <p:nvSpPr>
                <p:cNvPr id="6" name="Obdélník 5"/>
                <p:cNvSpPr/>
                <p:nvPr/>
              </p:nvSpPr>
              <p:spPr>
                <a:xfrm>
                  <a:off x="1188356" y="2781056"/>
                  <a:ext cx="5399136" cy="215946"/>
                </a:xfrm>
                <a:prstGeom prst="rect">
                  <a:avLst/>
                </a:prstGeom>
                <a:solidFill>
                  <a:schemeClr val="accent3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cs-CZ"/>
                </a:p>
              </p:txBody>
            </p:sp>
            <p:sp>
              <p:nvSpPr>
                <p:cNvPr id="5" name="Rovnoramenný trojúhelník 4"/>
                <p:cNvSpPr/>
                <p:nvPr/>
              </p:nvSpPr>
              <p:spPr>
                <a:xfrm>
                  <a:off x="3491839" y="2946192"/>
                  <a:ext cx="792170" cy="411251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cs-CZ"/>
                </a:p>
              </p:txBody>
            </p:sp>
          </p:grpSp>
          <p:sp>
            <p:nvSpPr>
              <p:cNvPr id="9" name="TextovéPole 8"/>
              <p:cNvSpPr txBox="1"/>
              <p:nvPr/>
            </p:nvSpPr>
            <p:spPr>
              <a:xfrm>
                <a:off x="639076" y="2492946"/>
                <a:ext cx="549280" cy="58432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32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F</a:t>
                </a:r>
                <a:r>
                  <a: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1</a:t>
                </a:r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6587492" y="2492946"/>
                <a:ext cx="549280" cy="58432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32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F</a:t>
                </a:r>
                <a:r>
                  <a: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2</a:t>
                </a:r>
                <a:endParaRPr lang="cs-CZ" sz="32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endParaRPr>
              </a:p>
            </p:txBody>
          </p:sp>
        </p:grpSp>
        <p:sp>
          <p:nvSpPr>
            <p:cNvPr id="11" name="Levá složená závorka 10"/>
            <p:cNvSpPr/>
            <p:nvPr/>
          </p:nvSpPr>
          <p:spPr>
            <a:xfrm rot="5400000">
              <a:off x="2321792" y="1106411"/>
              <a:ext cx="468414" cy="2592412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4" name="Levá složená závorka 13"/>
            <p:cNvSpPr/>
            <p:nvPr/>
          </p:nvSpPr>
          <p:spPr>
            <a:xfrm rot="5400000">
              <a:off x="5057873" y="1107205"/>
              <a:ext cx="468414" cy="2590824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2220240" y="1584084"/>
              <a:ext cx="669931" cy="5843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2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a</a:t>
              </a:r>
              <a:r>
                <a:rPr lang="cs-CZ" sz="32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1</a:t>
              </a: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4957115" y="1584084"/>
              <a:ext cx="669931" cy="5843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2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a</a:t>
              </a:r>
              <a:r>
                <a:rPr lang="cs-CZ" sz="32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2</a:t>
              </a:r>
            </a:p>
          </p:txBody>
        </p:sp>
      </p:grpSp>
      <p:sp>
        <p:nvSpPr>
          <p:cNvPr id="27" name="TextovéPole 26"/>
          <p:cNvSpPr txBox="1"/>
          <p:nvPr/>
        </p:nvSpPr>
        <p:spPr>
          <a:xfrm>
            <a:off x="3648075" y="3238500"/>
            <a:ext cx="506413" cy="5857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cs typeface="+mn-cs"/>
              </a:rPr>
              <a:t>O</a:t>
            </a:r>
          </a:p>
        </p:txBody>
      </p:sp>
      <p:grpSp>
        <p:nvGrpSpPr>
          <p:cNvPr id="29702" name="Skupina 27"/>
          <p:cNvGrpSpPr>
            <a:grpSpLocks/>
          </p:cNvGrpSpPr>
          <p:nvPr/>
        </p:nvGrpSpPr>
        <p:grpSpPr bwMode="auto">
          <a:xfrm>
            <a:off x="539750" y="4076700"/>
            <a:ext cx="8280400" cy="2413000"/>
            <a:chOff x="539552" y="4077072"/>
            <a:chExt cx="8280920" cy="2412269"/>
          </a:xfrm>
        </p:grpSpPr>
        <p:grpSp>
          <p:nvGrpSpPr>
            <p:cNvPr id="29703" name="Skupina 25"/>
            <p:cNvGrpSpPr>
              <a:grpSpLocks/>
            </p:cNvGrpSpPr>
            <p:nvPr/>
          </p:nvGrpSpPr>
          <p:grpSpPr bwMode="auto">
            <a:xfrm>
              <a:off x="539552" y="4077072"/>
              <a:ext cx="8280920" cy="2412269"/>
              <a:chOff x="539552" y="4077072"/>
              <a:chExt cx="8280920" cy="2412269"/>
            </a:xfrm>
          </p:grpSpPr>
          <p:sp>
            <p:nvSpPr>
              <p:cNvPr id="16" name="Obdélník s odříznutým příčným rohem 15"/>
              <p:cNvSpPr/>
              <p:nvPr/>
            </p:nvSpPr>
            <p:spPr>
              <a:xfrm>
                <a:off x="539552" y="4077072"/>
                <a:ext cx="7822104" cy="2412269"/>
              </a:xfrm>
              <a:prstGeom prst="snip2Diag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 dirty="0"/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711013" y="4148488"/>
                <a:ext cx="549309" cy="58561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3200" dirty="0">
                    <a:solidFill>
                      <a:srgbClr val="FF0000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F</a:t>
                </a:r>
                <a:r>
                  <a:rPr lang="cs-CZ" sz="3200" baseline="-25000" dirty="0">
                    <a:solidFill>
                      <a:srgbClr val="FF0000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1</a:t>
                </a:r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736414" y="4770600"/>
                <a:ext cx="547722" cy="58402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3200" dirty="0">
                    <a:solidFill>
                      <a:srgbClr val="FF0000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F</a:t>
                </a:r>
                <a:r>
                  <a:rPr lang="cs-CZ" sz="3200" baseline="-25000" dirty="0">
                    <a:solidFill>
                      <a:srgbClr val="FF0000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2</a:t>
                </a:r>
                <a:endParaRPr lang="cs-CZ" sz="3200" baseline="-25000" dirty="0">
                  <a:solidFill>
                    <a:srgbClr val="FF0000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endParaRPr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4284700" y="4148488"/>
                <a:ext cx="3815002" cy="58561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32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a</a:t>
                </a:r>
                <a:r>
                  <a:rPr lang="cs-CZ" sz="3200" baseline="-250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1</a:t>
                </a:r>
                <a:r>
                  <a:rPr lang="cs-CZ" sz="32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 – rameno síly F</a:t>
                </a:r>
                <a:r>
                  <a:rPr lang="cs-CZ" sz="3200" baseline="-250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1</a:t>
                </a:r>
                <a:r>
                  <a:rPr lang="cs-CZ" sz="32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 </a:t>
                </a:r>
                <a:endParaRPr lang="cs-CZ" sz="3200" baseline="-25000" dirty="0">
                  <a:solidFill>
                    <a:schemeClr val="tx2">
                      <a:lumMod val="75000"/>
                    </a:schemeClr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endParaRPr>
              </a:p>
            </p:txBody>
          </p:sp>
          <p:sp>
            <p:nvSpPr>
              <p:cNvPr id="22" name="TextovéPole 21"/>
              <p:cNvSpPr txBox="1"/>
              <p:nvPr/>
            </p:nvSpPr>
            <p:spPr>
              <a:xfrm>
                <a:off x="4284700" y="4699183"/>
                <a:ext cx="4535772" cy="58402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32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a</a:t>
                </a:r>
                <a:r>
                  <a:rPr lang="cs-CZ" sz="3200" baseline="-250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2  </a:t>
                </a:r>
                <a:r>
                  <a:rPr lang="cs-CZ" sz="32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–</a:t>
                </a:r>
                <a:r>
                  <a:rPr lang="cs-CZ" sz="3200" baseline="-250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 </a:t>
                </a:r>
                <a:r>
                  <a:rPr lang="cs-CZ" sz="32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rameno síly </a:t>
                </a:r>
                <a:r>
                  <a:rPr lang="cs-CZ" sz="32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F</a:t>
                </a:r>
                <a:r>
                  <a:rPr lang="cs-CZ" sz="3200" baseline="-250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2</a:t>
                </a:r>
                <a:r>
                  <a:rPr lang="cs-CZ" sz="32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 </a:t>
                </a:r>
                <a:endParaRPr lang="cs-CZ" sz="3200" baseline="-25000" dirty="0">
                  <a:solidFill>
                    <a:schemeClr val="tx2">
                      <a:lumMod val="75000"/>
                    </a:schemeClr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endParaRPr>
              </a:p>
            </p:txBody>
          </p:sp>
          <p:sp>
            <p:nvSpPr>
              <p:cNvPr id="25" name="Levá složená závorka 24"/>
              <p:cNvSpPr/>
              <p:nvPr/>
            </p:nvSpPr>
            <p:spPr>
              <a:xfrm rot="10800000">
                <a:off x="1309538" y="4403998"/>
                <a:ext cx="611225" cy="733203"/>
              </a:xfrm>
              <a:prstGeom prst="leftBrac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1979505" y="4446848"/>
                <a:ext cx="1690793" cy="64750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3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 síly </a:t>
                </a:r>
                <a:endParaRPr lang="cs-CZ" sz="3600" dirty="0">
                  <a:latin typeface="+mn-lt"/>
                  <a:cs typeface="+mn-cs"/>
                </a:endParaRPr>
              </a:p>
            </p:txBody>
          </p:sp>
        </p:grpSp>
        <p:sp>
          <p:nvSpPr>
            <p:cNvPr id="29" name="TextovéPole 28"/>
            <p:cNvSpPr txBox="1"/>
            <p:nvPr/>
          </p:nvSpPr>
          <p:spPr>
            <a:xfrm>
              <a:off x="1106326" y="5589502"/>
              <a:ext cx="2927534" cy="58402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200" dirty="0">
                  <a:solidFill>
                    <a:schemeClr val="tx2">
                      <a:lumMod val="75000"/>
                    </a:schemeClr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O – osa otáčení</a:t>
              </a:r>
              <a:endParaRPr lang="cs-CZ" sz="3200" dirty="0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hnutá šipka dolů 11"/>
          <p:cNvSpPr/>
          <p:nvPr/>
        </p:nvSpPr>
        <p:spPr>
          <a:xfrm flipH="1">
            <a:off x="1042988" y="2549525"/>
            <a:ext cx="1368425" cy="704850"/>
          </a:xfrm>
          <a:prstGeom prst="curvedDownArrow">
            <a:avLst>
              <a:gd name="adj1" fmla="val 25000"/>
              <a:gd name="adj2" fmla="val 97491"/>
              <a:gd name="adj3" fmla="val 62906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>
          <a:xfrm>
            <a:off x="1409700" y="3284538"/>
            <a:ext cx="2003425" cy="1368425"/>
          </a:xfr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9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Páka se může otáčet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v kladném smyslu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solidFill>
            <a:schemeClr val="bg2"/>
          </a:solidFill>
          <a:ln>
            <a:solidFill>
              <a:srgbClr val="FF0000"/>
            </a:solidFill>
          </a:ln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>
                <a:solidFill>
                  <a:srgbClr val="F61E5C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v záporném smyslu</a:t>
            </a:r>
          </a:p>
        </p:txBody>
      </p:sp>
      <p:pic>
        <p:nvPicPr>
          <p:cNvPr id="30726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/>
          <a:srcRect/>
          <a:stretch>
            <a:fillRect/>
          </a:stretch>
        </p:blipFill>
        <p:spPr>
          <a:xfrm>
            <a:off x="5508625" y="3284538"/>
            <a:ext cx="2232025" cy="1381125"/>
          </a:xfrm>
        </p:spPr>
      </p:pic>
      <p:sp>
        <p:nvSpPr>
          <p:cNvPr id="9" name="Zahnutá šipka dolů 8"/>
          <p:cNvSpPr/>
          <p:nvPr/>
        </p:nvSpPr>
        <p:spPr>
          <a:xfrm>
            <a:off x="6804025" y="2581275"/>
            <a:ext cx="1296988" cy="703263"/>
          </a:xfrm>
          <a:prstGeom prst="curvedDownArrow">
            <a:avLst>
              <a:gd name="adj1" fmla="val 25000"/>
              <a:gd name="adj2" fmla="val 97491"/>
              <a:gd name="adj3" fmla="val 62906"/>
            </a:avLst>
          </a:prstGeom>
          <a:solidFill>
            <a:srgbClr val="F61E5C"/>
          </a:solidFill>
          <a:ln>
            <a:solidFill>
              <a:srgbClr val="F61E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Kříž 10"/>
          <p:cNvSpPr/>
          <p:nvPr/>
        </p:nvSpPr>
        <p:spPr>
          <a:xfrm>
            <a:off x="3348038" y="2493963"/>
            <a:ext cx="719137" cy="790575"/>
          </a:xfrm>
          <a:prstGeom prst="plus">
            <a:avLst>
              <a:gd name="adj" fmla="val 40794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795963" y="2549525"/>
            <a:ext cx="720725" cy="158750"/>
          </a:xfrm>
          <a:prstGeom prst="rect">
            <a:avLst/>
          </a:prstGeom>
          <a:solidFill>
            <a:srgbClr val="F61E5C"/>
          </a:solidFill>
          <a:ln>
            <a:solidFill>
              <a:srgbClr val="F61E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4622800" y="5218113"/>
            <a:ext cx="3786188" cy="1039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rgbClr val="F61E5C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po </a:t>
            </a:r>
            <a:r>
              <a:rPr lang="cs-CZ" sz="2800" dirty="0">
                <a:solidFill>
                  <a:srgbClr val="F61E5C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směru </a:t>
            </a:r>
            <a:endParaRPr lang="cs-CZ" sz="2800" dirty="0">
              <a:solidFill>
                <a:srgbClr val="F61E5C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  <a:ea typeface="+mj-ea"/>
              <a:cs typeface="+mj-cs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rgbClr val="F61E5C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hodinových </a:t>
            </a:r>
            <a:r>
              <a:rPr lang="cs-CZ" sz="2800" dirty="0">
                <a:solidFill>
                  <a:srgbClr val="F61E5C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ručiček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671513" y="5381625"/>
            <a:ext cx="3786187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proti směru hodinových ručiček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Vývojový diagram: dokument 34"/>
          <p:cNvSpPr/>
          <p:nvPr/>
        </p:nvSpPr>
        <p:spPr>
          <a:xfrm>
            <a:off x="2051050" y="2740025"/>
            <a:ext cx="4033838" cy="1625600"/>
          </a:xfrm>
          <a:prstGeom prst="flowChartDocumen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55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Moment síly </a:t>
            </a:r>
            <a:r>
              <a:rPr lang="cs-CZ" sz="2800" dirty="0" smtClean="0"/>
              <a:t>vzhledem k ose otáčení</a:t>
            </a:r>
            <a:endParaRPr lang="cs-CZ" sz="28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543550"/>
          </a:xfrm>
        </p:spPr>
        <p:txBody>
          <a:bodyPr>
            <a:normAutofit/>
          </a:bodyPr>
          <a:lstStyle/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pPr>
              <a:buFont typeface="Arial" charset="0"/>
              <a:buNone/>
            </a:pPr>
            <a:r>
              <a:rPr lang="cs-CZ" sz="28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                  M = F ∙ a </a:t>
            </a:r>
          </a:p>
          <a:p>
            <a:pPr>
              <a:buFont typeface="Arial" charset="0"/>
              <a:buNone/>
            </a:pPr>
            <a:r>
              <a:rPr lang="cs-CZ" sz="28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                  základní jednotka  1 Nm</a:t>
            </a:r>
          </a:p>
          <a:p>
            <a:pPr>
              <a:buFont typeface="Arial" charset="0"/>
              <a:buNone/>
            </a:pPr>
            <a:endParaRPr lang="cs-CZ" sz="2800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alatino Linotype" pitchFamily="18" charset="0"/>
            </a:endParaRPr>
          </a:p>
          <a:p>
            <a:pPr>
              <a:buFont typeface="Arial" charset="0"/>
              <a:buNone/>
            </a:pPr>
            <a:r>
              <a:rPr lang="cs-CZ" sz="2800" b="1" u="sng" smtClean="0">
                <a:solidFill>
                  <a:srgbClr val="F61E5C"/>
                </a:solidFill>
                <a:latin typeface="Palatino Linotype" pitchFamily="18" charset="0"/>
              </a:rPr>
              <a:t>Rovnovážná poloha </a:t>
            </a:r>
            <a:r>
              <a:rPr lang="cs-CZ" sz="28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na páce nastane, jestliže moment síly, která otáčí páku v kladném smyslu se rovná momentu síly, která otáčí páku </a:t>
            </a:r>
            <a:r>
              <a:rPr lang="cs-CZ" sz="28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                    </a:t>
            </a:r>
            <a:r>
              <a:rPr lang="cs-CZ" sz="28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v záporném smyslu.</a:t>
            </a:r>
          </a:p>
          <a:p>
            <a:pPr>
              <a:buFont typeface="Arial" charset="0"/>
              <a:buNone/>
            </a:pPr>
            <a:endParaRPr lang="cs-CZ" sz="3200" b="1" smtClean="0">
              <a:solidFill>
                <a:srgbClr val="234271"/>
              </a:solidFill>
            </a:endParaRPr>
          </a:p>
        </p:txBody>
      </p:sp>
      <p:grpSp>
        <p:nvGrpSpPr>
          <p:cNvPr id="31748" name="Skupina 21"/>
          <p:cNvGrpSpPr>
            <a:grpSpLocks/>
          </p:cNvGrpSpPr>
          <p:nvPr/>
        </p:nvGrpSpPr>
        <p:grpSpPr bwMode="auto">
          <a:xfrm>
            <a:off x="912813" y="1057275"/>
            <a:ext cx="6224587" cy="1682750"/>
            <a:chOff x="639076" y="1584084"/>
            <a:chExt cx="6497696" cy="2276964"/>
          </a:xfrm>
        </p:grpSpPr>
        <p:sp>
          <p:nvSpPr>
            <p:cNvPr id="23" name="Šipka dolů 22"/>
            <p:cNvSpPr/>
            <p:nvPr/>
          </p:nvSpPr>
          <p:spPr>
            <a:xfrm>
              <a:off x="1331766" y="2924485"/>
              <a:ext cx="215430" cy="792642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4" name="Šipka dolů 23"/>
            <p:cNvSpPr/>
            <p:nvPr/>
          </p:nvSpPr>
          <p:spPr>
            <a:xfrm>
              <a:off x="6228652" y="2924485"/>
              <a:ext cx="215430" cy="936563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grpSp>
          <p:nvGrpSpPr>
            <p:cNvPr id="31752" name="Skupina 24"/>
            <p:cNvGrpSpPr>
              <a:grpSpLocks/>
            </p:cNvGrpSpPr>
            <p:nvPr/>
          </p:nvGrpSpPr>
          <p:grpSpPr bwMode="auto">
            <a:xfrm>
              <a:off x="639076" y="2700209"/>
              <a:ext cx="6497696" cy="800799"/>
              <a:chOff x="639076" y="2276872"/>
              <a:chExt cx="6497696" cy="800799"/>
            </a:xfrm>
          </p:grpSpPr>
          <p:grpSp>
            <p:nvGrpSpPr>
              <p:cNvPr id="31757" name="Skupina 29"/>
              <p:cNvGrpSpPr>
                <a:grpSpLocks/>
              </p:cNvGrpSpPr>
              <p:nvPr/>
            </p:nvGrpSpPr>
            <p:grpSpPr bwMode="auto">
              <a:xfrm>
                <a:off x="1187624" y="2276872"/>
                <a:ext cx="5400600" cy="576064"/>
                <a:chOff x="1187624" y="2780928"/>
                <a:chExt cx="5400600" cy="576064"/>
              </a:xfrm>
            </p:grpSpPr>
            <p:sp>
              <p:nvSpPr>
                <p:cNvPr id="33" name="Obdélník 32"/>
                <p:cNvSpPr/>
                <p:nvPr/>
              </p:nvSpPr>
              <p:spPr>
                <a:xfrm>
                  <a:off x="1187593" y="2781805"/>
                  <a:ext cx="5400662" cy="216957"/>
                </a:xfrm>
                <a:prstGeom prst="rect">
                  <a:avLst/>
                </a:prstGeom>
                <a:solidFill>
                  <a:schemeClr val="accent3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cs-CZ"/>
                </a:p>
              </p:txBody>
            </p:sp>
            <p:sp>
              <p:nvSpPr>
                <p:cNvPr id="34" name="Rovnoramenný trojúhelník 33"/>
                <p:cNvSpPr/>
                <p:nvPr/>
              </p:nvSpPr>
              <p:spPr>
                <a:xfrm>
                  <a:off x="3492693" y="2947208"/>
                  <a:ext cx="790461" cy="410282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cs-CZ"/>
                </a:p>
              </p:txBody>
            </p:sp>
          </p:grpSp>
          <p:sp>
            <p:nvSpPr>
              <p:cNvPr id="31" name="TextovéPole 30"/>
              <p:cNvSpPr txBox="1"/>
              <p:nvPr/>
            </p:nvSpPr>
            <p:spPr>
              <a:xfrm>
                <a:off x="639076" y="2492557"/>
                <a:ext cx="548517" cy="58427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32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F</a:t>
                </a:r>
                <a:r>
                  <a: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1</a:t>
                </a:r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6588255" y="2492557"/>
                <a:ext cx="548517" cy="58427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32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F</a:t>
                </a:r>
                <a:r>
                  <a: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2</a:t>
                </a:r>
                <a:endParaRPr lang="cs-CZ" sz="32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endParaRPr>
              </a:p>
            </p:txBody>
          </p:sp>
        </p:grpSp>
        <p:sp>
          <p:nvSpPr>
            <p:cNvPr id="26" name="Levá složená závorka 25"/>
            <p:cNvSpPr/>
            <p:nvPr/>
          </p:nvSpPr>
          <p:spPr>
            <a:xfrm rot="5400000">
              <a:off x="2321432" y="1105780"/>
              <a:ext cx="468281" cy="2593444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7" name="Levá složená závorka 26"/>
            <p:cNvSpPr/>
            <p:nvPr/>
          </p:nvSpPr>
          <p:spPr>
            <a:xfrm rot="5400000">
              <a:off x="5058220" y="1106609"/>
              <a:ext cx="468281" cy="2591787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2360857" y="1584084"/>
              <a:ext cx="669490" cy="5842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2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a</a:t>
              </a:r>
              <a:r>
                <a:rPr lang="cs-CZ" sz="32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1</a:t>
              </a:r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5066989" y="1584084"/>
              <a:ext cx="669490" cy="5842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2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a</a:t>
              </a:r>
              <a:r>
                <a:rPr lang="cs-CZ" sz="32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2</a:t>
              </a:r>
            </a:p>
          </p:txBody>
        </p:sp>
      </p:grpSp>
      <p:sp>
        <p:nvSpPr>
          <p:cNvPr id="36" name="Vývojový diagram: dokument 35"/>
          <p:cNvSpPr/>
          <p:nvPr/>
        </p:nvSpPr>
        <p:spPr>
          <a:xfrm>
            <a:off x="2051050" y="2740025"/>
            <a:ext cx="4033838" cy="1552575"/>
          </a:xfrm>
          <a:prstGeom prst="flowChartDocumen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dirty="0">
                <a:solidFill>
                  <a:srgbClr val="F61E5C"/>
                </a:solidFill>
              </a:rPr>
              <a:t>F</a:t>
            </a:r>
            <a:r>
              <a:rPr lang="cs-CZ" sz="4000" baseline="-25000" dirty="0">
                <a:solidFill>
                  <a:srgbClr val="F61E5C"/>
                </a:solidFill>
              </a:rPr>
              <a:t>1</a:t>
            </a:r>
            <a:r>
              <a:rPr lang="cs-CZ" sz="4000" dirty="0">
                <a:solidFill>
                  <a:srgbClr val="F61E5C"/>
                </a:solidFill>
              </a:rPr>
              <a:t> </a:t>
            </a:r>
            <a:r>
              <a:rPr lang="cs-CZ" sz="4000" dirty="0">
                <a:solidFill>
                  <a:srgbClr val="F61E5C"/>
                </a:solidFill>
              </a:rPr>
              <a:t>∙ </a:t>
            </a:r>
            <a:r>
              <a:rPr lang="cs-CZ" sz="4000" dirty="0">
                <a:solidFill>
                  <a:srgbClr val="F61E5C"/>
                </a:solidFill>
              </a:rPr>
              <a:t>a</a:t>
            </a:r>
            <a:r>
              <a:rPr lang="cs-CZ" sz="4000" baseline="-25000" dirty="0">
                <a:solidFill>
                  <a:srgbClr val="F61E5C"/>
                </a:solidFill>
              </a:rPr>
              <a:t>1</a:t>
            </a:r>
            <a:r>
              <a:rPr lang="cs-CZ" sz="4000" dirty="0">
                <a:solidFill>
                  <a:srgbClr val="F61E5C"/>
                </a:solidFill>
              </a:rPr>
              <a:t> = F</a:t>
            </a:r>
            <a:r>
              <a:rPr lang="cs-CZ" sz="4000" baseline="-25000" dirty="0">
                <a:solidFill>
                  <a:srgbClr val="F61E5C"/>
                </a:solidFill>
              </a:rPr>
              <a:t>2</a:t>
            </a:r>
            <a:r>
              <a:rPr lang="cs-CZ" sz="4000" dirty="0">
                <a:solidFill>
                  <a:srgbClr val="F61E5C"/>
                </a:solidFill>
              </a:rPr>
              <a:t> ∙ a</a:t>
            </a:r>
            <a:r>
              <a:rPr lang="cs-CZ" sz="4000" baseline="-25000" dirty="0">
                <a:solidFill>
                  <a:srgbClr val="F61E5C"/>
                </a:solidFill>
              </a:rPr>
              <a:t>2</a:t>
            </a:r>
            <a:endParaRPr lang="cs-CZ" sz="4000" baseline="-25000" dirty="0">
              <a:solidFill>
                <a:srgbClr val="F61E5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-458788"/>
            <a:ext cx="8229600" cy="1600201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cs-CZ" sz="4000" dirty="0" smtClean="0"/>
              <a:t>Úkoly: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</p:spPr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Do obrázku doplň zbývající údaje: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2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2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Na páce je síla F2 dvakrát větší než síla F1, co bude platit pro jejich ramena, aby nastala rovnováha?             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                               Rameno a</a:t>
            </a:r>
            <a:r>
              <a:rPr lang="cs-CZ" sz="2800" baseline="-25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                                 2x menší  než a</a:t>
            </a:r>
            <a:r>
              <a:rPr lang="cs-CZ" sz="2800" baseline="-25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2771" name="Skupina 4"/>
          <p:cNvGrpSpPr>
            <a:grpSpLocks/>
          </p:cNvGrpSpPr>
          <p:nvPr/>
        </p:nvGrpSpPr>
        <p:grpSpPr bwMode="auto">
          <a:xfrm>
            <a:off x="971550" y="2330450"/>
            <a:ext cx="4592638" cy="908050"/>
            <a:chOff x="639076" y="2700209"/>
            <a:chExt cx="5949148" cy="1160839"/>
          </a:xfrm>
        </p:grpSpPr>
        <p:sp>
          <p:nvSpPr>
            <p:cNvPr id="6" name="Šipka dolů 5"/>
            <p:cNvSpPr/>
            <p:nvPr/>
          </p:nvSpPr>
          <p:spPr>
            <a:xfrm>
              <a:off x="1332081" y="2925477"/>
              <a:ext cx="215921" cy="791481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7" name="Šipka dolů 6"/>
            <p:cNvSpPr/>
            <p:nvPr/>
          </p:nvSpPr>
          <p:spPr>
            <a:xfrm>
              <a:off x="6228354" y="2925477"/>
              <a:ext cx="215922" cy="935571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grpSp>
          <p:nvGrpSpPr>
            <p:cNvPr id="32779" name="Skupina 7"/>
            <p:cNvGrpSpPr>
              <a:grpSpLocks/>
            </p:cNvGrpSpPr>
            <p:nvPr/>
          </p:nvGrpSpPr>
          <p:grpSpPr bwMode="auto">
            <a:xfrm>
              <a:off x="639076" y="2700209"/>
              <a:ext cx="5949148" cy="800799"/>
              <a:chOff x="639076" y="2276872"/>
              <a:chExt cx="5949148" cy="800799"/>
            </a:xfrm>
          </p:grpSpPr>
          <p:grpSp>
            <p:nvGrpSpPr>
              <p:cNvPr id="32780" name="Skupina 12"/>
              <p:cNvGrpSpPr>
                <a:grpSpLocks/>
              </p:cNvGrpSpPr>
              <p:nvPr/>
            </p:nvGrpSpPr>
            <p:grpSpPr bwMode="auto">
              <a:xfrm>
                <a:off x="1187624" y="2276872"/>
                <a:ext cx="5400600" cy="576064"/>
                <a:chOff x="1187624" y="2780928"/>
                <a:chExt cx="5400600" cy="576064"/>
              </a:xfrm>
            </p:grpSpPr>
            <p:sp>
              <p:nvSpPr>
                <p:cNvPr id="16" name="Obdélník 15"/>
                <p:cNvSpPr/>
                <p:nvPr/>
              </p:nvSpPr>
              <p:spPr>
                <a:xfrm>
                  <a:off x="1188134" y="2780928"/>
                  <a:ext cx="5400090" cy="217151"/>
                </a:xfrm>
                <a:prstGeom prst="rect">
                  <a:avLst/>
                </a:prstGeom>
                <a:solidFill>
                  <a:schemeClr val="accent3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cs-CZ"/>
                </a:p>
              </p:txBody>
            </p:sp>
            <p:sp>
              <p:nvSpPr>
                <p:cNvPr id="17" name="Rovnoramenný trojúhelník 16"/>
                <p:cNvSpPr/>
                <p:nvPr/>
              </p:nvSpPr>
              <p:spPr>
                <a:xfrm>
                  <a:off x="3491295" y="2945313"/>
                  <a:ext cx="793768" cy="411975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cs-CZ"/>
                </a:p>
              </p:txBody>
            </p:sp>
          </p:grpSp>
          <p:sp>
            <p:nvSpPr>
              <p:cNvPr id="14" name="TextovéPole 13"/>
              <p:cNvSpPr txBox="1"/>
              <p:nvPr/>
            </p:nvSpPr>
            <p:spPr>
              <a:xfrm>
                <a:off x="639076" y="2494023"/>
                <a:ext cx="549058" cy="58447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32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F</a:t>
                </a:r>
                <a:r>
                  <a: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rPr>
                  <a:t>1</a:t>
                </a:r>
              </a:p>
            </p:txBody>
          </p:sp>
        </p:grpSp>
      </p:grpSp>
      <p:pic>
        <p:nvPicPr>
          <p:cNvPr id="32" name="Picture 23" descr="C:\Users\Krejsová\AppData\Local\Microsoft\Windows\Temporary Internet Files\Content.IE5\HW1QB9ZW\MM900041043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16475" y="4724400"/>
            <a:ext cx="3643313" cy="188436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2">
                <a:lumMod val="50000"/>
              </a:schemeClr>
            </a:solidFill>
          </a:ln>
          <a:extLst/>
        </p:spPr>
      </p:pic>
      <p:grpSp>
        <p:nvGrpSpPr>
          <p:cNvPr id="9" name="Skupina 8"/>
          <p:cNvGrpSpPr>
            <a:grpSpLocks/>
          </p:cNvGrpSpPr>
          <p:nvPr/>
        </p:nvGrpSpPr>
        <p:grpSpPr bwMode="auto">
          <a:xfrm>
            <a:off x="2051050" y="1746250"/>
            <a:ext cx="4067175" cy="1417638"/>
            <a:chOff x="2051720" y="1745519"/>
            <a:chExt cx="4067183" cy="1419053"/>
          </a:xfrm>
        </p:grpSpPr>
        <p:sp>
          <p:nvSpPr>
            <p:cNvPr id="4" name="TextovéPole 3"/>
            <p:cNvSpPr txBox="1"/>
            <p:nvPr/>
          </p:nvSpPr>
          <p:spPr>
            <a:xfrm>
              <a:off x="4212312" y="1745519"/>
              <a:ext cx="525463" cy="58478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2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a</a:t>
              </a:r>
              <a:r>
                <a:rPr lang="cs-CZ" sz="32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2</a:t>
              </a:r>
              <a:endParaRPr lang="cs-CZ" sz="32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endParaRPr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5569627" y="2579789"/>
              <a:ext cx="549276" cy="58478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2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F</a:t>
              </a:r>
              <a:r>
                <a:rPr lang="cs-CZ" sz="32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2</a:t>
              </a:r>
              <a:endParaRPr lang="cs-CZ" sz="32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2051720" y="1770944"/>
              <a:ext cx="525464" cy="58478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2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a</a:t>
              </a:r>
              <a:r>
                <a:rPr lang="cs-CZ" sz="32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1</a:t>
              </a:r>
              <a:endParaRPr lang="cs-CZ" sz="32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-458788"/>
            <a:ext cx="8229600" cy="1600201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cs-CZ" sz="4000" dirty="0" smtClean="0"/>
              <a:t>Úkoly: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Doplň zbývající údaj: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sz="2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3795" name="Skupina 3"/>
          <p:cNvGrpSpPr>
            <a:grpSpLocks/>
          </p:cNvGrpSpPr>
          <p:nvPr/>
        </p:nvGrpSpPr>
        <p:grpSpPr bwMode="auto">
          <a:xfrm>
            <a:off x="468313" y="1825625"/>
            <a:ext cx="6567487" cy="1770063"/>
            <a:chOff x="467544" y="1825660"/>
            <a:chExt cx="6568912" cy="1770354"/>
          </a:xfrm>
        </p:grpSpPr>
        <p:grpSp>
          <p:nvGrpSpPr>
            <p:cNvPr id="33812" name="Skupina 17"/>
            <p:cNvGrpSpPr>
              <a:grpSpLocks/>
            </p:cNvGrpSpPr>
            <p:nvPr/>
          </p:nvGrpSpPr>
          <p:grpSpPr bwMode="auto">
            <a:xfrm>
              <a:off x="467544" y="1844824"/>
              <a:ext cx="6568912" cy="1751190"/>
              <a:chOff x="85435" y="1584085"/>
              <a:chExt cx="7822176" cy="2370480"/>
            </a:xfrm>
          </p:grpSpPr>
          <p:sp>
            <p:nvSpPr>
              <p:cNvPr id="19" name="Šipka dolů 18"/>
              <p:cNvSpPr/>
              <p:nvPr/>
            </p:nvSpPr>
            <p:spPr>
              <a:xfrm>
                <a:off x="1331462" y="2925071"/>
                <a:ext cx="383830" cy="468538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20" name="Šipka dolů 19"/>
              <p:cNvSpPr/>
              <p:nvPr/>
            </p:nvSpPr>
            <p:spPr>
              <a:xfrm>
                <a:off x="6228594" y="2925071"/>
                <a:ext cx="359249" cy="468538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grpSp>
            <p:nvGrpSpPr>
              <p:cNvPr id="33816" name="Skupina 20"/>
              <p:cNvGrpSpPr>
                <a:grpSpLocks/>
              </p:cNvGrpSpPr>
              <p:nvPr/>
            </p:nvGrpSpPr>
            <p:grpSpPr bwMode="auto">
              <a:xfrm>
                <a:off x="85435" y="2700209"/>
                <a:ext cx="7822176" cy="1254356"/>
                <a:chOff x="85435" y="2276872"/>
                <a:chExt cx="7822176" cy="1254356"/>
              </a:xfrm>
            </p:grpSpPr>
            <p:grpSp>
              <p:nvGrpSpPr>
                <p:cNvPr id="33820" name="Skupina 25"/>
                <p:cNvGrpSpPr>
                  <a:grpSpLocks/>
                </p:cNvGrpSpPr>
                <p:nvPr/>
              </p:nvGrpSpPr>
              <p:grpSpPr bwMode="auto">
                <a:xfrm>
                  <a:off x="1187624" y="2276872"/>
                  <a:ext cx="5400600" cy="576064"/>
                  <a:chOff x="1187624" y="2780928"/>
                  <a:chExt cx="5400600" cy="576064"/>
                </a:xfrm>
              </p:grpSpPr>
              <p:sp>
                <p:nvSpPr>
                  <p:cNvPr id="29" name="Obdélník 28"/>
                  <p:cNvSpPr/>
                  <p:nvPr/>
                </p:nvSpPr>
                <p:spPr>
                  <a:xfrm>
                    <a:off x="1187762" y="2780118"/>
                    <a:ext cx="5400082" cy="217074"/>
                  </a:xfrm>
                  <a:prstGeom prst="rect">
                    <a:avLst/>
                  </a:prstGeom>
                  <a:solidFill>
                    <a:schemeClr val="accent3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cs-CZ"/>
                  </a:p>
                </p:txBody>
              </p:sp>
              <p:sp>
                <p:nvSpPr>
                  <p:cNvPr id="30" name="Rovnoramenný trojúhelník 29"/>
                  <p:cNvSpPr/>
                  <p:nvPr/>
                </p:nvSpPr>
                <p:spPr>
                  <a:xfrm>
                    <a:off x="3492630" y="2945610"/>
                    <a:ext cx="790348" cy="410508"/>
                  </a:xfrm>
                  <a:prstGeom prst="triangl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cs-CZ"/>
                  </a:p>
                </p:txBody>
              </p:sp>
            </p:grpSp>
            <p:sp>
              <p:nvSpPr>
                <p:cNvPr id="27" name="TextovéPole 26"/>
                <p:cNvSpPr txBox="1"/>
                <p:nvPr/>
              </p:nvSpPr>
              <p:spPr>
                <a:xfrm>
                  <a:off x="85435" y="2821973"/>
                  <a:ext cx="1919146" cy="709255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cs-CZ" sz="28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ea typeface="+mj-ea"/>
                      <a:cs typeface="+mj-cs"/>
                    </a:rPr>
                    <a:t>F</a:t>
                  </a:r>
                  <a:r>
                    <a:rPr lang="cs-CZ" sz="2800" baseline="-250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cs typeface="+mn-cs"/>
                    </a:rPr>
                    <a:t>1</a:t>
                  </a:r>
                  <a:r>
                    <a:rPr lang="cs-CZ" sz="28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ea typeface="+mj-ea"/>
                      <a:cs typeface="+mj-cs"/>
                    </a:rPr>
                    <a:t> = 15 N</a:t>
                  </a:r>
                  <a:endParaRPr lang="cs-CZ" sz="28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endParaRPr>
                </a:p>
              </p:txBody>
            </p:sp>
            <p:sp>
              <p:nvSpPr>
                <p:cNvPr id="28" name="TextovéPole 27"/>
                <p:cNvSpPr txBox="1"/>
                <p:nvPr/>
              </p:nvSpPr>
              <p:spPr>
                <a:xfrm>
                  <a:off x="6587843" y="2493137"/>
                  <a:ext cx="1319768" cy="790926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cs-CZ" sz="32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ea typeface="+mj-ea"/>
                      <a:cs typeface="+mj-cs"/>
                    </a:rPr>
                    <a:t>F</a:t>
                  </a:r>
                  <a:r>
                    <a:rPr lang="cs-CZ" sz="3200" baseline="-250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cs typeface="+mn-cs"/>
                    </a:rPr>
                    <a:t>2 </a:t>
                  </a:r>
                  <a:r>
                    <a:rPr lang="cs-CZ" sz="32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ea typeface="+mj-ea"/>
                      <a:cs typeface="+mj-cs"/>
                    </a:rPr>
                    <a:t>= ?</a:t>
                  </a:r>
                  <a:endPara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endParaRPr>
                </a:p>
              </p:txBody>
            </p:sp>
          </p:grpSp>
          <p:sp>
            <p:nvSpPr>
              <p:cNvPr id="22" name="Levá složená závorka 21"/>
              <p:cNvSpPr/>
              <p:nvPr/>
            </p:nvSpPr>
            <p:spPr>
              <a:xfrm rot="5400000">
                <a:off x="2321476" y="1106668"/>
                <a:ext cx="468538" cy="2592267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23" name="Levá složená závorka 22"/>
              <p:cNvSpPr/>
              <p:nvPr/>
            </p:nvSpPr>
            <p:spPr>
              <a:xfrm rot="5400000">
                <a:off x="5057441" y="1106669"/>
                <a:ext cx="468538" cy="2592265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1885462" y="1583935"/>
                <a:ext cx="1669562" cy="70925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28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0,5 m</a:t>
                </a:r>
                <a:endParaRPr lang="cs-CZ" sz="28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endParaRPr>
              </a:p>
            </p:txBody>
          </p:sp>
        </p:grpSp>
        <p:sp>
          <p:nvSpPr>
            <p:cNvPr id="31" name="TextovéPole 30"/>
            <p:cNvSpPr txBox="1"/>
            <p:nvPr/>
          </p:nvSpPr>
          <p:spPr>
            <a:xfrm>
              <a:off x="4413337" y="1825660"/>
              <a:ext cx="1402067" cy="52396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1</a:t>
              </a:r>
              <a:r>
                <a:rPr lang="cs-CZ" sz="28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,5 m </a:t>
              </a:r>
              <a:endParaRPr lang="cs-CZ" sz="28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cs typeface="+mn-cs"/>
              </a:endParaRPr>
            </a:p>
          </p:txBody>
        </p:sp>
      </p:grpSp>
      <p:grpSp>
        <p:nvGrpSpPr>
          <p:cNvPr id="33796" name="Skupina 45"/>
          <p:cNvGrpSpPr>
            <a:grpSpLocks/>
          </p:cNvGrpSpPr>
          <p:nvPr/>
        </p:nvGrpSpPr>
        <p:grpSpPr bwMode="auto">
          <a:xfrm>
            <a:off x="528638" y="4149725"/>
            <a:ext cx="7137400" cy="1770063"/>
            <a:chOff x="467544" y="1825660"/>
            <a:chExt cx="7137978" cy="1770354"/>
          </a:xfrm>
        </p:grpSpPr>
        <p:grpSp>
          <p:nvGrpSpPr>
            <p:cNvPr id="33799" name="Skupina 46"/>
            <p:cNvGrpSpPr>
              <a:grpSpLocks/>
            </p:cNvGrpSpPr>
            <p:nvPr/>
          </p:nvGrpSpPr>
          <p:grpSpPr bwMode="auto">
            <a:xfrm>
              <a:off x="467544" y="1844824"/>
              <a:ext cx="7137978" cy="1751190"/>
              <a:chOff x="85435" y="1584085"/>
              <a:chExt cx="8499813" cy="2370480"/>
            </a:xfrm>
          </p:grpSpPr>
          <p:sp>
            <p:nvSpPr>
              <p:cNvPr id="49" name="Šipka dolů 48"/>
              <p:cNvSpPr/>
              <p:nvPr/>
            </p:nvSpPr>
            <p:spPr>
              <a:xfrm>
                <a:off x="1331292" y="2925071"/>
                <a:ext cx="383778" cy="468538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50" name="Šipka dolů 49"/>
              <p:cNvSpPr/>
              <p:nvPr/>
            </p:nvSpPr>
            <p:spPr>
              <a:xfrm>
                <a:off x="6227759" y="2925071"/>
                <a:ext cx="287360" cy="468538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grpSp>
            <p:nvGrpSpPr>
              <p:cNvPr id="33803" name="Skupina 50"/>
              <p:cNvGrpSpPr>
                <a:grpSpLocks/>
              </p:cNvGrpSpPr>
              <p:nvPr/>
            </p:nvGrpSpPr>
            <p:grpSpPr bwMode="auto">
              <a:xfrm>
                <a:off x="85435" y="2700209"/>
                <a:ext cx="8499813" cy="1254356"/>
                <a:chOff x="85435" y="2276872"/>
                <a:chExt cx="8499813" cy="1254356"/>
              </a:xfrm>
            </p:grpSpPr>
            <p:grpSp>
              <p:nvGrpSpPr>
                <p:cNvPr id="33807" name="Skupina 54"/>
                <p:cNvGrpSpPr>
                  <a:grpSpLocks/>
                </p:cNvGrpSpPr>
                <p:nvPr/>
              </p:nvGrpSpPr>
              <p:grpSpPr bwMode="auto">
                <a:xfrm>
                  <a:off x="1187624" y="2276872"/>
                  <a:ext cx="5400600" cy="576064"/>
                  <a:chOff x="1187624" y="2780928"/>
                  <a:chExt cx="5400600" cy="576064"/>
                </a:xfrm>
              </p:grpSpPr>
              <p:sp>
                <p:nvSpPr>
                  <p:cNvPr id="58" name="Obdélník 57"/>
                  <p:cNvSpPr/>
                  <p:nvPr/>
                </p:nvSpPr>
                <p:spPr>
                  <a:xfrm>
                    <a:off x="1187612" y="2780118"/>
                    <a:ext cx="5401238" cy="217074"/>
                  </a:xfrm>
                  <a:prstGeom prst="rect">
                    <a:avLst/>
                  </a:prstGeom>
                  <a:solidFill>
                    <a:schemeClr val="accent3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cs-CZ"/>
                  </a:p>
                </p:txBody>
              </p:sp>
              <p:sp>
                <p:nvSpPr>
                  <p:cNvPr id="59" name="Rovnoramenný trojúhelník 58"/>
                  <p:cNvSpPr/>
                  <p:nvPr/>
                </p:nvSpPr>
                <p:spPr>
                  <a:xfrm>
                    <a:off x="3492166" y="2945610"/>
                    <a:ext cx="792131" cy="410508"/>
                  </a:xfrm>
                  <a:prstGeom prst="triangl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cs-CZ"/>
                  </a:p>
                </p:txBody>
              </p:sp>
            </p:grpSp>
            <p:sp>
              <p:nvSpPr>
                <p:cNvPr id="56" name="TextovéPole 55"/>
                <p:cNvSpPr txBox="1"/>
                <p:nvPr/>
              </p:nvSpPr>
              <p:spPr>
                <a:xfrm>
                  <a:off x="85435" y="2821973"/>
                  <a:ext cx="2132515" cy="709255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cs-CZ" sz="28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ea typeface="+mj-ea"/>
                      <a:cs typeface="+mj-cs"/>
                    </a:rPr>
                    <a:t>F</a:t>
                  </a:r>
                  <a:r>
                    <a:rPr lang="cs-CZ" sz="2800" baseline="-250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cs typeface="+mn-cs"/>
                    </a:rPr>
                    <a:t>1</a:t>
                  </a:r>
                  <a:r>
                    <a:rPr lang="cs-CZ" sz="28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ea typeface="+mj-ea"/>
                      <a:cs typeface="+mj-cs"/>
                    </a:rPr>
                    <a:t> = 120 N</a:t>
                  </a:r>
                  <a:endParaRPr lang="cs-CZ" sz="28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endParaRPr>
                </a:p>
              </p:txBody>
            </p:sp>
            <p:sp>
              <p:nvSpPr>
                <p:cNvPr id="57" name="TextovéPole 56"/>
                <p:cNvSpPr txBox="1"/>
                <p:nvPr/>
              </p:nvSpPr>
              <p:spPr>
                <a:xfrm>
                  <a:off x="6588851" y="2493137"/>
                  <a:ext cx="1996397" cy="790926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cs-CZ" sz="32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ea typeface="+mj-ea"/>
                      <a:cs typeface="+mj-cs"/>
                    </a:rPr>
                    <a:t>F</a:t>
                  </a:r>
                  <a:r>
                    <a:rPr lang="cs-CZ" sz="3200" baseline="-250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cs typeface="+mn-cs"/>
                    </a:rPr>
                    <a:t>2 </a:t>
                  </a:r>
                  <a:r>
                    <a:rPr lang="cs-CZ" sz="32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latin typeface="+mn-lt"/>
                      <a:ea typeface="+mj-ea"/>
                      <a:cs typeface="+mj-cs"/>
                    </a:rPr>
                    <a:t>= 40N</a:t>
                  </a:r>
                  <a:endPara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ea typeface="+mj-ea"/>
                    <a:cs typeface="+mj-cs"/>
                  </a:endParaRPr>
                </a:p>
              </p:txBody>
            </p:sp>
          </p:grpSp>
          <p:sp>
            <p:nvSpPr>
              <p:cNvPr id="52" name="Levá složená závorka 51"/>
              <p:cNvSpPr/>
              <p:nvPr/>
            </p:nvSpPr>
            <p:spPr>
              <a:xfrm rot="5400000">
                <a:off x="2321140" y="1106844"/>
                <a:ext cx="468538" cy="2591914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53" name="Levá složená závorka 52"/>
              <p:cNvSpPr/>
              <p:nvPr/>
            </p:nvSpPr>
            <p:spPr>
              <a:xfrm rot="5400000">
                <a:off x="5057679" y="1105900"/>
                <a:ext cx="468538" cy="2593804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sp>
            <p:nvSpPr>
              <p:cNvPr id="54" name="TextovéPole 53"/>
              <p:cNvSpPr txBox="1"/>
              <p:nvPr/>
            </p:nvSpPr>
            <p:spPr>
              <a:xfrm>
                <a:off x="1885217" y="1583935"/>
                <a:ext cx="1671227" cy="70925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cs-CZ" sz="28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latin typeface="+mn-lt"/>
                    <a:cs typeface="+mn-cs"/>
                  </a:rPr>
                  <a:t>0,4 m</a:t>
                </a:r>
                <a:endParaRPr lang="cs-CZ" sz="28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endParaRPr>
              </a:p>
            </p:txBody>
          </p:sp>
        </p:grpSp>
        <p:sp>
          <p:nvSpPr>
            <p:cNvPr id="48" name="TextovéPole 47"/>
            <p:cNvSpPr txBox="1"/>
            <p:nvPr/>
          </p:nvSpPr>
          <p:spPr>
            <a:xfrm>
              <a:off x="4692223" y="1825660"/>
              <a:ext cx="1403464" cy="52396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a</a:t>
              </a:r>
              <a:r>
                <a:rPr lang="cs-CZ" sz="28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2</a:t>
              </a:r>
              <a:r>
                <a:rPr lang="cs-CZ" sz="28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cs typeface="+mn-cs"/>
                </a:rPr>
                <a:t> = ? </a:t>
              </a: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5929313" y="2874963"/>
            <a:ext cx="1847850" cy="58578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F</a:t>
            </a:r>
            <a:r>
              <a:rPr lang="cs-CZ" sz="32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2</a:t>
            </a: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 </a:t>
            </a: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= 5N</a:t>
            </a:r>
            <a:endParaRPr lang="cs-CZ" sz="3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  <a:ea typeface="+mj-ea"/>
              <a:cs typeface="+mj-cs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4160838" y="4130675"/>
            <a:ext cx="1828800" cy="522288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cs typeface="+mn-cs"/>
              </a:rPr>
              <a:t>a</a:t>
            </a:r>
            <a:r>
              <a:rPr lang="cs-CZ" sz="28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cs typeface="+mn-cs"/>
              </a:rPr>
              <a:t>2</a:t>
            </a: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cs typeface="+mn-cs"/>
              </a:rPr>
              <a:t> = </a:t>
            </a: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cs typeface="+mn-cs"/>
              </a:rPr>
              <a:t>1,2 m </a:t>
            </a:r>
            <a:endParaRPr lang="cs-CZ" sz="28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Ilustrace: www.office.microsoft.com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213</Words>
  <Application>Microsoft Office PowerPoint</Application>
  <PresentationFormat>On-screen Show (4:3)</PresentationFormat>
  <Paragraphs>89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3</vt:i4>
      </vt:variant>
      <vt:variant>
        <vt:lpstr>Nadpisy snímků</vt:lpstr>
      </vt:variant>
      <vt:variant>
        <vt:i4>10</vt:i4>
      </vt:variant>
    </vt:vector>
  </HeadingPairs>
  <TitlesOfParts>
    <vt:vector size="18" baseType="lpstr">
      <vt:lpstr>Calibri</vt:lpstr>
      <vt:lpstr>Arial</vt:lpstr>
      <vt:lpstr>Palatino Linotype</vt:lpstr>
      <vt:lpstr>Century Gothic</vt:lpstr>
      <vt:lpstr>Courier New</vt:lpstr>
      <vt:lpstr>Motiv systému Office</vt:lpstr>
      <vt:lpstr>Exekutivní</vt:lpstr>
      <vt:lpstr>Exekutivní</vt:lpstr>
      <vt:lpstr>Snímek 1</vt:lpstr>
      <vt:lpstr>Anotace</vt:lpstr>
      <vt:lpstr>Páka, rovnovážná poloha na páce</vt:lpstr>
      <vt:lpstr>Páka</vt:lpstr>
      <vt:lpstr>Jak chápeme páku ve fyzice?</vt:lpstr>
      <vt:lpstr>Páka se může otáčet </vt:lpstr>
      <vt:lpstr>Moment síly vzhledem k ose otáčení</vt:lpstr>
      <vt:lpstr>Úkoly:</vt:lpstr>
      <vt:lpstr>Úkoly: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Krejsová</dc:creator>
  <cp:lastModifiedBy>DUM</cp:lastModifiedBy>
  <cp:revision>17</cp:revision>
  <dcterms:created xsi:type="dcterms:W3CDTF">2012-04-07T07:12:49Z</dcterms:created>
  <dcterms:modified xsi:type="dcterms:W3CDTF">2012-08-02T16:26:24Z</dcterms:modified>
</cp:coreProperties>
</file>