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VY_52_INOVACE_29_Tlak</a:t>
          </a:r>
          <a:r>
            <a:rPr lang="cs-CZ" dirty="0" smtClean="0"/>
            <a:t>, tlaková 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Tlak, tlaková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033F19C-B013-48E9-8B89-E540CA723F12}" type="presOf" srcId="{FBBFC3EA-9D9D-4F3A-BEA6-9C2C0E46BF20}" destId="{832BF48F-0145-4429-9E02-8FCA946CCE9E}" srcOrd="1" destOrd="0" presId="urn:microsoft.com/office/officeart/2005/8/layout/target3"/>
    <dgm:cxn modelId="{B0E4AE26-456B-4FC4-9D9F-3E363A4A0F46}" type="presOf" srcId="{C73C7642-F245-4585-8F88-243F9FAEF6CA}" destId="{AA41A67C-3D3F-4AE9-9E0F-5D7F7BB2E741}" srcOrd="1" destOrd="0" presId="urn:microsoft.com/office/officeart/2005/8/layout/target3"/>
    <dgm:cxn modelId="{D0F7E069-06ED-4DAC-B1EF-B58EB101A94E}" type="presOf" srcId="{445C7998-7549-48B0-BD68-D4F0167F02E5}" destId="{4D19AB04-24FA-40C2-B203-52AE3D15E171}" srcOrd="1" destOrd="0" presId="urn:microsoft.com/office/officeart/2005/8/layout/target3"/>
    <dgm:cxn modelId="{A45FD09F-8845-42E2-B473-B030487677F6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6D0FB57-F966-46DF-BDA4-B53823870C03}" type="presOf" srcId="{019433A1-1324-4DE1-9E6F-32B851095F74}" destId="{A3817367-F2BC-482F-8832-FA00B51DCCF3}" srcOrd="0" destOrd="0" presId="urn:microsoft.com/office/officeart/2005/8/layout/target3"/>
    <dgm:cxn modelId="{1E497E0D-C7AF-42B3-B8D8-F0D22EEAA623}" type="presOf" srcId="{DAEA276B-ECF9-46F6-A7D3-4693B2D32BC4}" destId="{CDED6FE3-AD8F-4ACC-B6B8-710EDDD97598}" srcOrd="0" destOrd="0" presId="urn:microsoft.com/office/officeart/2005/8/layout/target3"/>
    <dgm:cxn modelId="{92B45A37-1659-4E4E-AD75-3B8BF6850EDE}" type="presOf" srcId="{445C7998-7549-48B0-BD68-D4F0167F02E5}" destId="{BC35EE03-4121-4EF9-923D-7CB6D30D358D}" srcOrd="0" destOrd="0" presId="urn:microsoft.com/office/officeart/2005/8/layout/target3"/>
    <dgm:cxn modelId="{2B8A6E2F-281E-49DB-9DC9-D993799F8919}" type="presOf" srcId="{019433A1-1324-4DE1-9E6F-32B851095F74}" destId="{E7297F21-D4FD-4A41-AE58-814D01A6B5E7}" srcOrd="1" destOrd="0" presId="urn:microsoft.com/office/officeart/2005/8/layout/target3"/>
    <dgm:cxn modelId="{2A2CCD2F-7D2F-4A23-A780-38AADDD5F48A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9DBC43-0D93-42C1-8461-30260731B9DC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E5F161B-C326-4680-B47C-9C629A8EDF47}" type="presOf" srcId="{39F8B381-5807-488E-AC22-73DD4140ED4A}" destId="{71045F8C-00FA-488E-A7BD-E2E6753D979D}" srcOrd="0" destOrd="0" presId="urn:microsoft.com/office/officeart/2005/8/layout/target3"/>
    <dgm:cxn modelId="{8F2581D8-4FBD-4494-9D31-428A5139E96A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3A4542-D562-4B81-8F8E-DE0417719A03}" type="presOf" srcId="{EBC41103-E2E5-4D48-9B4B-425520D3D098}" destId="{F969C235-9271-4D34-B740-D627A121CAD0}" srcOrd="1" destOrd="0" presId="urn:microsoft.com/office/officeart/2005/8/layout/target3"/>
    <dgm:cxn modelId="{A95A23A5-945C-47C8-9812-2510E46D7B4F}" type="presParOf" srcId="{71045F8C-00FA-488E-A7BD-E2E6753D979D}" destId="{3577EC6B-C980-4F34-8C69-4365E7B8FC8C}" srcOrd="0" destOrd="0" presId="urn:microsoft.com/office/officeart/2005/8/layout/target3"/>
    <dgm:cxn modelId="{A7EE7821-EFFA-43D0-B6A6-33C539BCBB20}" type="presParOf" srcId="{71045F8C-00FA-488E-A7BD-E2E6753D979D}" destId="{6940EB87-DC1D-4BC3-9408-9AC2E1FFC039}" srcOrd="1" destOrd="0" presId="urn:microsoft.com/office/officeart/2005/8/layout/target3"/>
    <dgm:cxn modelId="{FD28D28F-6E87-4169-B7B7-17BB0683372D}" type="presParOf" srcId="{71045F8C-00FA-488E-A7BD-E2E6753D979D}" destId="{BC35EE03-4121-4EF9-923D-7CB6D30D358D}" srcOrd="2" destOrd="0" presId="urn:microsoft.com/office/officeart/2005/8/layout/target3"/>
    <dgm:cxn modelId="{70F40520-5A51-4EE1-93B6-DEDFF52466E6}" type="presParOf" srcId="{71045F8C-00FA-488E-A7BD-E2E6753D979D}" destId="{C95EEA27-3CBF-4645-A92D-9D8AF5C1CBFC}" srcOrd="3" destOrd="0" presId="urn:microsoft.com/office/officeart/2005/8/layout/target3"/>
    <dgm:cxn modelId="{47A9AD96-B573-4AF8-AB28-BCFF25630525}" type="presParOf" srcId="{71045F8C-00FA-488E-A7BD-E2E6753D979D}" destId="{851BB866-B6AE-4566-893F-4C635BA974FC}" srcOrd="4" destOrd="0" presId="urn:microsoft.com/office/officeart/2005/8/layout/target3"/>
    <dgm:cxn modelId="{C1911B23-DFE9-4585-8877-05B56E79D28C}" type="presParOf" srcId="{71045F8C-00FA-488E-A7BD-E2E6753D979D}" destId="{643EA938-EDE0-4533-ACCC-D2BD6F3A527C}" srcOrd="5" destOrd="0" presId="urn:microsoft.com/office/officeart/2005/8/layout/target3"/>
    <dgm:cxn modelId="{2239E072-57E3-4D76-91DD-41F8B5509F68}" type="presParOf" srcId="{71045F8C-00FA-488E-A7BD-E2E6753D979D}" destId="{92F31B18-D66D-4CC7-89B9-378928DE877D}" srcOrd="6" destOrd="0" presId="urn:microsoft.com/office/officeart/2005/8/layout/target3"/>
    <dgm:cxn modelId="{5BA92C79-9D7D-43D2-AAD5-7A2DA82217B8}" type="presParOf" srcId="{71045F8C-00FA-488E-A7BD-E2E6753D979D}" destId="{902074E1-B931-4618-97F1-FADBE82E9C3C}" srcOrd="7" destOrd="0" presId="urn:microsoft.com/office/officeart/2005/8/layout/target3"/>
    <dgm:cxn modelId="{57EEEF25-B1C8-4E7D-AF36-47C8FB84CB6D}" type="presParOf" srcId="{71045F8C-00FA-488E-A7BD-E2E6753D979D}" destId="{A3817367-F2BC-482F-8832-FA00B51DCCF3}" srcOrd="8" destOrd="0" presId="urn:microsoft.com/office/officeart/2005/8/layout/target3"/>
    <dgm:cxn modelId="{E875D72E-FB93-4B93-AC60-429D06A747F8}" type="presParOf" srcId="{71045F8C-00FA-488E-A7BD-E2E6753D979D}" destId="{626ABFF6-56C8-4386-B662-68EC364EED9D}" srcOrd="9" destOrd="0" presId="urn:microsoft.com/office/officeart/2005/8/layout/target3"/>
    <dgm:cxn modelId="{C104F904-AF67-4ED4-A0BE-D3B8041D6203}" type="presParOf" srcId="{71045F8C-00FA-488E-A7BD-E2E6753D979D}" destId="{6DB11F1C-D028-4800-9625-6611CA9DE6D4}" srcOrd="10" destOrd="0" presId="urn:microsoft.com/office/officeart/2005/8/layout/target3"/>
    <dgm:cxn modelId="{DFBE78A7-7FD0-4EC2-B3AA-1C41DA36B2C2}" type="presParOf" srcId="{71045F8C-00FA-488E-A7BD-E2E6753D979D}" destId="{CDED6FE3-AD8F-4ACC-B6B8-710EDDD97598}" srcOrd="11" destOrd="0" presId="urn:microsoft.com/office/officeart/2005/8/layout/target3"/>
    <dgm:cxn modelId="{99DF9231-9EEA-4DC7-8F0A-69B8551AA61E}" type="presParOf" srcId="{71045F8C-00FA-488E-A7BD-E2E6753D979D}" destId="{397AC6D7-84A6-4150-958F-83C92D9ACF38}" srcOrd="12" destOrd="0" presId="urn:microsoft.com/office/officeart/2005/8/layout/target3"/>
    <dgm:cxn modelId="{17F2E704-E836-4564-8BDC-851F7D621605}" type="presParOf" srcId="{71045F8C-00FA-488E-A7BD-E2E6753D979D}" destId="{D7419528-33A6-416D-9E64-B3F7915C5149}" srcOrd="13" destOrd="0" presId="urn:microsoft.com/office/officeart/2005/8/layout/target3"/>
    <dgm:cxn modelId="{514DFA50-3D2F-41F5-B347-4FFE3A2EF681}" type="presParOf" srcId="{71045F8C-00FA-488E-A7BD-E2E6753D979D}" destId="{97289DF2-90F4-4EC2-A9FC-633B00BAB610}" srcOrd="14" destOrd="0" presId="urn:microsoft.com/office/officeart/2005/8/layout/target3"/>
    <dgm:cxn modelId="{E377B929-4BFC-4137-BFE7-7F777E607021}" type="presParOf" srcId="{71045F8C-00FA-488E-A7BD-E2E6753D979D}" destId="{234EBA9D-95B4-4C20-A84E-6F65F1085DC6}" srcOrd="15" destOrd="0" presId="urn:microsoft.com/office/officeart/2005/8/layout/target3"/>
    <dgm:cxn modelId="{ED80B6F0-F82E-4021-857B-791CA19D6473}" type="presParOf" srcId="{71045F8C-00FA-488E-A7BD-E2E6753D979D}" destId="{12255512-213F-41DF-90A6-8B4CD74A2B52}" srcOrd="16" destOrd="0" presId="urn:microsoft.com/office/officeart/2005/8/layout/target3"/>
    <dgm:cxn modelId="{BBC08BB1-D55C-40DD-A372-5AA4CDE9C074}" type="presParOf" srcId="{71045F8C-00FA-488E-A7BD-E2E6753D979D}" destId="{50C2F88D-8688-44C2-A854-691F34009D3B}" srcOrd="17" destOrd="0" presId="urn:microsoft.com/office/officeart/2005/8/layout/target3"/>
    <dgm:cxn modelId="{955B489A-74FE-4C20-AF88-6FE6D5173C22}" type="presParOf" srcId="{71045F8C-00FA-488E-A7BD-E2E6753D979D}" destId="{4D19AB04-24FA-40C2-B203-52AE3D15E171}" srcOrd="18" destOrd="0" presId="urn:microsoft.com/office/officeart/2005/8/layout/target3"/>
    <dgm:cxn modelId="{E34AB961-CEBF-4BEF-9548-F90405ED4F64}" type="presParOf" srcId="{71045F8C-00FA-488E-A7BD-E2E6753D979D}" destId="{832BF48F-0145-4429-9E02-8FCA946CCE9E}" srcOrd="19" destOrd="0" presId="urn:microsoft.com/office/officeart/2005/8/layout/target3"/>
    <dgm:cxn modelId="{C7498937-13DC-4917-9CB7-B2765D32E6C0}" type="presParOf" srcId="{71045F8C-00FA-488E-A7BD-E2E6753D979D}" destId="{E7297F21-D4FD-4A41-AE58-814D01A6B5E7}" srcOrd="20" destOrd="0" presId="urn:microsoft.com/office/officeart/2005/8/layout/target3"/>
    <dgm:cxn modelId="{146A7548-D796-4991-A20E-A7249CFA4F77}" type="presParOf" srcId="{71045F8C-00FA-488E-A7BD-E2E6753D979D}" destId="{F69A1436-182C-465B-AD7F-FE48E0C090C1}" srcOrd="21" destOrd="0" presId="urn:microsoft.com/office/officeart/2005/8/layout/target3"/>
    <dgm:cxn modelId="{E8F49DE0-3C92-45F0-966D-6911FD067113}" type="presParOf" srcId="{71045F8C-00FA-488E-A7BD-E2E6753D979D}" destId="{AA41A67C-3D3F-4AE9-9E0F-5D7F7BB2E741}" srcOrd="22" destOrd="0" presId="urn:microsoft.com/office/officeart/2005/8/layout/target3"/>
    <dgm:cxn modelId="{7AA4019D-CE3D-4220-AA72-C8E6662CB9A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VY_52_INOVACE_29_Tlak</a:t>
          </a:r>
          <a:r>
            <a:rPr lang="cs-CZ" sz="1400" kern="1200" dirty="0" smtClean="0"/>
            <a:t>, tlaková 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Tlak, tlaková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751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003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1442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060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32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0428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7197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48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6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0784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32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253AD-1434-430D-B465-0176C28B100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BDA14-360B-4847-9923-357B98F03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888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73550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1710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713124"/>
              </p:ext>
            </p:extLst>
          </p:nvPr>
        </p:nvGraphicFramePr>
        <p:xfrm>
          <a:off x="1524000" y="1397000"/>
          <a:ext cx="6096000" cy="26670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Žáci </a:t>
                      </a:r>
                      <a:r>
                        <a:rPr lang="cs-CZ" dirty="0" smtClean="0"/>
                        <a:t>doplňují správné výsledky do sešitů, otázky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doplňují ústně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949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Tlak, tlaková síla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7610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rejsová\AppData\Local\Microsoft\Windows\Temporary Internet Files\Content.IE5\1B2SDQKH\MP900398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6211">
            <a:off x="2011666" y="2320025"/>
            <a:ext cx="2797155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04664"/>
            <a:ext cx="8589640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Jak budeš postupovat, pokud se </a:t>
            </a:r>
          </a:p>
          <a:p>
            <a:pPr marL="0" indent="0">
              <a:buNone/>
            </a:pPr>
            <a:r>
              <a:rPr lang="cs-CZ" sz="2800" dirty="0" smtClean="0"/>
              <a:t>pod tvým kamarádem prolomí led?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Proč se ve sněhu v botách boříš a na lyžích ne?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Proč maminka v botách s jehlovými </a:t>
            </a:r>
          </a:p>
          <a:p>
            <a:pPr marL="0" indent="0">
              <a:buNone/>
            </a:pPr>
            <a:r>
              <a:rPr lang="cs-CZ" sz="2800" dirty="0" smtClean="0"/>
              <a:t>podpatky zničí lino?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178114">
            <a:off x="199396" y="2967357"/>
            <a:ext cx="8555304" cy="16002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Všechny tyto příklady souvisí s veličinou</a:t>
            </a:r>
            <a:br>
              <a:rPr lang="cs-CZ" sz="3600" dirty="0" smtClean="0"/>
            </a:br>
            <a:r>
              <a:rPr lang="cs-CZ" sz="4000" b="1" dirty="0"/>
              <a:t>T</a:t>
            </a:r>
            <a:r>
              <a:rPr lang="cs-CZ" sz="4000" b="1" dirty="0" smtClean="0"/>
              <a:t>lak</a:t>
            </a:r>
            <a:endParaRPr lang="cs-CZ" sz="4800" b="1" dirty="0"/>
          </a:p>
        </p:txBody>
      </p:sp>
      <p:pic>
        <p:nvPicPr>
          <p:cNvPr id="1026" name="Picture 2" descr="C:\Users\Krejsová\AppData\Local\Microsoft\Windows\Temporary Internet Files\Content.IE5\1WIF3LAY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8104" y="3517086"/>
            <a:ext cx="2610555" cy="214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rejsová\AppData\Local\Microsoft\Windows\Temporary Internet Files\Content.IE5\56TU68TU\MC9002321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36906" y="167488"/>
            <a:ext cx="1907501" cy="217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58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059832" y="2066129"/>
            <a:ext cx="3600400" cy="1537006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Tlak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/>
                  <a:t>značka : </a:t>
                </a:r>
                <a:r>
                  <a:rPr lang="cs-CZ" sz="5400" dirty="0" smtClean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latin typeface="+mn-lt"/>
                    <a:ea typeface="+mj-ea"/>
                    <a:cs typeface="+mj-cs"/>
                  </a:rPr>
                  <a:t>p</a:t>
                </a:r>
              </a:p>
              <a:p>
                <a:pPr marL="0" indent="0">
                  <a:buNone/>
                </a:pPr>
                <a:r>
                  <a:rPr lang="cs-CZ" sz="5400" dirty="0" smtClean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latin typeface="+mn-lt"/>
                    <a:ea typeface="+mj-ea"/>
                    <a:cs typeface="+mj-cs"/>
                  </a:rPr>
                  <a:t>              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 smtClean="0">
                            <a:solidFill>
                              <a:schemeClr val="tx2"/>
                            </a:solidFill>
                            <a:effectLst>
                              <a:outerShdw blurRad="63500" dist="38100" dir="5400000" algn="t" rotWithShape="0">
                                <a:prstClr val="black">
                                  <a:alpha val="25000"/>
                                </a:prstClr>
                              </a:outerShdw>
                            </a:effectLst>
                            <a:latin typeface="Cambria Math"/>
                            <a:ea typeface="+mj-ea"/>
                            <a:cs typeface="+mj-cs"/>
                          </a:rPr>
                        </m:ctrlPr>
                      </m:fPr>
                      <m:num>
                        <m:r>
                          <a:rPr lang="cs-CZ" sz="5400" b="0" i="1" smtClean="0">
                            <a:solidFill>
                              <a:schemeClr val="tx2"/>
                            </a:solidFill>
                            <a:effectLst>
                              <a:outerShdw blurRad="63500" dist="38100" dir="5400000" algn="t" rotWithShape="0">
                                <a:prstClr val="black">
                                  <a:alpha val="25000"/>
                                </a:prstClr>
                              </a:outerShdw>
                            </a:effectLst>
                            <a:latin typeface="Cambria Math"/>
                            <a:ea typeface="+mj-ea"/>
                            <a:cs typeface="+mj-cs"/>
                          </a:rPr>
                          <m:t>𝐹</m:t>
                        </m:r>
                      </m:num>
                      <m:den>
                        <m:r>
                          <a:rPr lang="cs-CZ" sz="5400" b="0" i="1" smtClean="0">
                            <a:solidFill>
                              <a:schemeClr val="tx2"/>
                            </a:solidFill>
                            <a:effectLst>
                              <a:outerShdw blurRad="63500" dist="38100" dir="5400000" algn="t" rotWithShape="0">
                                <a:prstClr val="black">
                                  <a:alpha val="25000"/>
                                </a:prstClr>
                              </a:outerShdw>
                            </a:effectLst>
                            <a:latin typeface="Cambria Math"/>
                            <a:ea typeface="+mj-ea"/>
                            <a:cs typeface="+mj-cs"/>
                          </a:rPr>
                          <m:t>𝑆</m:t>
                        </m:r>
                      </m:den>
                    </m:f>
                  </m:oMath>
                </a14:m>
                <a:r>
                  <a:rPr lang="cs-CZ" sz="5400" dirty="0" smtClean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latin typeface="+mn-lt"/>
                    <a:ea typeface="+mj-ea"/>
                    <a:cs typeface="+mj-cs"/>
                  </a:rPr>
                  <a:t> = F : S</a:t>
                </a:r>
                <a:endParaRPr lang="cs-CZ" sz="5400" dirty="0">
                  <a:solidFill>
                    <a:schemeClr val="tx2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  <a:latin typeface="+mn-lt"/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blipFill rotWithShape="1">
                <a:blip r:embed="rId2"/>
                <a:stretch>
                  <a:fillRect l="-1481" t="-39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776635" y="3573016"/>
            <a:ext cx="6893577" cy="565109"/>
            <a:chOff x="755576" y="3603135"/>
            <a:chExt cx="6893577" cy="565109"/>
          </a:xfrm>
        </p:grpSpPr>
        <p:sp>
          <p:nvSpPr>
            <p:cNvPr id="6" name="TextovéPole 5"/>
            <p:cNvSpPr txBox="1"/>
            <p:nvPr/>
          </p:nvSpPr>
          <p:spPr>
            <a:xfrm>
              <a:off x="755576" y="3645024"/>
              <a:ext cx="322235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F - tlaková síla [N]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768236" y="3603135"/>
              <a:ext cx="28809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S – plocha [m</a:t>
              </a:r>
              <a:r>
                <a:rPr lang="cs-CZ" sz="2800" baseline="300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2</a:t>
              </a:r>
              <a:r>
                <a:rPr lang="cs-CZ" sz="28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</a:rPr>
                <a:t>]</a:t>
              </a:r>
            </a:p>
          </p:txBody>
        </p:sp>
      </p:grpSp>
      <p:pic>
        <p:nvPicPr>
          <p:cNvPr id="2050" name="Picture 2" descr="C:\Users\Krejsová\AppData\Local\Microsoft\Windows\Temporary Internet Files\Content.IE5\AF19HDOE\MC9003401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593" y="332656"/>
            <a:ext cx="1452019" cy="134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rejsová\AppData\Local\Microsoft\Windows\Temporary Internet Files\Content.IE5\HW1QB9ZW\MC90044170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24900">
            <a:off x="2156284" y="4205207"/>
            <a:ext cx="2383160" cy="238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064726" y="5595802"/>
            <a:ext cx="4755746" cy="83099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cs-CZ" sz="4800" dirty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F  = p ∙ S</a:t>
            </a:r>
          </a:p>
        </p:txBody>
      </p:sp>
    </p:spTree>
    <p:extLst>
      <p:ext uri="{BB962C8B-B14F-4D97-AF65-F5344CB8AC3E}">
        <p14:creationId xmlns:p14="http://schemas.microsoft.com/office/powerpoint/2010/main" val="2819522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459432"/>
            <a:ext cx="8229600" cy="1600200"/>
          </a:xfrm>
        </p:spPr>
        <p:txBody>
          <a:bodyPr/>
          <a:lstStyle/>
          <a:p>
            <a:r>
              <a:rPr lang="cs-CZ" dirty="0" smtClean="0"/>
              <a:t>Jednotky tlaku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Základní jednotka:  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1 Pa 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 </a:t>
            </a:r>
            <a:r>
              <a:rPr lang="cs-CZ" sz="2800" dirty="0" smtClean="0"/>
              <a:t>Pascal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Další jednotky: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1 hPa </a:t>
            </a:r>
            <a:r>
              <a:rPr lang="cs-CZ" sz="2800" dirty="0" smtClean="0"/>
              <a:t>= 100 Pa     hektopascal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1 </a:t>
            </a:r>
            <a:r>
              <a:rPr lang="cs-CZ" sz="32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kPa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</a:t>
            </a:r>
            <a:r>
              <a:rPr lang="cs-CZ" sz="2800" dirty="0" smtClean="0"/>
              <a:t>=  1000 Pa   </a:t>
            </a:r>
            <a:r>
              <a:rPr lang="cs-CZ" sz="2800" dirty="0" err="1" smtClean="0"/>
              <a:t>kilopascal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1 </a:t>
            </a:r>
            <a:r>
              <a:rPr lang="cs-CZ" sz="32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MPa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</a:t>
            </a:r>
            <a:r>
              <a:rPr lang="cs-CZ" sz="2800" dirty="0" smtClean="0"/>
              <a:t>=1000 000 Pa megapascal</a:t>
            </a:r>
            <a:endParaRPr lang="cs-CZ" sz="2800" dirty="0"/>
          </a:p>
        </p:txBody>
      </p:sp>
      <p:pic>
        <p:nvPicPr>
          <p:cNvPr id="3074" name="Picture 2" descr="C:\Users\Krejsová\AppData\Local\Microsoft\Windows\Temporary Internet Files\Content.IE5\HW1QB9ZW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4221088"/>
            <a:ext cx="208396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59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-99392"/>
            <a:ext cx="9468544" cy="1600200"/>
          </a:xfrm>
        </p:spPr>
        <p:txBody>
          <a:bodyPr/>
          <a:lstStyle/>
          <a:p>
            <a:r>
              <a:rPr lang="cs-CZ" sz="4000" b="1" u="sng" dirty="0" smtClean="0">
                <a:solidFill>
                  <a:schemeClr val="accent1"/>
                </a:solidFill>
              </a:rPr>
              <a:t>Převeď na jednotky v závorce</a:t>
            </a:r>
            <a:endParaRPr lang="cs-CZ" sz="4000" b="1" u="sng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4,8 hPa  [ Pa]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72 Pa  [ </a:t>
            </a:r>
            <a:r>
              <a:rPr lang="cs-CZ" sz="2800" dirty="0" err="1" smtClean="0"/>
              <a:t>kPa</a:t>
            </a:r>
            <a:r>
              <a:rPr lang="cs-CZ" sz="2800" dirty="0" smtClean="0"/>
              <a:t> ]</a:t>
            </a:r>
          </a:p>
          <a:p>
            <a:pPr marL="0" indent="0">
              <a:buNone/>
            </a:pPr>
            <a:r>
              <a:rPr lang="cs-CZ" sz="2800" dirty="0" smtClean="0"/>
              <a:t>  0,82 </a:t>
            </a:r>
            <a:r>
              <a:rPr lang="cs-CZ" sz="2800" dirty="0" err="1" smtClean="0"/>
              <a:t>MPa</a:t>
            </a:r>
            <a:r>
              <a:rPr lang="cs-CZ" sz="2800" dirty="0" smtClean="0"/>
              <a:t> [ Pa ]</a:t>
            </a:r>
          </a:p>
          <a:p>
            <a:pPr marL="0" indent="0">
              <a:buNone/>
            </a:pPr>
            <a:r>
              <a:rPr lang="cs-CZ" sz="2800" dirty="0" smtClean="0"/>
              <a:t>  6 Pa  [ hPa ]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86764" y="65253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Dvojitá vlna 5"/>
          <p:cNvSpPr/>
          <p:nvPr/>
        </p:nvSpPr>
        <p:spPr>
          <a:xfrm rot="903451">
            <a:off x="4224966" y="2210100"/>
            <a:ext cx="3168352" cy="2736304"/>
          </a:xfrm>
          <a:prstGeom prst="double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20000"/>
              </a:spcBef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480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Pa</a:t>
            </a:r>
          </a:p>
          <a:p>
            <a:pPr algn="ctr">
              <a:spcBef>
                <a:spcPct val="20000"/>
              </a:spcBef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0,072 </a:t>
            </a:r>
            <a:r>
              <a:rPr lang="cs-CZ" sz="28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kPa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pPr algn="ctr">
              <a:spcBef>
                <a:spcPct val="20000"/>
              </a:spcBef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820 000 Pa</a:t>
            </a:r>
          </a:p>
          <a:p>
            <a:pPr algn="ctr">
              <a:spcBef>
                <a:spcPct val="20000"/>
              </a:spcBef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0,06 Pa</a:t>
            </a:r>
          </a:p>
        </p:txBody>
      </p:sp>
      <p:pic>
        <p:nvPicPr>
          <p:cNvPr id="1029" name="Picture 5" descr="C:\Users\Krejsová\AppData\Local\Microsoft\Windows\Temporary Internet Files\Content.IE5\24NWSEIX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266" y="5023570"/>
            <a:ext cx="1491146" cy="122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047077" y="2287266"/>
            <a:ext cx="3168352" cy="2736304"/>
            <a:chOff x="4152959" y="2339527"/>
            <a:chExt cx="3168352" cy="2736304"/>
          </a:xfrm>
        </p:grpSpPr>
        <p:sp>
          <p:nvSpPr>
            <p:cNvPr id="10" name="Dvojitá vlna 9"/>
            <p:cNvSpPr/>
            <p:nvPr/>
          </p:nvSpPr>
          <p:spPr>
            <a:xfrm rot="903451">
              <a:off x="4152959" y="2339527"/>
              <a:ext cx="3168352" cy="2736304"/>
            </a:xfrm>
            <a:prstGeom prst="doubleWave">
              <a:avLst/>
            </a:prstGeom>
            <a:gradFill flip="none" rotWithShape="1">
              <a:gsLst>
                <a:gs pos="0">
                  <a:schemeClr val="accent5">
                    <a:lumMod val="60000"/>
                    <a:lumOff val="40000"/>
                    <a:tint val="66000"/>
                    <a:satMod val="160000"/>
                  </a:schemeClr>
                </a:gs>
                <a:gs pos="50000">
                  <a:schemeClr val="accent5">
                    <a:lumMod val="60000"/>
                    <a:lumOff val="40000"/>
                    <a:tint val="44500"/>
                    <a:satMod val="160000"/>
                  </a:schemeClr>
                </a:gs>
                <a:gs pos="100000">
                  <a:schemeClr val="accent5">
                    <a:lumMod val="60000"/>
                    <a:lumOff val="40000"/>
                    <a:tint val="23500"/>
                    <a:satMod val="160000"/>
                  </a:schemeClr>
                </a:gs>
              </a:gsLst>
              <a:lin ang="81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spcBef>
                  <a:spcPct val="20000"/>
                </a:spcBef>
              </a:pPr>
              <a:endPara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</p:txBody>
        </p:sp>
        <p:pic>
          <p:nvPicPr>
            <p:cNvPr id="1030" name="Picture 6" descr="C:\Users\Krejsová\AppData\Local\Microsoft\Windows\Temporary Internet Files\Content.IE5\HW1QB9ZW\MC900434403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6096" y="2901922"/>
              <a:ext cx="1150315" cy="16115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5243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-99392"/>
            <a:ext cx="9468544" cy="1600200"/>
          </a:xfrm>
        </p:spPr>
        <p:txBody>
          <a:bodyPr/>
          <a:lstStyle/>
          <a:p>
            <a:r>
              <a:rPr lang="cs-CZ" sz="4000" b="1" u="sng" dirty="0" smtClean="0">
                <a:solidFill>
                  <a:schemeClr val="accent1"/>
                </a:solidFill>
              </a:rPr>
              <a:t>Doplň správné jednotky</a:t>
            </a:r>
            <a:endParaRPr lang="cs-CZ" sz="4000" b="1" u="sng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72 </a:t>
            </a:r>
            <a:r>
              <a:rPr lang="cs-CZ" sz="2800" dirty="0" err="1"/>
              <a:t>k</a:t>
            </a:r>
            <a:r>
              <a:rPr lang="cs-CZ" sz="2800" dirty="0" err="1" smtClean="0"/>
              <a:t>Pa</a:t>
            </a:r>
            <a:r>
              <a:rPr lang="cs-CZ" sz="2800" dirty="0" smtClean="0"/>
              <a:t> = 0,072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6,3  </a:t>
            </a:r>
            <a:r>
              <a:rPr lang="cs-CZ" sz="2800" dirty="0" err="1" smtClean="0"/>
              <a:t>kPa</a:t>
            </a:r>
            <a:r>
              <a:rPr lang="cs-CZ" sz="2800" dirty="0" smtClean="0"/>
              <a:t> = 6 300</a:t>
            </a:r>
          </a:p>
          <a:p>
            <a:pPr marL="0" indent="0">
              <a:buNone/>
            </a:pPr>
            <a:r>
              <a:rPr lang="cs-CZ" sz="2800" dirty="0" smtClean="0"/>
              <a:t>  32 Pa = 0,32</a:t>
            </a:r>
          </a:p>
          <a:p>
            <a:pPr marL="0" indent="0">
              <a:buNone/>
            </a:pPr>
            <a:r>
              <a:rPr lang="cs-CZ" sz="2800" dirty="0" smtClean="0"/>
              <a:t>  1,6 </a:t>
            </a:r>
            <a:r>
              <a:rPr lang="cs-CZ" sz="2800" dirty="0" err="1" smtClean="0"/>
              <a:t>MPa</a:t>
            </a:r>
            <a:r>
              <a:rPr lang="cs-CZ" sz="2800" dirty="0" smtClean="0"/>
              <a:t> = 1600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86764" y="65253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Dvojitá vlna 5"/>
          <p:cNvSpPr/>
          <p:nvPr/>
        </p:nvSpPr>
        <p:spPr>
          <a:xfrm rot="903451">
            <a:off x="4224966" y="2210100"/>
            <a:ext cx="3168352" cy="2736304"/>
          </a:xfrm>
          <a:prstGeom prst="double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20000"/>
              </a:spcBef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M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Pa</a:t>
            </a:r>
          </a:p>
          <a:p>
            <a:pPr algn="ctr">
              <a:spcBef>
                <a:spcPct val="20000"/>
              </a:spcBef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Pa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pPr algn="ctr">
              <a:spcBef>
                <a:spcPct val="20000"/>
              </a:spcBef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h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Pa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pPr algn="ctr">
              <a:spcBef>
                <a:spcPct val="20000"/>
              </a:spcBef>
            </a:pP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kPa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</p:txBody>
      </p:sp>
      <p:pic>
        <p:nvPicPr>
          <p:cNvPr id="1029" name="Picture 5" descr="C:\Users\Krejsová\AppData\Local\Microsoft\Windows\Temporary Internet Files\Content.IE5\24NWSEIX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266" y="5023570"/>
            <a:ext cx="1491146" cy="122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067944" y="2287266"/>
            <a:ext cx="3168352" cy="2736304"/>
            <a:chOff x="4152959" y="2339527"/>
            <a:chExt cx="3168352" cy="2736304"/>
          </a:xfrm>
        </p:grpSpPr>
        <p:sp>
          <p:nvSpPr>
            <p:cNvPr id="10" name="Dvojitá vlna 9"/>
            <p:cNvSpPr/>
            <p:nvPr/>
          </p:nvSpPr>
          <p:spPr>
            <a:xfrm rot="903451">
              <a:off x="4152959" y="2339527"/>
              <a:ext cx="3168352" cy="2736304"/>
            </a:xfrm>
            <a:prstGeom prst="doubleWave">
              <a:avLst/>
            </a:prstGeom>
            <a:gradFill flip="none" rotWithShape="1">
              <a:gsLst>
                <a:gs pos="0">
                  <a:schemeClr val="accent5">
                    <a:lumMod val="60000"/>
                    <a:lumOff val="40000"/>
                    <a:tint val="66000"/>
                    <a:satMod val="160000"/>
                  </a:schemeClr>
                </a:gs>
                <a:gs pos="50000">
                  <a:schemeClr val="accent5">
                    <a:lumMod val="60000"/>
                    <a:lumOff val="40000"/>
                    <a:tint val="44500"/>
                    <a:satMod val="160000"/>
                  </a:schemeClr>
                </a:gs>
                <a:gs pos="100000">
                  <a:schemeClr val="accent5">
                    <a:lumMod val="60000"/>
                    <a:lumOff val="40000"/>
                    <a:tint val="23500"/>
                    <a:satMod val="160000"/>
                  </a:schemeClr>
                </a:gs>
              </a:gsLst>
              <a:lin ang="81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spcBef>
                  <a:spcPct val="20000"/>
                </a:spcBef>
              </a:pPr>
              <a:endPara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endParaRPr>
            </a:p>
          </p:txBody>
        </p:sp>
        <p:pic>
          <p:nvPicPr>
            <p:cNvPr id="1030" name="Picture 6" descr="C:\Users\Krejsová\AppData\Local\Microsoft\Windows\Temporary Internet Files\Content.IE5\HW1QB9ZW\MC900434403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6096" y="2901922"/>
              <a:ext cx="1150315" cy="16115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23613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13 Pa = 1,3 hPa                     0,13 hPa</a:t>
            </a:r>
          </a:p>
          <a:p>
            <a:pPr marL="0" indent="0">
              <a:buNone/>
            </a:pPr>
            <a:r>
              <a:rPr lang="cs-CZ" sz="2800" dirty="0"/>
              <a:t>  </a:t>
            </a:r>
            <a:r>
              <a:rPr lang="cs-CZ" sz="2800" dirty="0" smtClean="0"/>
              <a:t>0,16 M Pa = 16 000 Pa         160 000Pa</a:t>
            </a:r>
          </a:p>
          <a:p>
            <a:pPr marL="0" indent="0">
              <a:buNone/>
            </a:pPr>
            <a:r>
              <a:rPr lang="cs-CZ" sz="2800" dirty="0" smtClean="0"/>
              <a:t>  14,2 Pa = 0,142 </a:t>
            </a:r>
            <a:r>
              <a:rPr lang="cs-CZ" sz="2800" dirty="0" err="1" smtClean="0"/>
              <a:t>kPa</a:t>
            </a:r>
            <a:r>
              <a:rPr lang="cs-CZ" sz="2800" dirty="0" smtClean="0"/>
              <a:t>              0,0142 </a:t>
            </a:r>
            <a:r>
              <a:rPr lang="cs-CZ" sz="2800" dirty="0" err="1" smtClean="0"/>
              <a:t>kPa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420 </a:t>
            </a:r>
            <a:r>
              <a:rPr lang="cs-CZ" sz="2800" dirty="0" err="1" smtClean="0"/>
              <a:t>kPa</a:t>
            </a:r>
            <a:r>
              <a:rPr lang="cs-CZ" sz="2800" dirty="0" smtClean="0"/>
              <a:t> = 4,2 </a:t>
            </a:r>
            <a:r>
              <a:rPr lang="cs-CZ" sz="2800" dirty="0" err="1" smtClean="0"/>
              <a:t>MPa</a:t>
            </a:r>
            <a:r>
              <a:rPr lang="cs-CZ" sz="2800" dirty="0" smtClean="0"/>
              <a:t>                0,42 </a:t>
            </a:r>
            <a:r>
              <a:rPr lang="cs-CZ" sz="2800" dirty="0" err="1" smtClean="0"/>
              <a:t>MPa</a:t>
            </a:r>
            <a:endParaRPr lang="cs-CZ" sz="2800" dirty="0"/>
          </a:p>
        </p:txBody>
      </p:sp>
      <p:sp>
        <p:nvSpPr>
          <p:cNvPr id="12" name="Dvojitá vlna 11"/>
          <p:cNvSpPr/>
          <p:nvPr/>
        </p:nvSpPr>
        <p:spPr>
          <a:xfrm>
            <a:off x="4788024" y="2228524"/>
            <a:ext cx="3168352" cy="2736304"/>
          </a:xfrm>
          <a:prstGeom prst="doubleWav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20000"/>
              </a:spcBef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-99392"/>
            <a:ext cx="9468544" cy="1600200"/>
          </a:xfrm>
        </p:spPr>
        <p:txBody>
          <a:bodyPr/>
          <a:lstStyle/>
          <a:p>
            <a:r>
              <a:rPr lang="cs-CZ" sz="4000" b="1" u="sng" dirty="0" smtClean="0">
                <a:solidFill>
                  <a:schemeClr val="accent1"/>
                </a:solidFill>
              </a:rPr>
              <a:t>Najdi chyby a oprav je</a:t>
            </a:r>
            <a:endParaRPr lang="cs-CZ" sz="4000" b="1" u="sng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86764" y="65253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Krejsová\AppData\Local\Microsoft\Windows\Temporary Internet Files\Content.IE5\24NWSEIX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007" y="472514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613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95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166</TotalTime>
  <Words>303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systému Office</vt:lpstr>
      <vt:lpstr>Prezentace aplikace PowerPoint</vt:lpstr>
      <vt:lpstr>Anotace</vt:lpstr>
      <vt:lpstr>Tlak, tlaková síla</vt:lpstr>
      <vt:lpstr>Všechny tyto příklady souvisí s veličinou Tlak</vt:lpstr>
      <vt:lpstr>Tlak</vt:lpstr>
      <vt:lpstr>Jednotky tlaku </vt:lpstr>
      <vt:lpstr>Převeď na jednotky v závorce</vt:lpstr>
      <vt:lpstr>Doplň správné jednotky</vt:lpstr>
      <vt:lpstr>Najdi chyby a oprav je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17</cp:revision>
  <dcterms:created xsi:type="dcterms:W3CDTF">2012-04-07T06:45:22Z</dcterms:created>
  <dcterms:modified xsi:type="dcterms:W3CDTF">2012-05-23T20:28:05Z</dcterms:modified>
</cp:coreProperties>
</file>