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7" r:id="rId3"/>
    <p:sldId id="258" r:id="rId4"/>
    <p:sldId id="260" r:id="rId5"/>
    <p:sldId id="262" r:id="rId6"/>
    <p:sldId id="263" r:id="rId7"/>
    <p:sldId id="261" r:id="rId8"/>
    <p:sldId id="264" r:id="rId9"/>
    <p:sldId id="265" r:id="rId10"/>
    <p:sldId id="266" r:id="rId11"/>
    <p:sldId id="259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99" autoAdjust="0"/>
    <p:restoredTop sz="94660"/>
  </p:normalViewPr>
  <p:slideViewPr>
    <p:cSldViewPr>
      <p:cViewPr>
        <p:scale>
          <a:sx n="66" d="100"/>
          <a:sy n="66" d="100"/>
        </p:scale>
        <p:origin x="-630" y="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VY_52_INOVACE_30_Výpočet tlaku a tlakové síly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Výpočet tlaku a tlakové síly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3759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970FA8-6E9E-472E-B281-440AF4414D4C}" type="presOf" srcId="{C73C7642-F245-4585-8F88-243F9FAEF6CA}" destId="{97289DF2-90F4-4EC2-A9FC-633B00BAB610}" srcOrd="0" destOrd="0" presId="urn:microsoft.com/office/officeart/2005/8/layout/target3"/>
    <dgm:cxn modelId="{8E75A92E-30AF-4BF7-9604-E795A430D5F4}" type="presOf" srcId="{DAEA276B-ECF9-46F6-A7D3-4693B2D32BC4}" destId="{CDED6FE3-AD8F-4ACC-B6B8-710EDDD97598}" srcOrd="0" destOrd="0" presId="urn:microsoft.com/office/officeart/2005/8/layout/target3"/>
    <dgm:cxn modelId="{BE748E11-BDAD-4BFD-8B4F-BBB9CBFBE94B}" type="presOf" srcId="{C73C7642-F245-4585-8F88-243F9FAEF6CA}" destId="{AA41A67C-3D3F-4AE9-9E0F-5D7F7BB2E741}" srcOrd="1" destOrd="0" presId="urn:microsoft.com/office/officeart/2005/8/layout/target3"/>
    <dgm:cxn modelId="{B3BEE086-1BFA-4AE0-8070-9E70B7B8D126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6F6C0D0E-7BD6-4887-AE6B-E0DB7EE0F5F3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AEFE034-6872-47DB-98C6-ED7767C65247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D36F163-760D-4CF2-9820-F6EC7DFFDC74}" type="presOf" srcId="{EBC41103-E2E5-4D48-9B4B-425520D3D098}" destId="{F969C235-9271-4D34-B740-D627A121CAD0}" srcOrd="1" destOrd="0" presId="urn:microsoft.com/office/officeart/2005/8/layout/target3"/>
    <dgm:cxn modelId="{E5009B14-D61B-43DA-A51B-B80592FECF0E}" type="presOf" srcId="{FBBFC3EA-9D9D-4F3A-BEA6-9C2C0E46BF20}" destId="{643EA938-EDE0-4533-ACCC-D2BD6F3A527C}" srcOrd="0" destOrd="0" presId="urn:microsoft.com/office/officeart/2005/8/layout/target3"/>
    <dgm:cxn modelId="{114D9699-A760-4E2D-98DF-46DF2FFC6EF3}" type="presOf" srcId="{EBC41103-E2E5-4D48-9B4B-425520D3D098}" destId="{50C2F88D-8688-44C2-A854-691F34009D3B}" srcOrd="0" destOrd="0" presId="urn:microsoft.com/office/officeart/2005/8/layout/target3"/>
    <dgm:cxn modelId="{F8E92BAC-82CA-4520-BCF8-97AA02C8B1D1}" type="presOf" srcId="{FBBFC3EA-9D9D-4F3A-BEA6-9C2C0E46BF20}" destId="{832BF48F-0145-4429-9E02-8FCA946CCE9E}" srcOrd="1" destOrd="0" presId="urn:microsoft.com/office/officeart/2005/8/layout/target3"/>
    <dgm:cxn modelId="{7BF12979-8FB3-4E06-945D-503130510440}" type="presOf" srcId="{019433A1-1324-4DE1-9E6F-32B851095F74}" destId="{A3817367-F2BC-482F-8832-FA00B51DCCF3}" srcOrd="0" destOrd="0" presId="urn:microsoft.com/office/officeart/2005/8/layout/target3"/>
    <dgm:cxn modelId="{6C9D4900-8959-4A95-A614-CAD48E7021AF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6F230EB-3E60-4258-8CCD-9A1FC21988A4}" type="presOf" srcId="{DAEA276B-ECF9-46F6-A7D3-4693B2D32BC4}" destId="{F69A1436-182C-465B-AD7F-FE48E0C090C1}" srcOrd="1" destOrd="0" presId="urn:microsoft.com/office/officeart/2005/8/layout/target3"/>
    <dgm:cxn modelId="{1787AD9B-5683-444A-8997-9811C7CB6E59}" type="presParOf" srcId="{71045F8C-00FA-488E-A7BD-E2E6753D979D}" destId="{3577EC6B-C980-4F34-8C69-4365E7B8FC8C}" srcOrd="0" destOrd="0" presId="urn:microsoft.com/office/officeart/2005/8/layout/target3"/>
    <dgm:cxn modelId="{D685B341-BFE1-46AC-A851-1F723F8C1326}" type="presParOf" srcId="{71045F8C-00FA-488E-A7BD-E2E6753D979D}" destId="{6940EB87-DC1D-4BC3-9408-9AC2E1FFC039}" srcOrd="1" destOrd="0" presId="urn:microsoft.com/office/officeart/2005/8/layout/target3"/>
    <dgm:cxn modelId="{443E65CF-5913-4434-ACB0-9732ACA27698}" type="presParOf" srcId="{71045F8C-00FA-488E-A7BD-E2E6753D979D}" destId="{BC35EE03-4121-4EF9-923D-7CB6D30D358D}" srcOrd="2" destOrd="0" presId="urn:microsoft.com/office/officeart/2005/8/layout/target3"/>
    <dgm:cxn modelId="{7EFBCD8D-D06C-4B4A-B5E7-C28D8EAD38D0}" type="presParOf" srcId="{71045F8C-00FA-488E-A7BD-E2E6753D979D}" destId="{C95EEA27-3CBF-4645-A92D-9D8AF5C1CBFC}" srcOrd="3" destOrd="0" presId="urn:microsoft.com/office/officeart/2005/8/layout/target3"/>
    <dgm:cxn modelId="{E459E349-1801-432C-84AA-C7E18A711D8A}" type="presParOf" srcId="{71045F8C-00FA-488E-A7BD-E2E6753D979D}" destId="{851BB866-B6AE-4566-893F-4C635BA974FC}" srcOrd="4" destOrd="0" presId="urn:microsoft.com/office/officeart/2005/8/layout/target3"/>
    <dgm:cxn modelId="{00C959EF-45CE-466A-BFE2-BC05A2051B9B}" type="presParOf" srcId="{71045F8C-00FA-488E-A7BD-E2E6753D979D}" destId="{643EA938-EDE0-4533-ACCC-D2BD6F3A527C}" srcOrd="5" destOrd="0" presId="urn:microsoft.com/office/officeart/2005/8/layout/target3"/>
    <dgm:cxn modelId="{8D1A70E6-08EA-4296-83E7-5A896E06F46D}" type="presParOf" srcId="{71045F8C-00FA-488E-A7BD-E2E6753D979D}" destId="{92F31B18-D66D-4CC7-89B9-378928DE877D}" srcOrd="6" destOrd="0" presId="urn:microsoft.com/office/officeart/2005/8/layout/target3"/>
    <dgm:cxn modelId="{E2282209-D956-4885-9162-205648F2C8E3}" type="presParOf" srcId="{71045F8C-00FA-488E-A7BD-E2E6753D979D}" destId="{902074E1-B931-4618-97F1-FADBE82E9C3C}" srcOrd="7" destOrd="0" presId="urn:microsoft.com/office/officeart/2005/8/layout/target3"/>
    <dgm:cxn modelId="{1B4FABE4-4DA5-4C93-A58F-7BDC5102E166}" type="presParOf" srcId="{71045F8C-00FA-488E-A7BD-E2E6753D979D}" destId="{A3817367-F2BC-482F-8832-FA00B51DCCF3}" srcOrd="8" destOrd="0" presId="urn:microsoft.com/office/officeart/2005/8/layout/target3"/>
    <dgm:cxn modelId="{50300D43-1424-4D4F-9099-1AB34B20DCEC}" type="presParOf" srcId="{71045F8C-00FA-488E-A7BD-E2E6753D979D}" destId="{626ABFF6-56C8-4386-B662-68EC364EED9D}" srcOrd="9" destOrd="0" presId="urn:microsoft.com/office/officeart/2005/8/layout/target3"/>
    <dgm:cxn modelId="{FB4C30F9-5AD2-4E98-B782-2AD7A0F6A934}" type="presParOf" srcId="{71045F8C-00FA-488E-A7BD-E2E6753D979D}" destId="{6DB11F1C-D028-4800-9625-6611CA9DE6D4}" srcOrd="10" destOrd="0" presId="urn:microsoft.com/office/officeart/2005/8/layout/target3"/>
    <dgm:cxn modelId="{6D187FC5-7C30-4CEC-AC4F-79668EC71741}" type="presParOf" srcId="{71045F8C-00FA-488E-A7BD-E2E6753D979D}" destId="{CDED6FE3-AD8F-4ACC-B6B8-710EDDD97598}" srcOrd="11" destOrd="0" presId="urn:microsoft.com/office/officeart/2005/8/layout/target3"/>
    <dgm:cxn modelId="{F2088814-DE8E-477D-921E-BCC2F2D6EA21}" type="presParOf" srcId="{71045F8C-00FA-488E-A7BD-E2E6753D979D}" destId="{397AC6D7-84A6-4150-958F-83C92D9ACF38}" srcOrd="12" destOrd="0" presId="urn:microsoft.com/office/officeart/2005/8/layout/target3"/>
    <dgm:cxn modelId="{E7266A7A-6820-4A83-9677-343F671D4613}" type="presParOf" srcId="{71045F8C-00FA-488E-A7BD-E2E6753D979D}" destId="{D7419528-33A6-416D-9E64-B3F7915C5149}" srcOrd="13" destOrd="0" presId="urn:microsoft.com/office/officeart/2005/8/layout/target3"/>
    <dgm:cxn modelId="{648FD2AD-2985-414D-B051-217B2665CBAF}" type="presParOf" srcId="{71045F8C-00FA-488E-A7BD-E2E6753D979D}" destId="{97289DF2-90F4-4EC2-A9FC-633B00BAB610}" srcOrd="14" destOrd="0" presId="urn:microsoft.com/office/officeart/2005/8/layout/target3"/>
    <dgm:cxn modelId="{49F00F11-5DEE-40D8-BBDE-177DF31F6F17}" type="presParOf" srcId="{71045F8C-00FA-488E-A7BD-E2E6753D979D}" destId="{234EBA9D-95B4-4C20-A84E-6F65F1085DC6}" srcOrd="15" destOrd="0" presId="urn:microsoft.com/office/officeart/2005/8/layout/target3"/>
    <dgm:cxn modelId="{3577FEB5-CD34-49A4-A1A2-86F5AC5F2440}" type="presParOf" srcId="{71045F8C-00FA-488E-A7BD-E2E6753D979D}" destId="{12255512-213F-41DF-90A6-8B4CD74A2B52}" srcOrd="16" destOrd="0" presId="urn:microsoft.com/office/officeart/2005/8/layout/target3"/>
    <dgm:cxn modelId="{EBC9C0C0-9EB2-45E7-B49A-4EE7E5F37B57}" type="presParOf" srcId="{71045F8C-00FA-488E-A7BD-E2E6753D979D}" destId="{50C2F88D-8688-44C2-A854-691F34009D3B}" srcOrd="17" destOrd="0" presId="urn:microsoft.com/office/officeart/2005/8/layout/target3"/>
    <dgm:cxn modelId="{C7DC8251-3B27-47FB-93FB-29DBE2DEED4E}" type="presParOf" srcId="{71045F8C-00FA-488E-A7BD-E2E6753D979D}" destId="{4D19AB04-24FA-40C2-B203-52AE3D15E171}" srcOrd="18" destOrd="0" presId="urn:microsoft.com/office/officeart/2005/8/layout/target3"/>
    <dgm:cxn modelId="{288383E7-4DFB-4429-829A-D2800BA10B06}" type="presParOf" srcId="{71045F8C-00FA-488E-A7BD-E2E6753D979D}" destId="{832BF48F-0145-4429-9E02-8FCA946CCE9E}" srcOrd="19" destOrd="0" presId="urn:microsoft.com/office/officeart/2005/8/layout/target3"/>
    <dgm:cxn modelId="{99EF0A61-E376-4E23-8942-4799D345930C}" type="presParOf" srcId="{71045F8C-00FA-488E-A7BD-E2E6753D979D}" destId="{E7297F21-D4FD-4A41-AE58-814D01A6B5E7}" srcOrd="20" destOrd="0" presId="urn:microsoft.com/office/officeart/2005/8/layout/target3"/>
    <dgm:cxn modelId="{20A158C3-90B5-453A-AED8-AE73037ED3D5}" type="presParOf" srcId="{71045F8C-00FA-488E-A7BD-E2E6753D979D}" destId="{F69A1436-182C-465B-AD7F-FE48E0C090C1}" srcOrd="21" destOrd="0" presId="urn:microsoft.com/office/officeart/2005/8/layout/target3"/>
    <dgm:cxn modelId="{27A9CE08-A2F0-435E-A834-9346371411FF}" type="presParOf" srcId="{71045F8C-00FA-488E-A7BD-E2E6753D979D}" destId="{AA41A67C-3D3F-4AE9-9E0F-5D7F7BB2E741}" srcOrd="22" destOrd="0" presId="urn:microsoft.com/office/officeart/2005/8/layout/target3"/>
    <dgm:cxn modelId="{6A419216-DEA7-42E3-B39A-632D3F130E01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FD49D1-71BB-4A36-8073-E75133BCA7F6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47A7DF-9974-423D-8E1D-F579C0A073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D8ACB8-7CEF-4D40-B271-25B293DC11FF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4F127D-8490-4A39-B57C-239D649755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BBFABB-DF00-43F4-8D69-9031DEBC0528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DA2111-10B8-4239-92E7-B556F627F0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407FF9-ADB9-43D4-8726-37639681A3D6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0D6437-4817-4E30-961F-49CA9B6640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D97706-4CCE-490D-9440-B5B544D5DF4B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8A9476-BAA3-4EF8-921C-B7A152F86A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DEC20E-9C85-4469-B659-327D23BED7EE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FD4A2A-4699-49E6-94D3-FAA45EB581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7B2EAD-11C7-4CFB-B034-67EBB2C80F8C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515229-40AB-4466-AC32-D3279DD11F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3F084D-0316-4DCE-9309-EEFCB1ADC6E3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0003FF-84CE-488E-8B78-C661A4F571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B8A522-74FA-4268-9E31-9B2B0A151A4B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BB1605-1498-4E7D-A112-8B9E83F46C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A56A15-6067-408D-A31D-AEB72AEF685B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75064A-D63E-4673-AED9-AEC62CB667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3571E9-9B47-4492-9BDB-C6B8BFB1B62B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6367E3-BFAB-44EA-B604-4997C4AD63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9BE9DB-1F58-4EBB-AF39-CA3B2D37F008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F042B7-8A0F-4EA0-8E71-477F59BA3D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4AEE0-3B07-4F11-97C0-B3050AD3EBC9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056F11-BCA8-40A9-96B9-581F4A4BEC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FC854D-E5DD-49BC-B3BF-9C73D26BF292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622D7-3644-4144-A99A-0DABC73ABB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CD49A8-40D1-4658-B2F8-CF2CC5FEE4C5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2D1825-BB2F-4C0D-813A-579B0959D1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3CD4C2-D9CF-4AC6-A995-0CB06C4007D5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35FDC-308D-4801-A101-0181B755C1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5DF8E7-8D3F-4FAD-B67A-3BAE2945393C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DE621E-1329-4364-BC43-3646A0B075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A5DF92-EC42-4AC0-BAB8-6C840DF49A69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582A9-5111-449A-95FC-C98AD7B4A6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9763FA-41AF-4D05-852A-9497D400195F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900BD2-46F3-49DB-B471-C5D8A308AC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0A8C27-DEF1-4F07-8803-54D0AD8498CB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C3676-EEE0-4F49-A7D7-5AA5A6F669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370B65-1CDC-469E-A118-CB6F5C9BFB15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2295FA-B932-4686-B7F9-564D695218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9985D2-4B34-473F-9AAF-816480D64BD9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5D8402-DABD-47CC-B5B3-7677FB2151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9C602E8D-3F24-4912-941F-97A7790B8CB4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F95E775F-4A70-4218-9C95-8578B681F1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95" r:id="rId3"/>
    <p:sldLayoutId id="2147483681" r:id="rId4"/>
    <p:sldLayoutId id="2147483680" r:id="rId5"/>
    <p:sldLayoutId id="2147483679" r:id="rId6"/>
    <p:sldLayoutId id="2147483678" r:id="rId7"/>
    <p:sldLayoutId id="2147483677" r:id="rId8"/>
    <p:sldLayoutId id="2147483676" r:id="rId9"/>
    <p:sldLayoutId id="2147483675" r:id="rId10"/>
    <p:sldLayoutId id="2147483674" r:id="rId11"/>
  </p:sldLayoutIdLst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09AADCD-8CDB-43C1-A959-3440FE80C5AB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36A4DD4-96D0-449D-B7B8-C300186B5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3" r:id="rId2"/>
    <p:sldLayoutId id="2147483692" r:id="rId3"/>
    <p:sldLayoutId id="2147483691" r:id="rId4"/>
    <p:sldLayoutId id="2147483690" r:id="rId5"/>
    <p:sldLayoutId id="2147483689" r:id="rId6"/>
    <p:sldLayoutId id="2147483688" r:id="rId7"/>
    <p:sldLayoutId id="2147483687" r:id="rId8"/>
    <p:sldLayoutId id="2147483686" r:id="rId9"/>
    <p:sldLayoutId id="2147483685" r:id="rId10"/>
    <p:sldLayoutId id="214748368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24000" y="1397000"/>
          <a:ext cx="6096000" cy="2392363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kalkulačky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</a:t>
                      </a:r>
                      <a:r>
                        <a:rPr lang="cs-CZ" baseline="0" dirty="0" smtClean="0"/>
                        <a:t> probraného učiva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Otázky</a:t>
                      </a:r>
                      <a:r>
                        <a:rPr lang="cs-CZ" baseline="0" dirty="0" smtClean="0"/>
                        <a:t> zodpovídat ústně, úkoly počítají do sešitu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85800" y="609600"/>
            <a:ext cx="7772400" cy="426720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Výpočet tlaku </a:t>
            </a:r>
            <a:r>
              <a:rPr lang="cs-CZ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          </a:t>
            </a:r>
            <a:r>
              <a:rPr lang="cs-CZ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a tlakové síly</a:t>
            </a: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-674688"/>
            <a:ext cx="8229600" cy="1600201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/>
              <a:t>Opakování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866775"/>
            <a:ext cx="8964612" cy="5102225"/>
          </a:xfrm>
        </p:spPr>
        <p:txBody>
          <a:bodyPr rtlCol="0">
            <a:normAutofit lnSpcReduction="10000"/>
          </a:bodyPr>
          <a:lstStyle/>
          <a:p>
            <a:pPr marL="45720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Jaký je tlak a tlaková síla na podlahu?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a) stojí-li na jedné noze a pak na obou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b) sedíš na podlaze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c) vezmeš si na záda batoh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a)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 je stejná, tlak se liší, </a:t>
            </a: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na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obou nohách je menší</a:t>
            </a: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b)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tlak se zmenší</a:t>
            </a: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c)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tlak se zvětší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grpSp>
        <p:nvGrpSpPr>
          <p:cNvPr id="14" name="Skupina 13"/>
          <p:cNvGrpSpPr>
            <a:grpSpLocks/>
          </p:cNvGrpSpPr>
          <p:nvPr/>
        </p:nvGrpSpPr>
        <p:grpSpPr bwMode="auto">
          <a:xfrm>
            <a:off x="204788" y="3357563"/>
            <a:ext cx="8785225" cy="3240087"/>
            <a:chOff x="251520" y="3429000"/>
            <a:chExt cx="8784976" cy="3240360"/>
          </a:xfrm>
        </p:grpSpPr>
        <p:sp>
          <p:nvSpPr>
            <p:cNvPr id="13" name="Obdélník 12"/>
            <p:cNvSpPr/>
            <p:nvPr/>
          </p:nvSpPr>
          <p:spPr>
            <a:xfrm>
              <a:off x="251520" y="3429000"/>
              <a:ext cx="8784976" cy="324036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pic>
          <p:nvPicPr>
            <p:cNvPr id="28678" name="Picture 2" descr="C:\Users\Krejsová\AppData\Local\Microsoft\Windows\Temporary Internet Files\Content.IE5\AF19HDOE\MC900209052[1].wmf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347864" y="3861048"/>
              <a:ext cx="2067926" cy="23100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8679" name="Picture 3" descr="C:\Users\Krejsová\AppData\Local\Microsoft\Windows\Temporary Internet Files\Content.IE5\TK90EAW9\MC900441902[1].wmf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372200" y="3501008"/>
              <a:ext cx="2088232" cy="24675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8680" name="Picture 5" descr="C:\Users\Krejsová\AppData\Local\Microsoft\Windows\Temporary Internet Files\Content.IE5\1WIF3LAY\MC900441900[1].wmf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611560" y="4077072"/>
              <a:ext cx="2162397" cy="15957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19" name="Picture 5" descr="C:\Users\Krejsová\AppData\Local\Microsoft\Windows\Temporary Internet Files\Content.IE5\1WIF3LAY\MC90044190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43663" y="2193925"/>
            <a:ext cx="2162175" cy="15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vál 14"/>
          <p:cNvSpPr/>
          <p:nvPr/>
        </p:nvSpPr>
        <p:spPr>
          <a:xfrm>
            <a:off x="5076825" y="2659063"/>
            <a:ext cx="3562350" cy="3987800"/>
          </a:xfrm>
          <a:prstGeom prst="ellipse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-674688"/>
            <a:ext cx="8229600" cy="1600201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/>
              <a:t>Opakování</a:t>
            </a:r>
            <a:endParaRPr lang="cs-CZ" sz="4000" dirty="0"/>
          </a:p>
        </p:txBody>
      </p:sp>
      <p:sp>
        <p:nvSpPr>
          <p:cNvPr id="29699" name="Zástupný symbol pro obsah 2"/>
          <p:cNvSpPr>
            <a:spLocks noGrp="1"/>
          </p:cNvSpPr>
          <p:nvPr>
            <p:ph idx="1"/>
          </p:nvPr>
        </p:nvSpPr>
        <p:spPr>
          <a:xfrm>
            <a:off x="323850" y="919163"/>
            <a:ext cx="8229600" cy="452596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800" smtClean="0"/>
          </a:p>
          <a:p>
            <a:pPr marL="0" indent="0">
              <a:buFont typeface="Arial" charset="0"/>
              <a:buNone/>
            </a:pPr>
            <a:r>
              <a:rPr lang="cs-CZ" sz="2800" smtClean="0"/>
              <a:t>2. V kterém případě způsobí závaží větší tlak??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sp>
        <p:nvSpPr>
          <p:cNvPr id="5" name="Kosoúhelník 4"/>
          <p:cNvSpPr/>
          <p:nvPr/>
        </p:nvSpPr>
        <p:spPr>
          <a:xfrm>
            <a:off x="5867400" y="5102225"/>
            <a:ext cx="1657350" cy="847725"/>
          </a:xfrm>
          <a:prstGeom prst="parallelogram">
            <a:avLst>
              <a:gd name="adj" fmla="val 67366"/>
            </a:avLst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9701" name="Skupina 7"/>
          <p:cNvGrpSpPr>
            <a:grpSpLocks/>
          </p:cNvGrpSpPr>
          <p:nvPr/>
        </p:nvGrpSpPr>
        <p:grpSpPr bwMode="auto">
          <a:xfrm>
            <a:off x="395288" y="4652963"/>
            <a:ext cx="2736850" cy="1223962"/>
            <a:chOff x="899592" y="4653136"/>
            <a:chExt cx="2736304" cy="1224136"/>
          </a:xfrm>
        </p:grpSpPr>
        <p:sp>
          <p:nvSpPr>
            <p:cNvPr id="4" name="Kosoúhelník 3"/>
            <p:cNvSpPr/>
            <p:nvPr/>
          </p:nvSpPr>
          <p:spPr>
            <a:xfrm>
              <a:off x="899592" y="4653136"/>
              <a:ext cx="2736304" cy="1224136"/>
            </a:xfrm>
            <a:prstGeom prst="parallelogram">
              <a:avLst>
                <a:gd name="adj" fmla="val 77400"/>
              </a:avLst>
            </a:prstGeom>
            <a:solidFill>
              <a:schemeClr val="tx2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707" name="TextovéPole 5"/>
            <p:cNvSpPr txBox="1">
              <a:spLocks noChangeArrowheads="1"/>
            </p:cNvSpPr>
            <p:nvPr/>
          </p:nvSpPr>
          <p:spPr bwMode="auto">
            <a:xfrm>
              <a:off x="1691680" y="5013176"/>
              <a:ext cx="891591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800">
                  <a:solidFill>
                    <a:schemeClr val="tx2"/>
                  </a:solidFill>
                  <a:latin typeface="Palatino Linotype" pitchFamily="18" charset="0"/>
                </a:rPr>
                <a:t>1 m</a:t>
              </a:r>
              <a:r>
                <a:rPr lang="cs-CZ" sz="2800" baseline="30000">
                  <a:solidFill>
                    <a:schemeClr val="tx2"/>
                  </a:solidFill>
                  <a:latin typeface="Palatino Linotype" pitchFamily="18" charset="0"/>
                </a:rPr>
                <a:t>2</a:t>
              </a:r>
            </a:p>
          </p:txBody>
        </p:sp>
      </p:grpSp>
      <p:sp>
        <p:nvSpPr>
          <p:cNvPr id="29702" name="TextovéPole 6"/>
          <p:cNvSpPr txBox="1">
            <a:spLocks noChangeArrowheads="1"/>
          </p:cNvSpPr>
          <p:nvPr/>
        </p:nvSpPr>
        <p:spPr bwMode="auto">
          <a:xfrm>
            <a:off x="6113463" y="5353050"/>
            <a:ext cx="10509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tx2"/>
                </a:solidFill>
                <a:latin typeface="Palatino Linotype" pitchFamily="18" charset="0"/>
              </a:rPr>
              <a:t>1 cm</a:t>
            </a:r>
            <a:r>
              <a:rPr lang="cs-CZ" sz="2800" baseline="30000">
                <a:solidFill>
                  <a:schemeClr val="tx2"/>
                </a:solidFill>
                <a:latin typeface="Palatino Linotype" pitchFamily="18" charset="0"/>
              </a:rPr>
              <a:t>2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1575159" y="2427258"/>
            <a:ext cx="1008112" cy="1744906"/>
            <a:chOff x="6876256" y="4293096"/>
            <a:chExt cx="648072" cy="898460"/>
          </a:xfrm>
          <a:solidFill>
            <a:schemeClr val="bg1">
              <a:lumMod val="75000"/>
            </a:schemeClr>
          </a:solidFill>
        </p:grpSpPr>
        <p:sp>
          <p:nvSpPr>
            <p:cNvPr id="9" name="Plechovka 8"/>
            <p:cNvSpPr/>
            <p:nvPr/>
          </p:nvSpPr>
          <p:spPr>
            <a:xfrm>
              <a:off x="6876256" y="4581128"/>
              <a:ext cx="648072" cy="610428"/>
            </a:xfrm>
            <a:prstGeom prst="ca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tx1"/>
                  </a:solidFill>
                </a:rPr>
                <a:t>1 kg</a:t>
              </a:r>
              <a:endParaRPr lang="cs-CZ" sz="2800" b="1" dirty="0">
                <a:solidFill>
                  <a:schemeClr val="tx1"/>
                </a:solidFill>
              </a:endParaRPr>
            </a:p>
          </p:txBody>
        </p:sp>
        <p:sp>
          <p:nvSpPr>
            <p:cNvPr id="10" name="Ohnutý pruh 9"/>
            <p:cNvSpPr/>
            <p:nvPr/>
          </p:nvSpPr>
          <p:spPr>
            <a:xfrm>
              <a:off x="7056276" y="4293096"/>
              <a:ext cx="288032" cy="792088"/>
            </a:xfrm>
            <a:prstGeom prst="blockArc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444208" y="2772590"/>
            <a:ext cx="1008112" cy="1744906"/>
            <a:chOff x="6876256" y="4293096"/>
            <a:chExt cx="648072" cy="898460"/>
          </a:xfrm>
          <a:solidFill>
            <a:schemeClr val="bg1">
              <a:lumMod val="75000"/>
            </a:schemeClr>
          </a:solidFill>
        </p:grpSpPr>
        <p:sp>
          <p:nvSpPr>
            <p:cNvPr id="13" name="Plechovka 12"/>
            <p:cNvSpPr/>
            <p:nvPr/>
          </p:nvSpPr>
          <p:spPr>
            <a:xfrm>
              <a:off x="6876256" y="4581128"/>
              <a:ext cx="648072" cy="610428"/>
            </a:xfrm>
            <a:prstGeom prst="ca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tx1"/>
                  </a:solidFill>
                </a:rPr>
                <a:t>1 kg</a:t>
              </a:r>
              <a:endParaRPr lang="cs-CZ" sz="28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Ohnutý pruh 13"/>
            <p:cNvSpPr/>
            <p:nvPr/>
          </p:nvSpPr>
          <p:spPr>
            <a:xfrm>
              <a:off x="7056276" y="4293096"/>
              <a:ext cx="288032" cy="792088"/>
            </a:xfrm>
            <a:prstGeom prst="blockArc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pic>
        <p:nvPicPr>
          <p:cNvPr id="29705" name="Picture 4" descr="C:\Users\Krejsová\AppData\Local\Microsoft\Windows\Temporary Internet Files\Content.IE5\AF19HDOE\MC90043441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08400" y="2071688"/>
            <a:ext cx="16256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 bwMode="auto">
          <a:xfrm>
            <a:off x="250825" y="260350"/>
            <a:ext cx="9299575" cy="160020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l"/>
            <a:r>
              <a:rPr lang="cs-CZ" sz="2800" smtClean="0">
                <a:effectLst/>
              </a:rPr>
              <a:t>Hmotnost lyžaře s lyžemi je 60 kg.</a:t>
            </a:r>
            <a:br>
              <a:rPr lang="cs-CZ" sz="2800" smtClean="0">
                <a:effectLst/>
              </a:rPr>
            </a:br>
            <a:r>
              <a:rPr lang="cs-CZ" sz="2800" smtClean="0">
                <a:effectLst/>
              </a:rPr>
              <a:t>Obsah plochy lyží je 0,04 m</a:t>
            </a:r>
            <a:r>
              <a:rPr lang="cs-CZ" sz="2800" baseline="30000" smtClean="0">
                <a:effectLst/>
              </a:rPr>
              <a:t>2</a:t>
            </a:r>
            <a:r>
              <a:rPr lang="cs-CZ" sz="2800" smtClean="0">
                <a:effectLst/>
              </a:rPr>
              <a:t>. Jaký je tlak na sníh?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8313" y="1916113"/>
            <a:ext cx="8229600" cy="4525962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 = 60 kg            tlaková síla   F = </a:t>
            </a:r>
            <a:r>
              <a:rPr lang="cs-CZ" sz="28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Fg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= m ∙ g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 = 0,04 m</a:t>
            </a:r>
            <a:r>
              <a:rPr lang="cs-CZ" sz="2800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2                                                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 = 60 </a:t>
            </a: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∙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10 = 600N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 = ? Pa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 = F : S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 = 600 : 0,04 = </a:t>
            </a: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15 000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      /</a:t>
            </a: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∙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100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     60 000 : 4 = 15 000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u="dbl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 = 15 000 Pa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u="dbl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Lyžař způsobí tlak 15 000Pa.</a:t>
            </a: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468313" y="3357563"/>
            <a:ext cx="3240087" cy="0"/>
          </a:xfrm>
          <a:prstGeom prst="line">
            <a:avLst/>
          </a:prstGeom>
          <a:ln w="2540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24" name="Picture 2" descr="C:\Users\Krejsová\AppData\Local\Microsoft\Windows\Temporary Internet Files\Content.IE5\DL1NC0EJ\MC90008878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1863" y="3068638"/>
            <a:ext cx="2271712" cy="2827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 bwMode="auto">
          <a:xfrm>
            <a:off x="457200" y="0"/>
            <a:ext cx="8229600" cy="1773238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l"/>
            <a:r>
              <a:rPr lang="cs-CZ" sz="2800" smtClean="0">
                <a:effectLst/>
              </a:rPr>
              <a:t>Jaký tlak vyvolá člověk o hmotnosti 72 kg stojící na jedné noze. Obsah podrážky jeho boty je 9 dm</a:t>
            </a:r>
            <a:r>
              <a:rPr lang="cs-CZ" sz="2800" baseline="30000" smtClean="0">
                <a:effectLst/>
              </a:rPr>
              <a:t>2</a:t>
            </a:r>
            <a:r>
              <a:rPr lang="cs-CZ" sz="2800" smtClean="0">
                <a:effectLst/>
              </a:rPr>
              <a:t>.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113"/>
            <a:ext cx="8229600" cy="4210050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 =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72 </a:t>
            </a: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kg    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tlaková </a:t>
            </a: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síla   F = </a:t>
            </a:r>
            <a:r>
              <a:rPr lang="cs-CZ" sz="28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Fg</a:t>
            </a: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=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720 N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 </a:t>
            </a: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=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9 dm</a:t>
            </a:r>
            <a:r>
              <a:rPr lang="cs-CZ" sz="2800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2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= 0,09 </a:t>
            </a: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</a:t>
            </a:r>
            <a:r>
              <a:rPr lang="cs-CZ" sz="2800" baseline="30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2                                                 </a:t>
            </a:r>
            <a:endParaRPr lang="cs-CZ" sz="2800" baseline="300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 </a:t>
            </a: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= ? Pa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 = F : S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 = 720 : 0,09 = 8 000 Pa = </a:t>
            </a:r>
            <a:r>
              <a:rPr lang="cs-CZ" sz="2800" u="dbl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8 </a:t>
            </a:r>
            <a:r>
              <a:rPr lang="cs-CZ" sz="2800" u="dbl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kPa</a:t>
            </a:r>
            <a:endParaRPr lang="cs-CZ" sz="2800" u="dbl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Člověk stojící na jedné noze vyvolá tlak 8 </a:t>
            </a:r>
            <a:r>
              <a:rPr lang="cs-CZ" sz="28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kPa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.</a:t>
            </a: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31747" name="Picture 6" descr="C:\Users\Krejsová\AppData\Local\Microsoft\Windows\Temporary Internet Files\Content.IE5\24NWSEIX\MP900425511[1].jpg"/>
          <p:cNvPicPr>
            <a:picLocks noChangeAspect="1" noChangeArrowheads="1"/>
          </p:cNvPicPr>
          <p:nvPr/>
        </p:nvPicPr>
        <p:blipFill>
          <a:blip r:embed="rId2"/>
          <a:srcRect b="48500"/>
          <a:stretch>
            <a:fillRect/>
          </a:stretch>
        </p:blipFill>
        <p:spPr bwMode="auto">
          <a:xfrm>
            <a:off x="6121400" y="2708275"/>
            <a:ext cx="2771775" cy="260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9" name="Přímá spojnice 8"/>
          <p:cNvCxnSpPr/>
          <p:nvPr/>
        </p:nvCxnSpPr>
        <p:spPr>
          <a:xfrm>
            <a:off x="468313" y="3500438"/>
            <a:ext cx="3240087" cy="0"/>
          </a:xfrm>
          <a:prstGeom prst="line">
            <a:avLst/>
          </a:prstGeom>
          <a:ln w="2540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 bwMode="auto">
          <a:xfrm>
            <a:off x="457200" y="0"/>
            <a:ext cx="8229600" cy="1700213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l"/>
            <a:r>
              <a:rPr lang="cs-CZ" sz="2800" smtClean="0">
                <a:effectLst/>
              </a:rPr>
              <a:t>Na desku stolu o ploše 1 600 cm</a:t>
            </a:r>
            <a:r>
              <a:rPr lang="cs-CZ" sz="2800" baseline="30000" smtClean="0">
                <a:effectLst/>
              </a:rPr>
              <a:t>2</a:t>
            </a:r>
            <a:r>
              <a:rPr lang="cs-CZ" sz="2800" smtClean="0">
                <a:effectLst/>
              </a:rPr>
              <a:t> působí tlaková síla 80 N. Jaký tlak tato síla vyvolá?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 = 80 N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 = 1 600 cm</a:t>
            </a:r>
            <a:r>
              <a:rPr lang="cs-CZ" sz="2800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2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= 0,16 m</a:t>
            </a:r>
            <a:r>
              <a:rPr lang="cs-CZ" sz="2800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2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 =  ? Pa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p= F : S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 = 80 : 0,16 = </a:t>
            </a:r>
            <a:r>
              <a:rPr lang="cs-CZ" sz="2800" u="dbl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500 Pa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Tlak na desku stolu je 500 Pa.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32771" name="Picture 2" descr="C:\Users\Krejsová\AppData\Local\Microsoft\Windows\Temporary Internet Files\Content.IE5\1WIF3LAY\MP90040884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64163" y="1989138"/>
            <a:ext cx="3548062" cy="3500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4"/>
          <p:cNvCxnSpPr/>
          <p:nvPr/>
        </p:nvCxnSpPr>
        <p:spPr>
          <a:xfrm>
            <a:off x="468313" y="3500438"/>
            <a:ext cx="3240087" cy="0"/>
          </a:xfrm>
          <a:prstGeom prst="line">
            <a:avLst/>
          </a:prstGeom>
          <a:ln w="2540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 bwMode="auto">
          <a:xfrm>
            <a:off x="457200" y="0"/>
            <a:ext cx="8686800" cy="160020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l"/>
            <a:r>
              <a:rPr lang="cs-CZ" sz="2800" smtClean="0">
                <a:effectLst/>
              </a:rPr>
              <a:t>Tlak hydraulického lisu je 45 MPa. </a:t>
            </a:r>
            <a:br>
              <a:rPr lang="cs-CZ" sz="2800" smtClean="0">
                <a:effectLst/>
              </a:rPr>
            </a:br>
            <a:r>
              <a:rPr lang="cs-CZ" sz="2800" smtClean="0">
                <a:effectLst/>
              </a:rPr>
              <a:t>Jak velká tlaková síla působí na jeho plochu 20 cm</a:t>
            </a:r>
            <a:r>
              <a:rPr lang="cs-CZ" sz="2800" baseline="30000" smtClean="0">
                <a:effectLst/>
              </a:rPr>
              <a:t>2</a:t>
            </a:r>
            <a:r>
              <a:rPr lang="cs-CZ" sz="2800" smtClean="0">
                <a:effectLst/>
              </a:rPr>
              <a:t>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 = 45 </a:t>
            </a:r>
            <a:r>
              <a:rPr lang="cs-CZ" sz="28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MPa</a:t>
            </a: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=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45 000 000 Pa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 = 20 cm</a:t>
            </a:r>
            <a:r>
              <a:rPr lang="cs-CZ" sz="2800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2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= 0,002 m</a:t>
            </a:r>
            <a:r>
              <a:rPr lang="cs-CZ" sz="2800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2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 = ?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 = p ∙ S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 = 45 000 000 ∙ 0,002 = 90 000 N = </a:t>
            </a:r>
            <a:r>
              <a:rPr lang="cs-CZ" sz="2800" u="dbl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90 </a:t>
            </a:r>
            <a:r>
              <a:rPr lang="cs-CZ" sz="2800" u="dbl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kN</a:t>
            </a:r>
            <a:r>
              <a:rPr lang="cs-CZ" sz="2800" u="dbl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u="dbl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u="dbl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Tlaková síla pístu je 90 </a:t>
            </a:r>
            <a:r>
              <a:rPr lang="cs-CZ" sz="28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kN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.</a:t>
            </a: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468313" y="3141663"/>
            <a:ext cx="3240087" cy="0"/>
          </a:xfrm>
          <a:prstGeom prst="line">
            <a:avLst/>
          </a:prstGeom>
          <a:ln w="2540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Ilustrace: 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2"/>
              </a:rPr>
              <a:t>www.office.microsoft.com</a:t>
            </a: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solidFill>
                  <a:schemeClr val="tx1">
                    <a:lumMod val="50000"/>
                    <a:lumOff val="50000"/>
                  </a:schemeClr>
                </a:solidFill>
              </a:rPr>
              <a:t>Ilustrace: dílo autora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139</TotalTime>
  <Words>304</Words>
  <Application>Microsoft Office PowerPoint</Application>
  <PresentationFormat>On-screen Show (4:3)</PresentationFormat>
  <Paragraphs>69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8" baseType="lpstr">
      <vt:lpstr>Palatino Linotype</vt:lpstr>
      <vt:lpstr>Arial</vt:lpstr>
      <vt:lpstr>Century Gothic</vt:lpstr>
      <vt:lpstr>Courier New</vt:lpstr>
      <vt:lpstr>Calibri</vt:lpstr>
      <vt:lpstr>Exekutivní</vt:lpstr>
      <vt:lpstr>Motiv systému Office</vt:lpstr>
      <vt:lpstr>Exekutivní</vt:lpstr>
      <vt:lpstr>Snímek 1</vt:lpstr>
      <vt:lpstr>Anotace</vt:lpstr>
      <vt:lpstr>Výpočet tlaku            a tlakové síly</vt:lpstr>
      <vt:lpstr>Opakování</vt:lpstr>
      <vt:lpstr>Opakování</vt:lpstr>
      <vt:lpstr>Hmotnost lyžaře s lyžemi je 60 kg. Obsah plochy lyží je 0,04 m2. Jaký je tlak na sníh?</vt:lpstr>
      <vt:lpstr>Jaký tlak vyvolá člověk o hmotnosti 72 kg stojící na jedné noze. Obsah podrážky jeho boty je 9 dm2. </vt:lpstr>
      <vt:lpstr>Na desku stolu o ploše 1 600 cm2 působí tlaková síla 80 N. Jaký tlak tato síla vyvolá?</vt:lpstr>
      <vt:lpstr>Tlak hydraulického lisu je 45 MPa.  Jak velká tlaková síla působí na jeho plochu 20 cm2?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DUM</cp:lastModifiedBy>
  <cp:revision>17</cp:revision>
  <dcterms:created xsi:type="dcterms:W3CDTF">2012-04-07T06:53:32Z</dcterms:created>
  <dcterms:modified xsi:type="dcterms:W3CDTF">2012-08-02T16:28:47Z</dcterms:modified>
</cp:coreProperties>
</file>