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6" r:id="rId5"/>
    <p:sldId id="260" r:id="rId6"/>
    <p:sldId id="261" r:id="rId7"/>
    <p:sldId id="262" r:id="rId8"/>
    <p:sldId id="264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VY_52_INOVACE_33_Měření </a:t>
          </a:r>
          <a:r>
            <a:rPr lang="cs-CZ" dirty="0" smtClean="0"/>
            <a:t>atmosférického tlaku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Měření atmosférického tlaku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69C9E7-9392-40BC-AAEC-F7DBDD53C190}" type="presOf" srcId="{C73C7642-F245-4585-8F88-243F9FAEF6CA}" destId="{AA41A67C-3D3F-4AE9-9E0F-5D7F7BB2E741}" srcOrd="1" destOrd="0" presId="urn:microsoft.com/office/officeart/2005/8/layout/target3"/>
    <dgm:cxn modelId="{96967C77-38AF-49E0-9339-875C0BF9673F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B5150E6-67EE-43B3-B2A0-70A9F3405DC2}" type="presOf" srcId="{39F8B381-5807-488E-AC22-73DD4140ED4A}" destId="{71045F8C-00FA-488E-A7BD-E2E6753D979D}" srcOrd="0" destOrd="0" presId="urn:microsoft.com/office/officeart/2005/8/layout/target3"/>
    <dgm:cxn modelId="{A51F3F7D-6269-49C5-8329-86D3F7437FB9}" type="presOf" srcId="{019433A1-1324-4DE1-9E6F-32B851095F74}" destId="{E7297F21-D4FD-4A41-AE58-814D01A6B5E7}" srcOrd="1" destOrd="0" presId="urn:microsoft.com/office/officeart/2005/8/layout/target3"/>
    <dgm:cxn modelId="{16CAFBE1-950E-4A4B-8CF5-A816A1172D68}" type="presOf" srcId="{FBBFC3EA-9D9D-4F3A-BEA6-9C2C0E46BF20}" destId="{643EA938-EDE0-4533-ACCC-D2BD6F3A527C}" srcOrd="0" destOrd="0" presId="urn:microsoft.com/office/officeart/2005/8/layout/target3"/>
    <dgm:cxn modelId="{AB241448-70BF-45E9-867E-E5C51C89936F}" type="presOf" srcId="{DAEA276B-ECF9-46F6-A7D3-4693B2D32BC4}" destId="{F69A1436-182C-465B-AD7F-FE48E0C090C1}" srcOrd="1" destOrd="0" presId="urn:microsoft.com/office/officeart/2005/8/layout/target3"/>
    <dgm:cxn modelId="{0AA893BC-8034-4AB4-9884-CFADE11A611A}" type="presOf" srcId="{EBC41103-E2E5-4D48-9B4B-425520D3D098}" destId="{50C2F88D-8688-44C2-A854-691F34009D3B}" srcOrd="0" destOrd="0" presId="urn:microsoft.com/office/officeart/2005/8/layout/target3"/>
    <dgm:cxn modelId="{C5E30051-38C2-4AD1-A14C-042ECCFC5DF8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E173D5-E3F5-441A-969C-D6D98817DA7D}" type="presOf" srcId="{019433A1-1324-4DE1-9E6F-32B851095F74}" destId="{A3817367-F2BC-482F-8832-FA00B51DCCF3}" srcOrd="0" destOrd="0" presId="urn:microsoft.com/office/officeart/2005/8/layout/target3"/>
    <dgm:cxn modelId="{1432AA15-4233-4EF9-87E9-5E3EDB8B6DE8}" type="presOf" srcId="{C73C7642-F245-4585-8F88-243F9FAEF6CA}" destId="{97289DF2-90F4-4EC2-A9FC-633B00BAB610}" srcOrd="0" destOrd="0" presId="urn:microsoft.com/office/officeart/2005/8/layout/target3"/>
    <dgm:cxn modelId="{D559B161-4CE4-4666-A0BC-589735933766}" type="presOf" srcId="{FBBFC3EA-9D9D-4F3A-BEA6-9C2C0E46BF20}" destId="{832BF48F-0145-4429-9E02-8FCA946CCE9E}" srcOrd="1" destOrd="0" presId="urn:microsoft.com/office/officeart/2005/8/layout/target3"/>
    <dgm:cxn modelId="{D13EA0BA-10FC-4C07-A972-30AF202FBE5E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44407C6-640C-42AC-BE47-B4FDA2432EC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FC4C195-D2E5-463C-83D7-17DF7B955EE1}" type="presParOf" srcId="{71045F8C-00FA-488E-A7BD-E2E6753D979D}" destId="{3577EC6B-C980-4F34-8C69-4365E7B8FC8C}" srcOrd="0" destOrd="0" presId="urn:microsoft.com/office/officeart/2005/8/layout/target3"/>
    <dgm:cxn modelId="{C2D16969-44FC-4D06-A24A-F073997C3723}" type="presParOf" srcId="{71045F8C-00FA-488E-A7BD-E2E6753D979D}" destId="{6940EB87-DC1D-4BC3-9408-9AC2E1FFC039}" srcOrd="1" destOrd="0" presId="urn:microsoft.com/office/officeart/2005/8/layout/target3"/>
    <dgm:cxn modelId="{381F318D-314E-4E96-9ABE-10C413A95BD7}" type="presParOf" srcId="{71045F8C-00FA-488E-A7BD-E2E6753D979D}" destId="{BC35EE03-4121-4EF9-923D-7CB6D30D358D}" srcOrd="2" destOrd="0" presId="urn:microsoft.com/office/officeart/2005/8/layout/target3"/>
    <dgm:cxn modelId="{679F971B-7327-40F1-9C26-89837C726A43}" type="presParOf" srcId="{71045F8C-00FA-488E-A7BD-E2E6753D979D}" destId="{C95EEA27-3CBF-4645-A92D-9D8AF5C1CBFC}" srcOrd="3" destOrd="0" presId="urn:microsoft.com/office/officeart/2005/8/layout/target3"/>
    <dgm:cxn modelId="{8AF468D5-19E9-4307-A99A-7A96C30E4DA6}" type="presParOf" srcId="{71045F8C-00FA-488E-A7BD-E2E6753D979D}" destId="{851BB866-B6AE-4566-893F-4C635BA974FC}" srcOrd="4" destOrd="0" presId="urn:microsoft.com/office/officeart/2005/8/layout/target3"/>
    <dgm:cxn modelId="{1C02A416-3B92-42D7-B49D-DE9E8F4F68B0}" type="presParOf" srcId="{71045F8C-00FA-488E-A7BD-E2E6753D979D}" destId="{643EA938-EDE0-4533-ACCC-D2BD6F3A527C}" srcOrd="5" destOrd="0" presId="urn:microsoft.com/office/officeart/2005/8/layout/target3"/>
    <dgm:cxn modelId="{0D3E38BB-0958-4E5D-B8E1-63A9A3BE455C}" type="presParOf" srcId="{71045F8C-00FA-488E-A7BD-E2E6753D979D}" destId="{92F31B18-D66D-4CC7-89B9-378928DE877D}" srcOrd="6" destOrd="0" presId="urn:microsoft.com/office/officeart/2005/8/layout/target3"/>
    <dgm:cxn modelId="{1E915ACC-83E9-4025-BEE6-399683A90932}" type="presParOf" srcId="{71045F8C-00FA-488E-A7BD-E2E6753D979D}" destId="{902074E1-B931-4618-97F1-FADBE82E9C3C}" srcOrd="7" destOrd="0" presId="urn:microsoft.com/office/officeart/2005/8/layout/target3"/>
    <dgm:cxn modelId="{8E8F4A00-643B-432A-9494-ACBCA7C3FC99}" type="presParOf" srcId="{71045F8C-00FA-488E-A7BD-E2E6753D979D}" destId="{A3817367-F2BC-482F-8832-FA00B51DCCF3}" srcOrd="8" destOrd="0" presId="urn:microsoft.com/office/officeart/2005/8/layout/target3"/>
    <dgm:cxn modelId="{0335C6D2-792F-4093-9EAA-FCC2D9D93FA4}" type="presParOf" srcId="{71045F8C-00FA-488E-A7BD-E2E6753D979D}" destId="{626ABFF6-56C8-4386-B662-68EC364EED9D}" srcOrd="9" destOrd="0" presId="urn:microsoft.com/office/officeart/2005/8/layout/target3"/>
    <dgm:cxn modelId="{288A100E-2D82-4778-A86F-6D7A1F7712DE}" type="presParOf" srcId="{71045F8C-00FA-488E-A7BD-E2E6753D979D}" destId="{6DB11F1C-D028-4800-9625-6611CA9DE6D4}" srcOrd="10" destOrd="0" presId="urn:microsoft.com/office/officeart/2005/8/layout/target3"/>
    <dgm:cxn modelId="{B466E7B8-854D-4EB9-860D-595201BD9276}" type="presParOf" srcId="{71045F8C-00FA-488E-A7BD-E2E6753D979D}" destId="{CDED6FE3-AD8F-4ACC-B6B8-710EDDD97598}" srcOrd="11" destOrd="0" presId="urn:microsoft.com/office/officeart/2005/8/layout/target3"/>
    <dgm:cxn modelId="{0F50C314-2969-46D1-877C-76594BDF59DC}" type="presParOf" srcId="{71045F8C-00FA-488E-A7BD-E2E6753D979D}" destId="{397AC6D7-84A6-4150-958F-83C92D9ACF38}" srcOrd="12" destOrd="0" presId="urn:microsoft.com/office/officeart/2005/8/layout/target3"/>
    <dgm:cxn modelId="{C8DA6C39-3A76-4BD4-9D41-DF0F6CB91D28}" type="presParOf" srcId="{71045F8C-00FA-488E-A7BD-E2E6753D979D}" destId="{D7419528-33A6-416D-9E64-B3F7915C5149}" srcOrd="13" destOrd="0" presId="urn:microsoft.com/office/officeart/2005/8/layout/target3"/>
    <dgm:cxn modelId="{35CBD9E9-5A0A-4865-BCFB-39839E758582}" type="presParOf" srcId="{71045F8C-00FA-488E-A7BD-E2E6753D979D}" destId="{97289DF2-90F4-4EC2-A9FC-633B00BAB610}" srcOrd="14" destOrd="0" presId="urn:microsoft.com/office/officeart/2005/8/layout/target3"/>
    <dgm:cxn modelId="{9DDB88F0-773E-4208-86D8-B0930E1D4FAE}" type="presParOf" srcId="{71045F8C-00FA-488E-A7BD-E2E6753D979D}" destId="{234EBA9D-95B4-4C20-A84E-6F65F1085DC6}" srcOrd="15" destOrd="0" presId="urn:microsoft.com/office/officeart/2005/8/layout/target3"/>
    <dgm:cxn modelId="{3B326157-CD54-4706-A0EE-373AEA6D3B2E}" type="presParOf" srcId="{71045F8C-00FA-488E-A7BD-E2E6753D979D}" destId="{12255512-213F-41DF-90A6-8B4CD74A2B52}" srcOrd="16" destOrd="0" presId="urn:microsoft.com/office/officeart/2005/8/layout/target3"/>
    <dgm:cxn modelId="{4AB3AE03-5098-44AE-A27D-4980F75773E6}" type="presParOf" srcId="{71045F8C-00FA-488E-A7BD-E2E6753D979D}" destId="{50C2F88D-8688-44C2-A854-691F34009D3B}" srcOrd="17" destOrd="0" presId="urn:microsoft.com/office/officeart/2005/8/layout/target3"/>
    <dgm:cxn modelId="{6207E2AB-EE07-43CE-B341-DD06142BB897}" type="presParOf" srcId="{71045F8C-00FA-488E-A7BD-E2E6753D979D}" destId="{4D19AB04-24FA-40C2-B203-52AE3D15E171}" srcOrd="18" destOrd="0" presId="urn:microsoft.com/office/officeart/2005/8/layout/target3"/>
    <dgm:cxn modelId="{7B155CE2-D718-4074-8A31-3BC3BACA18E4}" type="presParOf" srcId="{71045F8C-00FA-488E-A7BD-E2E6753D979D}" destId="{832BF48F-0145-4429-9E02-8FCA946CCE9E}" srcOrd="19" destOrd="0" presId="urn:microsoft.com/office/officeart/2005/8/layout/target3"/>
    <dgm:cxn modelId="{10AD5E9D-CFB5-4F0D-91AD-58395703CF60}" type="presParOf" srcId="{71045F8C-00FA-488E-A7BD-E2E6753D979D}" destId="{E7297F21-D4FD-4A41-AE58-814D01A6B5E7}" srcOrd="20" destOrd="0" presId="urn:microsoft.com/office/officeart/2005/8/layout/target3"/>
    <dgm:cxn modelId="{75E46434-3200-42CA-8D98-A3B780F322E7}" type="presParOf" srcId="{71045F8C-00FA-488E-A7BD-E2E6753D979D}" destId="{F69A1436-182C-465B-AD7F-FE48E0C090C1}" srcOrd="21" destOrd="0" presId="urn:microsoft.com/office/officeart/2005/8/layout/target3"/>
    <dgm:cxn modelId="{8286F222-D2D0-4268-8C48-3ECB0ED3C648}" type="presParOf" srcId="{71045F8C-00FA-488E-A7BD-E2E6753D979D}" destId="{AA41A67C-3D3F-4AE9-9E0F-5D7F7BB2E741}" srcOrd="22" destOrd="0" presId="urn:microsoft.com/office/officeart/2005/8/layout/target3"/>
    <dgm:cxn modelId="{6409FD7A-38D4-4668-821E-42431FEC0D6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VY_52_INOVACE_33_Měření </a:t>
          </a:r>
          <a:r>
            <a:rPr lang="cs-CZ" sz="1400" kern="1200" dirty="0" smtClean="0"/>
            <a:t>atmosférického tlaku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Měření atmosférického tlaku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67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635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410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45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920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486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504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166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034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554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2394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389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EE32989-2D80-4726-8EBA-D1D9EDBD8C1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40C8105-2573-47FF-829D-665D5B91D8E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eroid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97511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867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377246"/>
              </p:ext>
            </p:extLst>
          </p:nvPr>
        </p:nvGraphicFramePr>
        <p:xfrm>
          <a:off x="1524000" y="1397000"/>
          <a:ext cx="6096000" cy="29362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rtuťový tlakoměr, aneroid, barograf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Vysvětlení</a:t>
                      </a:r>
                      <a:r>
                        <a:rPr lang="cs-CZ" baseline="0" dirty="0" smtClean="0"/>
                        <a:t> měření a výpočtu </a:t>
                      </a:r>
                      <a:r>
                        <a:rPr lang="cs-CZ" baseline="0" dirty="0" err="1" smtClean="0"/>
                        <a:t>atm</a:t>
                      </a:r>
                      <a:r>
                        <a:rPr lang="cs-CZ" baseline="0" dirty="0" smtClean="0"/>
                        <a:t>. tlaku </a:t>
                      </a:r>
                      <a:r>
                        <a:rPr lang="cs-CZ" baseline="0" dirty="0" smtClean="0"/>
                        <a:t>vzduchu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Zápis poznámek do sešitů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029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6000" dirty="0"/>
              <a:t>Měření atmosférického tlaku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6803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000" b="1" dirty="0"/>
              <a:t>Evangelista </a:t>
            </a:r>
            <a:r>
              <a:rPr lang="cs-CZ" sz="4000" b="1" dirty="0" err="1" smtClean="0"/>
              <a:t>Torricelli</a:t>
            </a:r>
            <a:r>
              <a:rPr lang="cs-CZ" sz="4000" b="1" dirty="0" smtClean="0"/>
              <a:t> 1608 - 1647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err="1"/>
              <a:t>Torricelli</a:t>
            </a:r>
            <a:r>
              <a:rPr lang="cs-CZ" sz="2800" dirty="0"/>
              <a:t> podal první vědecký popis toho, jak vzniká vítr:</a:t>
            </a:r>
          </a:p>
          <a:p>
            <a:pPr marL="0" indent="0">
              <a:buNone/>
            </a:pPr>
            <a:r>
              <a:rPr lang="cs-CZ" sz="2800" dirty="0" smtClean="0"/>
              <a:t>„ </a:t>
            </a:r>
            <a:r>
              <a:rPr lang="cs-CZ" sz="2800" dirty="0"/>
              <a:t>... vítr vzniká při rozdílných teplotách vzduchu a tedy hustoty na dvou místech </a:t>
            </a:r>
            <a:r>
              <a:rPr lang="cs-CZ" sz="2800" dirty="0" smtClean="0"/>
              <a:t>Země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  <a:r>
              <a:rPr lang="cs-CZ" sz="2800" dirty="0"/>
              <a:t>“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r>
              <a:rPr lang="cs-CZ" sz="2800" b="1" u="sng" dirty="0" err="1" smtClean="0"/>
              <a:t>Torricelliho</a:t>
            </a:r>
            <a:r>
              <a:rPr lang="cs-CZ" sz="2800" u="sng" dirty="0" smtClean="0"/>
              <a:t> </a:t>
            </a:r>
            <a:r>
              <a:rPr lang="cs-CZ" sz="2800" u="sng" dirty="0"/>
              <a:t>hlavní vynález byl </a:t>
            </a:r>
            <a:r>
              <a:rPr lang="cs-CZ" sz="2800" u="sng" dirty="0">
                <a:solidFill>
                  <a:srgbClr val="FF0000"/>
                </a:solidFill>
              </a:rPr>
              <a:t>rtuťový </a:t>
            </a:r>
            <a:r>
              <a:rPr lang="cs-CZ" sz="2800" u="sng" dirty="0" smtClean="0">
                <a:solidFill>
                  <a:srgbClr val="FF0000"/>
                </a:solidFill>
              </a:rPr>
              <a:t>barometr</a:t>
            </a:r>
            <a:r>
              <a:rPr lang="cs-CZ" sz="2800" dirty="0"/>
              <a:t>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Ten </a:t>
            </a:r>
            <a:r>
              <a:rPr lang="cs-CZ" sz="2800" dirty="0"/>
              <a:t>vzešel z pozorování praktického </a:t>
            </a:r>
            <a:r>
              <a:rPr lang="cs-CZ" sz="2800" dirty="0" smtClean="0"/>
              <a:t>problému - pumpaři </a:t>
            </a:r>
            <a:r>
              <a:rPr lang="cs-CZ" sz="2800" dirty="0"/>
              <a:t>toskánského velkovévody se pokoušeli dostat vodu do výšky 12 metrů, zjistili ale</a:t>
            </a:r>
            <a:r>
              <a:rPr lang="cs-CZ" sz="2800" dirty="0" smtClean="0"/>
              <a:t>,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/>
              <a:t>že </a:t>
            </a:r>
            <a:r>
              <a:rPr lang="cs-CZ" sz="2800" u="sng" dirty="0" smtClean="0">
                <a:solidFill>
                  <a:srgbClr val="FF0000"/>
                </a:solidFill>
              </a:rPr>
              <a:t>výš </a:t>
            </a:r>
            <a:r>
              <a:rPr lang="cs-CZ" sz="2800" u="sng" dirty="0">
                <a:solidFill>
                  <a:srgbClr val="FF0000"/>
                </a:solidFill>
              </a:rPr>
              <a:t>než do 10 metrů </a:t>
            </a:r>
            <a:r>
              <a:rPr lang="cs-CZ" sz="2800" u="sng" dirty="0" smtClean="0"/>
              <a:t>se voda </a:t>
            </a:r>
            <a:r>
              <a:rPr lang="cs-CZ" sz="2800" u="sng" dirty="0"/>
              <a:t>nedostane</a:t>
            </a:r>
            <a:r>
              <a:rPr lang="cs-CZ" sz="2800" dirty="0"/>
              <a:t>.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-41605" y="3273935"/>
            <a:ext cx="9180512" cy="3584065"/>
            <a:chOff x="0" y="3301319"/>
            <a:chExt cx="9180512" cy="3584065"/>
          </a:xfrm>
        </p:grpSpPr>
        <p:pic>
          <p:nvPicPr>
            <p:cNvPr id="1028" name="Picture 4" descr="C:\Users\Krejsová\AppData\Local\Microsoft\Windows\Temporary Internet Files\Content.IE5\56TU68TU\MC900437371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644008" y="3301319"/>
              <a:ext cx="4536504" cy="3584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4" descr="C:\Users\Krejsová\AppData\Local\Microsoft\Windows\Temporary Internet Files\Content.IE5\56TU68TU\MC900437371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301319"/>
              <a:ext cx="4680520" cy="3584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238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09806E-6 L -0.00521 -0.54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-271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Poprvé byl atmosférický tlak změřen v roce 1643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67544" y="1916832"/>
            <a:ext cx="2592288" cy="4216263"/>
            <a:chOff x="467544" y="1916832"/>
            <a:chExt cx="2592288" cy="4216263"/>
          </a:xfrm>
        </p:grpSpPr>
        <p:sp>
          <p:nvSpPr>
            <p:cNvPr id="8" name="Obdélník 7"/>
            <p:cNvSpPr/>
            <p:nvPr/>
          </p:nvSpPr>
          <p:spPr>
            <a:xfrm>
              <a:off x="467544" y="5449019"/>
              <a:ext cx="2592288" cy="68407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zpoždění 4"/>
            <p:cNvSpPr/>
            <p:nvPr/>
          </p:nvSpPr>
          <p:spPr>
            <a:xfrm rot="16200000">
              <a:off x="-178368" y="3534852"/>
              <a:ext cx="3848107" cy="612068"/>
            </a:xfrm>
            <a:prstGeom prst="flowChartDelay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67544" y="4761148"/>
              <a:ext cx="2592288" cy="68407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Lichoběžník 10"/>
          <p:cNvSpPr/>
          <p:nvPr/>
        </p:nvSpPr>
        <p:spPr>
          <a:xfrm>
            <a:off x="1351015" y="5687460"/>
            <a:ext cx="756083" cy="342038"/>
          </a:xfrm>
          <a:prstGeom prst="trapezoi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6516216" y="3212976"/>
            <a:ext cx="2088232" cy="2196243"/>
            <a:chOff x="6516216" y="3212976"/>
            <a:chExt cx="2088232" cy="2196243"/>
          </a:xfrm>
        </p:grpSpPr>
        <p:sp>
          <p:nvSpPr>
            <p:cNvPr id="18" name="Pravá složená závorka 17"/>
            <p:cNvSpPr/>
            <p:nvPr/>
          </p:nvSpPr>
          <p:spPr>
            <a:xfrm>
              <a:off x="6516216" y="3212976"/>
              <a:ext cx="792088" cy="2196243"/>
            </a:xfrm>
            <a:prstGeom prst="rightBrac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308304" y="3838325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75 cm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286579" y="2405520"/>
            <a:ext cx="997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rtuť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1763688" y="3027418"/>
            <a:ext cx="1584176" cy="810907"/>
          </a:xfrm>
          <a:prstGeom prst="straightConnector1">
            <a:avLst/>
          </a:prstGeom>
          <a:ln w="38100">
            <a:solidFill>
              <a:schemeClr val="tx1">
                <a:lumMod val="85000"/>
                <a:lumOff val="1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4716016" y="1916832"/>
            <a:ext cx="2592288" cy="4216263"/>
            <a:chOff x="4716016" y="1916832"/>
            <a:chExt cx="2592288" cy="4216263"/>
          </a:xfrm>
        </p:grpSpPr>
        <p:grpSp>
          <p:nvGrpSpPr>
            <p:cNvPr id="14" name="Skupina 13"/>
            <p:cNvGrpSpPr/>
            <p:nvPr/>
          </p:nvGrpSpPr>
          <p:grpSpPr>
            <a:xfrm>
              <a:off x="4716016" y="1958372"/>
              <a:ext cx="2592288" cy="4174723"/>
              <a:chOff x="467544" y="1958372"/>
              <a:chExt cx="2592288" cy="4174723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467544" y="5449019"/>
                <a:ext cx="2592288" cy="684076"/>
              </a:xfrm>
              <a:prstGeom prst="rect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ývojový diagram: zpoždění 15"/>
              <p:cNvSpPr/>
              <p:nvPr/>
            </p:nvSpPr>
            <p:spPr>
              <a:xfrm rot="16200000">
                <a:off x="-157597" y="3548798"/>
                <a:ext cx="3806566" cy="625714"/>
              </a:xfrm>
              <a:prstGeom prst="flowChartDelay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467544" y="4761148"/>
                <a:ext cx="2592288" cy="684076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5" name="Vývojový diagram: zpoždění 34"/>
            <p:cNvSpPr/>
            <p:nvPr/>
          </p:nvSpPr>
          <p:spPr>
            <a:xfrm rot="16200000">
              <a:off x="5348264" y="2261048"/>
              <a:ext cx="1296143" cy="607712"/>
            </a:xfrm>
            <a:prstGeom prst="flowChartDelay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057221" y="1772816"/>
            <a:ext cx="4691243" cy="2445502"/>
            <a:chOff x="4057221" y="1772816"/>
            <a:chExt cx="4691243" cy="2445502"/>
          </a:xfrm>
        </p:grpSpPr>
        <p:grpSp>
          <p:nvGrpSpPr>
            <p:cNvPr id="39" name="Skupina 38"/>
            <p:cNvGrpSpPr/>
            <p:nvPr/>
          </p:nvGrpSpPr>
          <p:grpSpPr>
            <a:xfrm>
              <a:off x="4057221" y="1772816"/>
              <a:ext cx="4691243" cy="2445502"/>
              <a:chOff x="4057221" y="1772816"/>
              <a:chExt cx="4691243" cy="2445502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7015297" y="1772816"/>
                <a:ext cx="173316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>
                    <a:solidFill>
                      <a:schemeClr val="tx1">
                        <a:lumMod val="75000"/>
                        <a:lumOff val="25000"/>
                      </a:schemeClr>
                    </a:solidFill>
                  </a:rPr>
                  <a:t>vakuum</a:t>
                </a:r>
              </a:p>
            </p:txBody>
          </p:sp>
          <p:cxnSp>
            <p:nvCxnSpPr>
              <p:cNvPr id="31" name="Přímá spojnice se šipkou 30"/>
              <p:cNvCxnSpPr/>
              <p:nvPr/>
            </p:nvCxnSpPr>
            <p:spPr>
              <a:xfrm>
                <a:off x="4057221" y="3027418"/>
                <a:ext cx="1821646" cy="1190900"/>
              </a:xfrm>
              <a:prstGeom prst="straightConnector1">
                <a:avLst/>
              </a:prstGeom>
              <a:ln w="38100">
                <a:solidFill>
                  <a:schemeClr val="tx1">
                    <a:lumMod val="85000"/>
                    <a:lumOff val="15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Přímá spojnice se šipkou 26"/>
            <p:cNvCxnSpPr/>
            <p:nvPr/>
          </p:nvCxnSpPr>
          <p:spPr>
            <a:xfrm flipH="1">
              <a:off x="6084169" y="2276872"/>
              <a:ext cx="1368151" cy="451813"/>
            </a:xfrm>
            <a:prstGeom prst="straightConnector1">
              <a:avLst/>
            </a:prstGeom>
            <a:ln w="38100">
              <a:solidFill>
                <a:schemeClr val="tx1">
                  <a:lumMod val="85000"/>
                  <a:lumOff val="1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ětiúhelník 40"/>
          <p:cNvSpPr/>
          <p:nvPr/>
        </p:nvSpPr>
        <p:spPr>
          <a:xfrm>
            <a:off x="323528" y="1610432"/>
            <a:ext cx="5976664" cy="4522663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Atmosférický tlak vzduchu nad hladinou rtuti v nádobě je v rovnováze s hydrostatickým tlakem rtuti v trubici</a:t>
            </a:r>
          </a:p>
          <a:p>
            <a:pPr algn="ctr"/>
            <a:r>
              <a:rPr lang="cs-CZ" sz="4000" b="1" dirty="0" err="1" smtClean="0"/>
              <a:t>p</a:t>
            </a:r>
            <a:r>
              <a:rPr lang="cs-CZ" sz="4000" b="1" baseline="-25000" dirty="0" err="1" smtClean="0"/>
              <a:t>a</a:t>
            </a:r>
            <a:r>
              <a:rPr lang="cs-CZ" sz="4000" b="1" dirty="0" smtClean="0"/>
              <a:t> = </a:t>
            </a:r>
            <a:r>
              <a:rPr lang="cs-CZ" sz="4000" b="1" dirty="0" err="1" smtClean="0"/>
              <a:t>p</a:t>
            </a:r>
            <a:r>
              <a:rPr lang="cs-CZ" sz="4000" b="1" baseline="-25000" dirty="0" err="1" smtClean="0"/>
              <a:t>h</a:t>
            </a:r>
            <a:endParaRPr lang="cs-CZ" sz="4000" b="1" baseline="-25000" dirty="0"/>
          </a:p>
        </p:txBody>
      </p:sp>
    </p:spTree>
    <p:extLst>
      <p:ext uri="{BB962C8B-B14F-4D97-AF65-F5344CB8AC3E}">
        <p14:creationId xmlns:p14="http://schemas.microsoft.com/office/powerpoint/2010/main" val="14894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412776"/>
          </a:xfrm>
          <a:solidFill>
            <a:schemeClr val="tx2">
              <a:lumMod val="40000"/>
              <a:lumOff val="60000"/>
              <a:alpha val="29000"/>
            </a:schemeClr>
          </a:solidFill>
        </p:spPr>
        <p:txBody>
          <a:bodyPr/>
          <a:lstStyle/>
          <a:p>
            <a:r>
              <a:rPr lang="cs-CZ" sz="3600" dirty="0" smtClean="0"/>
              <a:t>Atmosférický tlak určíme pomocí hydrostatického tlaku sloupce rtuti.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Proč </a:t>
            </a:r>
            <a:r>
              <a:rPr lang="cs-CZ" sz="3200" dirty="0" smtClean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používáme </a:t>
            </a:r>
            <a:r>
              <a:rPr lang="cs-CZ" sz="3200" dirty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v pokusu rtuť</a:t>
            </a:r>
            <a:r>
              <a:rPr lang="cs-CZ" sz="3200" dirty="0" smtClean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?</a:t>
            </a:r>
          </a:p>
          <a:p>
            <a:pPr marL="0" indent="0">
              <a:buNone/>
            </a:pPr>
            <a:endParaRPr lang="cs-CZ" sz="3200" dirty="0">
              <a:solidFill>
                <a:srgbClr val="FF0000"/>
              </a:solidFill>
              <a:latin typeface="Palatino Linotype"/>
              <a:ea typeface="+mj-ea"/>
              <a:cs typeface="+mj-cs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Rtuť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 má z kapalin nejvyšší hustotu, proto nám stačí trubice pouze </a:t>
            </a:r>
            <a:r>
              <a:rPr lang="cs-CZ" sz="3200" dirty="0" smtClean="0">
                <a:solidFill>
                  <a:srgbClr val="FF3399"/>
                </a:solidFill>
                <a:latin typeface="Palatino Linotype"/>
                <a:ea typeface="+mj-ea"/>
                <a:cs typeface="+mj-cs"/>
              </a:rPr>
              <a:t>1metr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dlouhá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. </a:t>
            </a:r>
          </a:p>
          <a:p>
            <a:pPr marL="0" indent="0">
              <a:buNone/>
            </a:pPr>
            <a:endParaRPr lang="cs-CZ" sz="3200" dirty="0">
              <a:solidFill>
                <a:schemeClr val="accent1">
                  <a:lumMod val="75000"/>
                </a:schemeClr>
              </a:solidFill>
              <a:latin typeface="Palatino Linotype"/>
              <a:ea typeface="+mj-ea"/>
              <a:cs typeface="+mj-cs"/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75000"/>
                </a:schemeClr>
              </a:solidFill>
              <a:latin typeface="Palatino Linotype"/>
              <a:ea typeface="+mj-ea"/>
              <a:cs typeface="+mj-cs"/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75000"/>
                </a:schemeClr>
              </a:solidFill>
              <a:latin typeface="Palatino Linotype"/>
              <a:ea typeface="+mj-ea"/>
              <a:cs typeface="+mj-cs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Pokud bychom použili 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Palatino Linotype"/>
                <a:ea typeface="+mj-ea"/>
                <a:cs typeface="+mj-cs"/>
              </a:rPr>
              <a:t>vodu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, musela by být trubice dlouhá asi 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Palatino Linotype"/>
                <a:ea typeface="+mj-ea"/>
                <a:cs typeface="+mj-cs"/>
              </a:rPr>
              <a:t>13,5 metru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Palatino Linotype"/>
                <a:ea typeface="+mj-ea"/>
                <a:cs typeface="+mj-cs"/>
              </a:rPr>
              <a:t>.</a:t>
            </a:r>
            <a:endParaRPr lang="cs-CZ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Krejsová\AppData\Local\Microsoft\Windows\Temporary Internet Files\Content.IE5\1B2SDQKH\MC9002958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740" y="3573016"/>
            <a:ext cx="445403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6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se zakulaceným příčným rohem 5"/>
          <p:cNvSpPr/>
          <p:nvPr/>
        </p:nvSpPr>
        <p:spPr>
          <a:xfrm>
            <a:off x="1187624" y="5013176"/>
            <a:ext cx="6192688" cy="936104"/>
          </a:xfrm>
          <a:prstGeom prst="round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h = 75 cm = 0,75 m</a:t>
            </a:r>
          </a:p>
          <a:p>
            <a:pPr marL="0" indent="0">
              <a:buNone/>
            </a:pPr>
            <a:r>
              <a:rPr lang="cs-CZ" sz="2800" dirty="0" smtClean="0"/>
              <a:t>ρ = 13 500 kg/m</a:t>
            </a:r>
            <a:r>
              <a:rPr lang="cs-CZ" sz="2800" baseline="30000" dirty="0" smtClean="0"/>
              <a:t>3</a:t>
            </a:r>
          </a:p>
          <a:p>
            <a:pPr marL="0" indent="0">
              <a:buNone/>
            </a:pPr>
            <a:r>
              <a:rPr lang="cs-CZ" sz="2800" dirty="0" smtClean="0"/>
              <a:t>g = 10 N/kg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</a:t>
            </a:r>
            <a:r>
              <a:rPr lang="cs-CZ" sz="2800" dirty="0" err="1" smtClean="0"/>
              <a:t>p</a:t>
            </a:r>
            <a:r>
              <a:rPr lang="cs-CZ" sz="2800" baseline="-25000" dirty="0" err="1" smtClean="0"/>
              <a:t>h</a:t>
            </a:r>
            <a:r>
              <a:rPr lang="cs-CZ" sz="2800" dirty="0" smtClean="0"/>
              <a:t> = h . ρ . g </a:t>
            </a:r>
          </a:p>
          <a:p>
            <a:pPr marL="0" indent="0">
              <a:buNone/>
            </a:pPr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0,75 . 13 500 . 10 = 101 250 Pa = </a:t>
            </a:r>
            <a:r>
              <a:rPr lang="cs-CZ" sz="2800" u="dbl" dirty="0" smtClean="0"/>
              <a:t>101 </a:t>
            </a:r>
            <a:r>
              <a:rPr lang="cs-CZ" sz="2800" u="dbl" dirty="0" err="1" smtClean="0"/>
              <a:t>kPa</a:t>
            </a:r>
            <a:endParaRPr lang="cs-CZ" sz="2800" u="dbl" dirty="0" smtClean="0"/>
          </a:p>
          <a:p>
            <a:pPr marL="0" indent="0">
              <a:buNone/>
            </a:pPr>
            <a:endParaRPr lang="cs-CZ" sz="2800" u="dbl" dirty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atmosférický tlak </a:t>
            </a:r>
            <a:r>
              <a:rPr lang="cs-CZ" sz="3200" b="1" dirty="0" err="1">
                <a:solidFill>
                  <a:srgbClr val="FF0000"/>
                </a:solidFill>
              </a:rPr>
              <a:t>p</a:t>
            </a:r>
            <a:r>
              <a:rPr lang="cs-CZ" sz="3200" b="1" baseline="-25000" dirty="0" err="1">
                <a:solidFill>
                  <a:srgbClr val="FF0000"/>
                </a:solidFill>
              </a:rPr>
              <a:t>a</a:t>
            </a:r>
            <a:r>
              <a:rPr lang="cs-CZ" sz="3200" b="1" baseline="-25000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= 101kPa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600200"/>
          </a:xfrm>
        </p:spPr>
        <p:txBody>
          <a:bodyPr/>
          <a:lstStyle/>
          <a:p>
            <a:r>
              <a:rPr lang="cs-CZ" sz="4400" dirty="0" smtClean="0"/>
              <a:t>Výpočet atmosférického tlaku</a:t>
            </a:r>
            <a:endParaRPr lang="cs-CZ" sz="4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3212976"/>
            <a:ext cx="3456384" cy="0"/>
          </a:xfrm>
          <a:prstGeom prst="line">
            <a:avLst/>
          </a:prstGeom>
          <a:ln w="381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63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031" y="2276872"/>
            <a:ext cx="2883473" cy="205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Rtuťový tlakoměr </a:t>
            </a:r>
            <a:r>
              <a:rPr lang="cs-CZ" sz="2800" dirty="0" smtClean="0"/>
              <a:t>– užívá se v laboratořích, protože je špatně přenosný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FF0000"/>
                </a:solidFill>
              </a:rPr>
              <a:t>aneroid</a:t>
            </a:r>
            <a:r>
              <a:rPr lang="cs-CZ" sz="2800" dirty="0"/>
              <a:t> -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cs.wikipedia.org/wiki/Aneroid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Barograf</a:t>
            </a:r>
            <a:r>
              <a:rPr lang="cs-CZ" sz="2800" dirty="0" smtClean="0"/>
              <a:t> – používá se na meteorologických stanicích pro měření a zároveň grafický záznam tlaku např. za týden </a:t>
            </a:r>
            <a:r>
              <a:rPr lang="cs-CZ" sz="1600" dirty="0"/>
              <a:t>http://cs.wikipedia.org/wiki/Soubor:Barograph.JPG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296"/>
            <a:ext cx="8445624" cy="1017258"/>
          </a:xfrm>
        </p:spPr>
        <p:txBody>
          <a:bodyPr/>
          <a:lstStyle/>
          <a:p>
            <a:pPr algn="l"/>
            <a:r>
              <a:rPr lang="cs-CZ" sz="3600" dirty="0" smtClean="0"/>
              <a:t>Přístroje na měření atmosférického tlaku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5427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43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330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Exekutivní</vt:lpstr>
      <vt:lpstr>Prezentace aplikace PowerPoint</vt:lpstr>
      <vt:lpstr>Anotace</vt:lpstr>
      <vt:lpstr>Měření atmosférického tlaku </vt:lpstr>
      <vt:lpstr>Evangelista Torricelli 1608 - 1647</vt:lpstr>
      <vt:lpstr>Poprvé byl atmosférický tlak změřen v roce 1643</vt:lpstr>
      <vt:lpstr>Atmosférický tlak určíme pomocí hydrostatického tlaku sloupce rtuti.</vt:lpstr>
      <vt:lpstr>Výpočet atmosférického tlaku</vt:lpstr>
      <vt:lpstr>Přístroje na měření atmosférického tlaku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15</cp:revision>
  <dcterms:created xsi:type="dcterms:W3CDTF">2012-05-14T21:12:08Z</dcterms:created>
  <dcterms:modified xsi:type="dcterms:W3CDTF">2012-05-23T20:56:44Z</dcterms:modified>
</cp:coreProperties>
</file>