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6" r:id="rId5"/>
    <p:sldId id="261" r:id="rId6"/>
    <p:sldId id="262" r:id="rId7"/>
    <p:sldId id="260" r:id="rId8"/>
    <p:sldId id="263" r:id="rId9"/>
    <p:sldId id="265" r:id="rId10"/>
    <p:sldId id="264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VY_52_INOVACE_34_Vztlaková </a:t>
          </a:r>
          <a:r>
            <a:rPr lang="cs-CZ" dirty="0" smtClean="0"/>
            <a:t>síla působící na těleso v atmosféře Země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Vztlaková síla působící na těleso v atmosféře Země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FE8016-5170-449E-A0A8-18C992D5463D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C942730-A4F4-4130-B253-98DED41ACBC8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BA79366-9C80-4D80-8351-0813B1A31831}" type="presOf" srcId="{C73C7642-F245-4585-8F88-243F9FAEF6CA}" destId="{AA41A67C-3D3F-4AE9-9E0F-5D7F7BB2E741}" srcOrd="1" destOrd="0" presId="urn:microsoft.com/office/officeart/2005/8/layout/target3"/>
    <dgm:cxn modelId="{D773029E-8395-4F27-9E29-8F81E3C598F7}" type="presOf" srcId="{EBC41103-E2E5-4D48-9B4B-425520D3D098}" destId="{50C2F88D-8688-44C2-A854-691F34009D3B}" srcOrd="0" destOrd="0" presId="urn:microsoft.com/office/officeart/2005/8/layout/target3"/>
    <dgm:cxn modelId="{B4668DA6-9795-49AE-9FF4-A0708E33FCF4}" type="presOf" srcId="{FBBFC3EA-9D9D-4F3A-BEA6-9C2C0E46BF20}" destId="{643EA938-EDE0-4533-ACCC-D2BD6F3A527C}" srcOrd="0" destOrd="0" presId="urn:microsoft.com/office/officeart/2005/8/layout/target3"/>
    <dgm:cxn modelId="{D19CD69D-0D42-44A5-8732-8A4ED2B39F54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C7ACA4A-EF99-482A-82CB-0B4EFA635A62}" type="presOf" srcId="{EBC41103-E2E5-4D48-9B4B-425520D3D098}" destId="{F969C235-9271-4D34-B740-D627A121CAD0}" srcOrd="1" destOrd="0" presId="urn:microsoft.com/office/officeart/2005/8/layout/target3"/>
    <dgm:cxn modelId="{72C9D2A3-3CEB-418C-B3CE-772450640222}" type="presOf" srcId="{DAEA276B-ECF9-46F6-A7D3-4693B2D32BC4}" destId="{CDED6FE3-AD8F-4ACC-B6B8-710EDDD97598}" srcOrd="0" destOrd="0" presId="urn:microsoft.com/office/officeart/2005/8/layout/target3"/>
    <dgm:cxn modelId="{5D52D6DE-6D03-48B8-BA67-B7B181B5748B}" type="presOf" srcId="{39F8B381-5807-488E-AC22-73DD4140ED4A}" destId="{71045F8C-00FA-488E-A7BD-E2E6753D979D}" srcOrd="0" destOrd="0" presId="urn:microsoft.com/office/officeart/2005/8/layout/target3"/>
    <dgm:cxn modelId="{99C86FF1-013B-4FF6-8CC5-8710FF218757}" type="presOf" srcId="{019433A1-1324-4DE1-9E6F-32B851095F74}" destId="{A3817367-F2BC-482F-8832-FA00B51DCCF3}" srcOrd="0" destOrd="0" presId="urn:microsoft.com/office/officeart/2005/8/layout/target3"/>
    <dgm:cxn modelId="{F657B8FD-7640-42E4-8F2C-F4CE9B0C0BFB}" type="presOf" srcId="{FBBFC3EA-9D9D-4F3A-BEA6-9C2C0E46BF20}" destId="{832BF48F-0145-4429-9E02-8FCA946CCE9E}" srcOrd="1" destOrd="0" presId="urn:microsoft.com/office/officeart/2005/8/layout/target3"/>
    <dgm:cxn modelId="{4C89F415-7F71-42A3-B7B4-2E842C3CCA08}" type="presOf" srcId="{445C7998-7549-48B0-BD68-D4F0167F02E5}" destId="{BC35EE03-4121-4EF9-923D-7CB6D30D358D}" srcOrd="0" destOrd="0" presId="urn:microsoft.com/office/officeart/2005/8/layout/target3"/>
    <dgm:cxn modelId="{24A64914-1122-49DE-8E9A-F5AEC103C4CD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45B596A-E299-487F-9963-E8D7D56F9406}" type="presParOf" srcId="{71045F8C-00FA-488E-A7BD-E2E6753D979D}" destId="{3577EC6B-C980-4F34-8C69-4365E7B8FC8C}" srcOrd="0" destOrd="0" presId="urn:microsoft.com/office/officeart/2005/8/layout/target3"/>
    <dgm:cxn modelId="{346D556E-3B13-4AEA-A0DB-9F0882D4C46A}" type="presParOf" srcId="{71045F8C-00FA-488E-A7BD-E2E6753D979D}" destId="{6940EB87-DC1D-4BC3-9408-9AC2E1FFC039}" srcOrd="1" destOrd="0" presId="urn:microsoft.com/office/officeart/2005/8/layout/target3"/>
    <dgm:cxn modelId="{3D0D1948-9EAE-49B5-9092-F532336C13B0}" type="presParOf" srcId="{71045F8C-00FA-488E-A7BD-E2E6753D979D}" destId="{BC35EE03-4121-4EF9-923D-7CB6D30D358D}" srcOrd="2" destOrd="0" presId="urn:microsoft.com/office/officeart/2005/8/layout/target3"/>
    <dgm:cxn modelId="{433B64D9-2FB7-4488-914C-9692769D6525}" type="presParOf" srcId="{71045F8C-00FA-488E-A7BD-E2E6753D979D}" destId="{C95EEA27-3CBF-4645-A92D-9D8AF5C1CBFC}" srcOrd="3" destOrd="0" presId="urn:microsoft.com/office/officeart/2005/8/layout/target3"/>
    <dgm:cxn modelId="{CBEC9133-EAFF-46DF-8549-506D168A4E46}" type="presParOf" srcId="{71045F8C-00FA-488E-A7BD-E2E6753D979D}" destId="{851BB866-B6AE-4566-893F-4C635BA974FC}" srcOrd="4" destOrd="0" presId="urn:microsoft.com/office/officeart/2005/8/layout/target3"/>
    <dgm:cxn modelId="{D473F365-33A2-4630-9F85-52C65FB86DAD}" type="presParOf" srcId="{71045F8C-00FA-488E-A7BD-E2E6753D979D}" destId="{643EA938-EDE0-4533-ACCC-D2BD6F3A527C}" srcOrd="5" destOrd="0" presId="urn:microsoft.com/office/officeart/2005/8/layout/target3"/>
    <dgm:cxn modelId="{0A5555F5-4867-480F-9B91-5BBE52C4271E}" type="presParOf" srcId="{71045F8C-00FA-488E-A7BD-E2E6753D979D}" destId="{92F31B18-D66D-4CC7-89B9-378928DE877D}" srcOrd="6" destOrd="0" presId="urn:microsoft.com/office/officeart/2005/8/layout/target3"/>
    <dgm:cxn modelId="{607433C0-9A89-4350-BEE8-A6BFC13262B1}" type="presParOf" srcId="{71045F8C-00FA-488E-A7BD-E2E6753D979D}" destId="{902074E1-B931-4618-97F1-FADBE82E9C3C}" srcOrd="7" destOrd="0" presId="urn:microsoft.com/office/officeart/2005/8/layout/target3"/>
    <dgm:cxn modelId="{9D6032B3-BF45-4382-9858-121F71B7C09E}" type="presParOf" srcId="{71045F8C-00FA-488E-A7BD-E2E6753D979D}" destId="{A3817367-F2BC-482F-8832-FA00B51DCCF3}" srcOrd="8" destOrd="0" presId="urn:microsoft.com/office/officeart/2005/8/layout/target3"/>
    <dgm:cxn modelId="{3DBB37E1-E9A3-49BA-9278-594D29FF51D2}" type="presParOf" srcId="{71045F8C-00FA-488E-A7BD-E2E6753D979D}" destId="{626ABFF6-56C8-4386-B662-68EC364EED9D}" srcOrd="9" destOrd="0" presId="urn:microsoft.com/office/officeart/2005/8/layout/target3"/>
    <dgm:cxn modelId="{0BD6903D-5253-4990-BB85-3A4D347789A9}" type="presParOf" srcId="{71045F8C-00FA-488E-A7BD-E2E6753D979D}" destId="{6DB11F1C-D028-4800-9625-6611CA9DE6D4}" srcOrd="10" destOrd="0" presId="urn:microsoft.com/office/officeart/2005/8/layout/target3"/>
    <dgm:cxn modelId="{73FB2399-86A5-4E7F-B95C-D97ECB54019E}" type="presParOf" srcId="{71045F8C-00FA-488E-A7BD-E2E6753D979D}" destId="{CDED6FE3-AD8F-4ACC-B6B8-710EDDD97598}" srcOrd="11" destOrd="0" presId="urn:microsoft.com/office/officeart/2005/8/layout/target3"/>
    <dgm:cxn modelId="{3AC4A869-9C69-4D5E-AAA9-E4B59563B086}" type="presParOf" srcId="{71045F8C-00FA-488E-A7BD-E2E6753D979D}" destId="{397AC6D7-84A6-4150-958F-83C92D9ACF38}" srcOrd="12" destOrd="0" presId="urn:microsoft.com/office/officeart/2005/8/layout/target3"/>
    <dgm:cxn modelId="{045E5093-3841-4133-B9EC-D5F5D8B29787}" type="presParOf" srcId="{71045F8C-00FA-488E-A7BD-E2E6753D979D}" destId="{D7419528-33A6-416D-9E64-B3F7915C5149}" srcOrd="13" destOrd="0" presId="urn:microsoft.com/office/officeart/2005/8/layout/target3"/>
    <dgm:cxn modelId="{9B092249-237C-44BE-B1A3-B01C86F5B576}" type="presParOf" srcId="{71045F8C-00FA-488E-A7BD-E2E6753D979D}" destId="{97289DF2-90F4-4EC2-A9FC-633B00BAB610}" srcOrd="14" destOrd="0" presId="urn:microsoft.com/office/officeart/2005/8/layout/target3"/>
    <dgm:cxn modelId="{7B902111-3A7B-481F-8CC1-22551BF9AE06}" type="presParOf" srcId="{71045F8C-00FA-488E-A7BD-E2E6753D979D}" destId="{234EBA9D-95B4-4C20-A84E-6F65F1085DC6}" srcOrd="15" destOrd="0" presId="urn:microsoft.com/office/officeart/2005/8/layout/target3"/>
    <dgm:cxn modelId="{5EDCC7AC-3930-4728-AAEB-8B67C66C9462}" type="presParOf" srcId="{71045F8C-00FA-488E-A7BD-E2E6753D979D}" destId="{12255512-213F-41DF-90A6-8B4CD74A2B52}" srcOrd="16" destOrd="0" presId="urn:microsoft.com/office/officeart/2005/8/layout/target3"/>
    <dgm:cxn modelId="{7096C2F3-415F-4FD3-8045-7FCEAEF46E2B}" type="presParOf" srcId="{71045F8C-00FA-488E-A7BD-E2E6753D979D}" destId="{50C2F88D-8688-44C2-A854-691F34009D3B}" srcOrd="17" destOrd="0" presId="urn:microsoft.com/office/officeart/2005/8/layout/target3"/>
    <dgm:cxn modelId="{9AD190E2-3F0C-4FC0-B879-92E3A9547A56}" type="presParOf" srcId="{71045F8C-00FA-488E-A7BD-E2E6753D979D}" destId="{4D19AB04-24FA-40C2-B203-52AE3D15E171}" srcOrd="18" destOrd="0" presId="urn:microsoft.com/office/officeart/2005/8/layout/target3"/>
    <dgm:cxn modelId="{D72A22D6-33D2-4E82-ADD0-F12F97577788}" type="presParOf" srcId="{71045F8C-00FA-488E-A7BD-E2E6753D979D}" destId="{832BF48F-0145-4429-9E02-8FCA946CCE9E}" srcOrd="19" destOrd="0" presId="urn:microsoft.com/office/officeart/2005/8/layout/target3"/>
    <dgm:cxn modelId="{4C3D0C07-D39A-4BF5-943D-46F18C60A49E}" type="presParOf" srcId="{71045F8C-00FA-488E-A7BD-E2E6753D979D}" destId="{E7297F21-D4FD-4A41-AE58-814D01A6B5E7}" srcOrd="20" destOrd="0" presId="urn:microsoft.com/office/officeart/2005/8/layout/target3"/>
    <dgm:cxn modelId="{786DA8C7-9D10-494E-A1DC-3D5C43CAF122}" type="presParOf" srcId="{71045F8C-00FA-488E-A7BD-E2E6753D979D}" destId="{F69A1436-182C-465B-AD7F-FE48E0C090C1}" srcOrd="21" destOrd="0" presId="urn:microsoft.com/office/officeart/2005/8/layout/target3"/>
    <dgm:cxn modelId="{1C1381D7-653B-4221-88A1-D72B36D1A701}" type="presParOf" srcId="{71045F8C-00FA-488E-A7BD-E2E6753D979D}" destId="{AA41A67C-3D3F-4AE9-9E0F-5D7F7BB2E741}" srcOrd="22" destOrd="0" presId="urn:microsoft.com/office/officeart/2005/8/layout/target3"/>
    <dgm:cxn modelId="{FD8956DE-5E76-4C48-9F1B-B7C753A9F45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VY_52_INOVACE_34_Vztlaková </a:t>
          </a:r>
          <a:r>
            <a:rPr lang="cs-CZ" sz="1400" kern="1200" dirty="0" smtClean="0"/>
            <a:t>síla působící na těleso v atmosféře Země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Vztlaková síla působící na těleso v atmosféře Země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67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73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80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0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986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699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42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602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350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333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83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877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1C01678-AB66-4739-96B5-DA66DF2AF291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8ABCD19-ABCF-494E-BF82-8B178CA84A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01533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84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453751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kalkulačky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Výklad, motivace a procvičení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Žáci řeší příklady pomocí kalkulačky do školních sešitů, pak</a:t>
                      </a:r>
                      <a:r>
                        <a:rPr lang="cs-CZ" baseline="0" dirty="0" smtClean="0"/>
                        <a:t> společná kontrola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601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/>
              <a:t/>
            </a:r>
            <a:br>
              <a:rPr lang="cs-CZ" dirty="0"/>
            </a:br>
            <a:r>
              <a:rPr lang="cs-CZ" sz="4800" dirty="0"/>
              <a:t>Vztlaková síla působící na těleso v atmosféře Země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6074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7776488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V 18. století se k přepravě osob začaly </a:t>
            </a:r>
            <a:r>
              <a:rPr lang="cs-CZ" sz="2800" dirty="0" smtClean="0">
                <a:solidFill>
                  <a:srgbClr val="2F5897"/>
                </a:solidFill>
              </a:rPr>
              <a:t>používat</a:t>
            </a:r>
          </a:p>
          <a:p>
            <a:endParaRPr lang="cs-CZ" sz="2800" dirty="0" smtClean="0">
              <a:solidFill>
                <a:srgbClr val="2F5897"/>
              </a:solidFill>
            </a:endParaRPr>
          </a:p>
          <a:p>
            <a:r>
              <a:rPr lang="cs-CZ" sz="2800" dirty="0" smtClean="0">
                <a:solidFill>
                  <a:srgbClr val="2F5897"/>
                </a:solidFill>
              </a:rPr>
              <a:t> </a:t>
            </a:r>
            <a:r>
              <a:rPr lang="cs-CZ" sz="3600" b="1" dirty="0">
                <a:solidFill>
                  <a:srgbClr val="2F5897"/>
                </a:solidFill>
              </a:rPr>
              <a:t>balóny</a:t>
            </a:r>
            <a:r>
              <a:rPr lang="cs-CZ" sz="2800" dirty="0">
                <a:solidFill>
                  <a:srgbClr val="2F5897"/>
                </a:solidFill>
              </a:rPr>
              <a:t> </a:t>
            </a:r>
            <a:endParaRPr lang="cs-CZ" sz="2800" dirty="0" smtClean="0">
              <a:solidFill>
                <a:srgbClr val="2F5897"/>
              </a:solidFill>
            </a:endParaRPr>
          </a:p>
          <a:p>
            <a:endParaRPr lang="cs-CZ" sz="2800" dirty="0">
              <a:solidFill>
                <a:srgbClr val="2F5897"/>
              </a:solidFill>
            </a:endParaRPr>
          </a:p>
          <a:p>
            <a:r>
              <a:rPr lang="cs-CZ" sz="2800" dirty="0" smtClean="0">
                <a:solidFill>
                  <a:srgbClr val="2F5897"/>
                </a:solidFill>
              </a:rPr>
              <a:t>                                 </a:t>
            </a:r>
          </a:p>
          <a:p>
            <a:r>
              <a:rPr lang="cs-CZ" sz="2800" dirty="0">
                <a:solidFill>
                  <a:srgbClr val="2F5897"/>
                </a:solidFill>
              </a:rPr>
              <a:t> </a:t>
            </a:r>
            <a:r>
              <a:rPr lang="cs-CZ" sz="2800" dirty="0" smtClean="0">
                <a:solidFill>
                  <a:srgbClr val="2F5897"/>
                </a:solidFill>
              </a:rPr>
              <a:t>                                     </a:t>
            </a:r>
          </a:p>
          <a:p>
            <a:r>
              <a:rPr lang="cs-CZ" sz="2800" dirty="0">
                <a:solidFill>
                  <a:srgbClr val="2F5897"/>
                </a:solidFill>
              </a:rPr>
              <a:t> </a:t>
            </a:r>
            <a:r>
              <a:rPr lang="cs-CZ" sz="2800" dirty="0" smtClean="0">
                <a:solidFill>
                  <a:srgbClr val="2F5897"/>
                </a:solidFill>
              </a:rPr>
              <a:t>                                                 a </a:t>
            </a:r>
            <a:r>
              <a:rPr lang="cs-CZ" sz="3600" b="1" dirty="0">
                <a:solidFill>
                  <a:srgbClr val="2F5897"/>
                </a:solidFill>
              </a:rPr>
              <a:t>vzducholodě.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3142" y="4275093"/>
            <a:ext cx="66672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Proč balón naplněný horkým vzduchem </a:t>
            </a:r>
            <a:endParaRPr lang="cs-CZ" sz="2800" dirty="0" smtClean="0">
              <a:solidFill>
                <a:srgbClr val="2F5897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stoupá </a:t>
            </a:r>
            <a:r>
              <a:rPr lang="cs-CZ" sz="2800" dirty="0">
                <a:solidFill>
                  <a:srgbClr val="FF0000"/>
                </a:solidFill>
              </a:rPr>
              <a:t>vzhůru?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01074" y="5499229"/>
            <a:ext cx="58792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A naopak balónek nafouknutý ústy </a:t>
            </a:r>
            <a:endParaRPr lang="cs-CZ" sz="2800" dirty="0" smtClean="0">
              <a:solidFill>
                <a:srgbClr val="2F5897"/>
              </a:solidFill>
            </a:endParaRPr>
          </a:p>
          <a:p>
            <a:r>
              <a:rPr lang="cs-CZ" sz="2800" dirty="0">
                <a:solidFill>
                  <a:srgbClr val="2F5897"/>
                </a:solidFill>
              </a:rPr>
              <a:t> </a:t>
            </a:r>
            <a:r>
              <a:rPr lang="cs-CZ" sz="2800" dirty="0" smtClean="0">
                <a:solidFill>
                  <a:srgbClr val="2F5897"/>
                </a:solidFill>
              </a:rPr>
              <a:t>              </a:t>
            </a:r>
            <a:r>
              <a:rPr lang="cs-CZ" sz="2800" dirty="0" smtClean="0">
                <a:solidFill>
                  <a:srgbClr val="FF0000"/>
                </a:solidFill>
              </a:rPr>
              <a:t>ve </a:t>
            </a:r>
            <a:r>
              <a:rPr lang="cs-CZ" sz="2800" dirty="0">
                <a:solidFill>
                  <a:srgbClr val="FF0000"/>
                </a:solidFill>
              </a:rPr>
              <a:t>vzduchu klesá?</a:t>
            </a:r>
          </a:p>
        </p:txBody>
      </p:sp>
      <p:pic>
        <p:nvPicPr>
          <p:cNvPr id="1029" name="Picture 5" descr="C:\Users\Krejsová\AppData\Local\Microsoft\Windows\Temporary Internet Files\Content.IE5\TK90EAW9\MC900234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941027"/>
            <a:ext cx="2951952" cy="227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1B2SDQKH\MC900234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1124744"/>
            <a:ext cx="2499043" cy="3088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51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68259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rgbClr val="2F5897"/>
                </a:solidFill>
              </a:rPr>
              <a:t>Stejně jako v kapalinách, </a:t>
            </a:r>
            <a:r>
              <a:rPr lang="cs-CZ" sz="2800" dirty="0" smtClean="0">
                <a:solidFill>
                  <a:srgbClr val="2F5897"/>
                </a:solidFill>
              </a:rPr>
              <a:t>tak </a:t>
            </a:r>
            <a:r>
              <a:rPr lang="cs-CZ" sz="2800" dirty="0">
                <a:solidFill>
                  <a:srgbClr val="2F5897"/>
                </a:solidFill>
              </a:rPr>
              <a:t>i na tělesa </a:t>
            </a:r>
            <a:endParaRPr lang="cs-CZ" sz="2800" dirty="0" smtClean="0">
              <a:solidFill>
                <a:srgbClr val="2F5897"/>
              </a:solidFill>
            </a:endParaRPr>
          </a:p>
          <a:p>
            <a:pPr algn="ctr"/>
            <a:r>
              <a:rPr lang="cs-CZ" sz="2800" dirty="0" smtClean="0">
                <a:solidFill>
                  <a:srgbClr val="2F5897"/>
                </a:solidFill>
              </a:rPr>
              <a:t>v </a:t>
            </a:r>
            <a:r>
              <a:rPr lang="cs-CZ" sz="2800" dirty="0">
                <a:solidFill>
                  <a:srgbClr val="2F5897"/>
                </a:solidFill>
              </a:rPr>
              <a:t>atmosférickém vzduchu působí dvě síly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36465" y="3501008"/>
            <a:ext cx="71591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rgbClr val="2F5897"/>
                </a:solidFill>
              </a:rPr>
              <a:t>Velikost vztlakové síly </a:t>
            </a:r>
            <a:endParaRPr lang="cs-CZ" sz="2800" dirty="0" smtClean="0">
              <a:solidFill>
                <a:srgbClr val="2F5897"/>
              </a:solidFill>
            </a:endParaRPr>
          </a:p>
          <a:p>
            <a:pPr algn="ctr"/>
            <a:r>
              <a:rPr lang="cs-CZ" sz="3200" u="dbl" dirty="0" smtClean="0">
                <a:solidFill>
                  <a:srgbClr val="FF0000"/>
                </a:solidFill>
              </a:rPr>
              <a:t>vyjádříme </a:t>
            </a:r>
            <a:r>
              <a:rPr lang="cs-CZ" sz="3200" u="dbl" dirty="0">
                <a:solidFill>
                  <a:srgbClr val="FF0000"/>
                </a:solidFill>
              </a:rPr>
              <a:t>podle Archimédova zákona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1259632" y="4747933"/>
            <a:ext cx="7183764" cy="1508543"/>
            <a:chOff x="1259632" y="4747933"/>
            <a:chExt cx="7183764" cy="1508543"/>
          </a:xfrm>
        </p:grpSpPr>
        <p:sp>
          <p:nvSpPr>
            <p:cNvPr id="5" name="TextovéPole 4"/>
            <p:cNvSpPr txBox="1"/>
            <p:nvPr/>
          </p:nvSpPr>
          <p:spPr>
            <a:xfrm>
              <a:off x="3218082" y="4747933"/>
              <a:ext cx="2709396" cy="584775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prstDash val="solid"/>
            </a:ln>
          </p:spPr>
          <p:txBody>
            <a:bodyPr wrap="none" rtlCol="0">
              <a:spAutoFit/>
            </a:bodyPr>
            <a:lstStyle/>
            <a:p>
              <a:r>
                <a:rPr lang="cs-CZ" sz="3200" dirty="0" err="1">
                  <a:solidFill>
                    <a:srgbClr val="2F5897"/>
                  </a:solidFill>
                </a:rPr>
                <a:t>F</a:t>
              </a:r>
              <a:r>
                <a:rPr lang="cs-CZ" sz="3200" baseline="-25000" dirty="0" err="1">
                  <a:solidFill>
                    <a:srgbClr val="2F5897"/>
                  </a:solidFill>
                </a:rPr>
                <a:t>vz</a:t>
              </a:r>
              <a:r>
                <a:rPr lang="cs-CZ" sz="3200" dirty="0">
                  <a:solidFill>
                    <a:srgbClr val="2F5897"/>
                  </a:solidFill>
                </a:rPr>
                <a:t> = V . </a:t>
              </a:r>
              <a:r>
                <a:rPr lang="el-GR" sz="3200" dirty="0" smtClean="0">
                  <a:solidFill>
                    <a:srgbClr val="2F5897"/>
                  </a:solidFill>
                </a:rPr>
                <a:t>ρ</a:t>
              </a:r>
              <a:r>
                <a:rPr lang="cs-CZ" sz="3200" baseline="-25000" dirty="0" smtClean="0">
                  <a:solidFill>
                    <a:srgbClr val="2F5897"/>
                  </a:solidFill>
                </a:rPr>
                <a:t>v</a:t>
              </a:r>
              <a:r>
                <a:rPr lang="cs-CZ" sz="3200" dirty="0" smtClean="0">
                  <a:solidFill>
                    <a:srgbClr val="2F5897"/>
                  </a:solidFill>
                </a:rPr>
                <a:t> </a:t>
              </a:r>
              <a:r>
                <a:rPr lang="cs-CZ" sz="3200" dirty="0">
                  <a:solidFill>
                    <a:srgbClr val="2F5897"/>
                  </a:solidFill>
                </a:rPr>
                <a:t>. g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80112" y="5589240"/>
              <a:ext cx="286328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2F5897"/>
                  </a:solidFill>
                </a:rPr>
                <a:t>hustota vzduchu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259632" y="5733256"/>
              <a:ext cx="21371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2F5897"/>
                  </a:solidFill>
                </a:rPr>
                <a:t>objem tělesa</a:t>
              </a:r>
              <a:endParaRPr lang="cs-CZ" sz="2800" dirty="0">
                <a:solidFill>
                  <a:srgbClr val="2F5897"/>
                </a:solidFill>
              </a:endParaRPr>
            </a:p>
          </p:txBody>
        </p:sp>
        <p:cxnSp>
          <p:nvCxnSpPr>
            <p:cNvPr id="9" name="Přímá spojnice se šipkou 8"/>
            <p:cNvCxnSpPr>
              <a:endCxn id="6" idx="1"/>
            </p:cNvCxnSpPr>
            <p:nvPr/>
          </p:nvCxnSpPr>
          <p:spPr>
            <a:xfrm>
              <a:off x="5004048" y="5332708"/>
              <a:ext cx="576064" cy="518142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 flipH="1">
              <a:off x="3218082" y="5332708"/>
              <a:ext cx="1025470" cy="544564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1187624" y="1819068"/>
            <a:ext cx="5894649" cy="1405513"/>
            <a:chOff x="1187624" y="1819068"/>
            <a:chExt cx="5894649" cy="1405513"/>
          </a:xfrm>
        </p:grpSpPr>
        <p:sp>
          <p:nvSpPr>
            <p:cNvPr id="3" name="TextovéPole 2"/>
            <p:cNvSpPr txBox="1"/>
            <p:nvPr/>
          </p:nvSpPr>
          <p:spPr>
            <a:xfrm>
              <a:off x="1600842" y="1819068"/>
              <a:ext cx="5285421" cy="140551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>
                  <a:solidFill>
                    <a:srgbClr val="2F5897"/>
                  </a:solidFill>
                </a:rPr>
                <a:t>svisle dolů gravitační síla </a:t>
              </a:r>
              <a:r>
                <a:rPr lang="cs-CZ" sz="3200" dirty="0" err="1" smtClean="0">
                  <a:solidFill>
                    <a:srgbClr val="2F5897"/>
                  </a:solidFill>
                </a:rPr>
                <a:t>F</a:t>
              </a:r>
              <a:r>
                <a:rPr lang="cs-CZ" sz="3200" baseline="-25000" dirty="0" err="1" smtClean="0">
                  <a:solidFill>
                    <a:srgbClr val="2F5897"/>
                  </a:solidFill>
                </a:rPr>
                <a:t>g</a:t>
              </a:r>
              <a:endParaRPr lang="cs-CZ" sz="3200" baseline="-25000" dirty="0" smtClean="0">
                <a:solidFill>
                  <a:srgbClr val="2F5897"/>
                </a:solidFill>
              </a:endParaRPr>
            </a:p>
            <a:p>
              <a:endParaRPr lang="cs-CZ" sz="3200" baseline="-25000" dirty="0">
                <a:solidFill>
                  <a:srgbClr val="2F5897"/>
                </a:solidFill>
              </a:endParaRPr>
            </a:p>
            <a:p>
              <a:r>
                <a:rPr lang="cs-CZ" sz="3200" dirty="0">
                  <a:solidFill>
                    <a:srgbClr val="2F5897"/>
                  </a:solidFill>
                </a:rPr>
                <a:t>svisle vzhůru vztlaková </a:t>
              </a:r>
              <a:r>
                <a:rPr lang="cs-CZ" sz="3200" dirty="0" err="1">
                  <a:solidFill>
                    <a:srgbClr val="2F5897"/>
                  </a:solidFill>
                </a:rPr>
                <a:t>F</a:t>
              </a:r>
              <a:r>
                <a:rPr lang="cs-CZ" sz="3200" baseline="-25000" dirty="0" err="1">
                  <a:solidFill>
                    <a:srgbClr val="2F5897"/>
                  </a:solidFill>
                </a:rPr>
                <a:t>vz</a:t>
              </a:r>
              <a:endParaRPr lang="cs-CZ" sz="3200" baseline="-25000" dirty="0">
                <a:solidFill>
                  <a:srgbClr val="2F5897"/>
                </a:solidFill>
              </a:endParaRPr>
            </a:p>
          </p:txBody>
        </p:sp>
        <p:sp>
          <p:nvSpPr>
            <p:cNvPr id="15" name="Šipka dolů 14"/>
            <p:cNvSpPr/>
            <p:nvPr/>
          </p:nvSpPr>
          <p:spPr>
            <a:xfrm>
              <a:off x="1187624" y="1916832"/>
              <a:ext cx="288032" cy="72008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Šipka nahoru 16"/>
            <p:cNvSpPr/>
            <p:nvPr/>
          </p:nvSpPr>
          <p:spPr>
            <a:xfrm>
              <a:off x="6804248" y="2492896"/>
              <a:ext cx="278025" cy="720080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0179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859063" y="1389165"/>
            <a:ext cx="31213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Je-li</a:t>
            </a:r>
            <a:r>
              <a:rPr lang="cs-CZ" sz="44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  </a:t>
            </a:r>
            <a:r>
              <a:rPr lang="cs-CZ" sz="4400" dirty="0" err="1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F</a:t>
            </a:r>
            <a:r>
              <a:rPr lang="cs-CZ" sz="4400" baseline="-25000" dirty="0" err="1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vz</a:t>
            </a:r>
            <a:r>
              <a:rPr lang="cs-CZ" sz="44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 &gt; </a:t>
            </a:r>
            <a:r>
              <a:rPr lang="cs-CZ" sz="4400" dirty="0" err="1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F</a:t>
            </a:r>
            <a:r>
              <a:rPr lang="cs-CZ" sz="4400" baseline="-25000" dirty="0" err="1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g</a:t>
            </a:r>
            <a:endParaRPr lang="cs-CZ" sz="4400" baseline="-25000" dirty="0">
              <a:solidFill>
                <a:srgbClr val="2F5897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411760" y="944536"/>
            <a:ext cx="1640789" cy="4997233"/>
            <a:chOff x="2411760" y="944536"/>
            <a:chExt cx="1640789" cy="4997233"/>
          </a:xfrm>
        </p:grpSpPr>
        <p:grpSp>
          <p:nvGrpSpPr>
            <p:cNvPr id="16" name="Skupina 15"/>
            <p:cNvGrpSpPr/>
            <p:nvPr/>
          </p:nvGrpSpPr>
          <p:grpSpPr>
            <a:xfrm>
              <a:off x="2411760" y="5044008"/>
              <a:ext cx="1427935" cy="897761"/>
              <a:chOff x="2411760" y="5044008"/>
              <a:chExt cx="1427935" cy="897761"/>
            </a:xfrm>
          </p:grpSpPr>
          <p:sp>
            <p:nvSpPr>
              <p:cNvPr id="10" name="Šipka nahoru 9"/>
              <p:cNvSpPr/>
              <p:nvPr/>
            </p:nvSpPr>
            <p:spPr>
              <a:xfrm rot="10800000">
                <a:off x="2411760" y="5044008"/>
                <a:ext cx="576064" cy="897761"/>
              </a:xfrm>
              <a:prstGeom prst="upArrow">
                <a:avLst/>
              </a:prstGeom>
              <a:solidFill>
                <a:schemeClr val="tx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130847" y="5172328"/>
                <a:ext cx="708848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lvl="0"/>
                <a:r>
                  <a:rPr lang="cs-CZ" sz="4400" dirty="0" err="1">
                    <a:solidFill>
                      <a:srgbClr val="2F5897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</a:rPr>
                  <a:t>F</a:t>
                </a:r>
                <a:r>
                  <a:rPr lang="cs-CZ" sz="4400" baseline="-25000" dirty="0" err="1">
                    <a:solidFill>
                      <a:srgbClr val="2F5897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</a:rPr>
                  <a:t>g</a:t>
                </a:r>
                <a:endParaRPr lang="cs-CZ" sz="4400" baseline="-25000" dirty="0">
                  <a:solidFill>
                    <a:srgbClr val="2F5897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endParaRP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2411760" y="944536"/>
              <a:ext cx="1640789" cy="1296144"/>
              <a:chOff x="2411760" y="944536"/>
              <a:chExt cx="1640789" cy="1296144"/>
            </a:xfrm>
          </p:grpSpPr>
          <p:sp>
            <p:nvSpPr>
              <p:cNvPr id="6" name="TextovéPole 5"/>
              <p:cNvSpPr txBox="1"/>
              <p:nvPr/>
            </p:nvSpPr>
            <p:spPr>
              <a:xfrm>
                <a:off x="3152944" y="1234236"/>
                <a:ext cx="899605" cy="76944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dirty="0" err="1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</a:rPr>
                  <a:t>F</a:t>
                </a:r>
                <a:r>
                  <a:rPr lang="cs-CZ" sz="4400" baseline="-25000" dirty="0" err="1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</a:rPr>
                  <a:t>vz</a:t>
                </a:r>
                <a:endParaRPr lang="cs-CZ" dirty="0">
                  <a:solidFill>
                    <a:schemeClr val="tx2"/>
                  </a:solidFill>
                </a:endParaRPr>
              </a:p>
            </p:txBody>
          </p:sp>
          <p:sp>
            <p:nvSpPr>
              <p:cNvPr id="17" name="Šipka nahoru 16"/>
              <p:cNvSpPr/>
              <p:nvPr/>
            </p:nvSpPr>
            <p:spPr>
              <a:xfrm>
                <a:off x="2411760" y="944536"/>
                <a:ext cx="576064" cy="1296144"/>
              </a:xfrm>
              <a:prstGeom prst="upArrow">
                <a:avLst/>
              </a:prstGeom>
              <a:solidFill>
                <a:schemeClr val="tx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5" name="TextovéPole 14"/>
          <p:cNvSpPr txBox="1"/>
          <p:nvPr/>
        </p:nvSpPr>
        <p:spPr>
          <a:xfrm>
            <a:off x="3995936" y="4972273"/>
            <a:ext cx="4626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Proto těleso stoupá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2411759" y="944536"/>
            <a:ext cx="6408713" cy="3600615"/>
            <a:chOff x="2425015" y="805183"/>
            <a:chExt cx="6408713" cy="3600615"/>
          </a:xfrm>
        </p:grpSpPr>
        <p:grpSp>
          <p:nvGrpSpPr>
            <p:cNvPr id="14" name="Skupina 13"/>
            <p:cNvGrpSpPr/>
            <p:nvPr/>
          </p:nvGrpSpPr>
          <p:grpSpPr>
            <a:xfrm>
              <a:off x="2425015" y="805183"/>
              <a:ext cx="6408713" cy="3600615"/>
              <a:chOff x="3087046" y="332165"/>
              <a:chExt cx="6408713" cy="3600615"/>
            </a:xfrm>
          </p:grpSpPr>
          <p:sp>
            <p:nvSpPr>
              <p:cNvPr id="12" name="TextovéPole 11"/>
              <p:cNvSpPr txBox="1"/>
              <p:nvPr/>
            </p:nvSpPr>
            <p:spPr>
              <a:xfrm>
                <a:off x="4514982" y="2116898"/>
                <a:ext cx="4980777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rgbClr val="2F5897"/>
                    </a:solidFill>
                  </a:rPr>
                  <a:t>            Výslednice sil</a:t>
                </a:r>
              </a:p>
              <a:p>
                <a:endParaRPr lang="cs-CZ" sz="2800" dirty="0">
                  <a:solidFill>
                    <a:srgbClr val="2F5897"/>
                  </a:solidFill>
                </a:endParaRPr>
              </a:p>
              <a:p>
                <a:endParaRPr lang="cs-CZ" sz="2800" dirty="0" smtClean="0">
                  <a:solidFill>
                    <a:srgbClr val="2F5897"/>
                  </a:solidFill>
                </a:endParaRPr>
              </a:p>
              <a:p>
                <a:r>
                  <a:rPr lang="cs-CZ" sz="2800" dirty="0" smtClean="0">
                    <a:solidFill>
                      <a:srgbClr val="2F5897"/>
                    </a:solidFill>
                  </a:rPr>
                  <a:t> </a:t>
                </a:r>
                <a:r>
                  <a:rPr lang="cs-CZ" sz="2800" dirty="0">
                    <a:solidFill>
                      <a:srgbClr val="2F5897"/>
                    </a:solidFill>
                  </a:rPr>
                  <a:t>má směr podle </a:t>
                </a:r>
                <a:r>
                  <a:rPr lang="cs-CZ" sz="2800" dirty="0" smtClean="0">
                    <a:solidFill>
                      <a:srgbClr val="2F5897"/>
                    </a:solidFill>
                  </a:rPr>
                  <a:t>vztlakové </a:t>
                </a:r>
                <a:r>
                  <a:rPr lang="cs-CZ" sz="2800" dirty="0">
                    <a:solidFill>
                      <a:srgbClr val="2F5897"/>
                    </a:solidFill>
                  </a:rPr>
                  <a:t>síly</a:t>
                </a:r>
                <a:r>
                  <a:rPr lang="cs-CZ" sz="2800" dirty="0" smtClean="0">
                    <a:solidFill>
                      <a:srgbClr val="2F5897"/>
                    </a:solidFill>
                  </a:rPr>
                  <a:t>.</a:t>
                </a:r>
                <a:endParaRPr lang="cs-CZ" sz="2800" dirty="0">
                  <a:solidFill>
                    <a:srgbClr val="2F5897"/>
                  </a:solidFill>
                </a:endParaRPr>
              </a:p>
            </p:txBody>
          </p:sp>
          <p:grpSp>
            <p:nvGrpSpPr>
              <p:cNvPr id="13" name="Skupina 12"/>
              <p:cNvGrpSpPr/>
              <p:nvPr/>
            </p:nvGrpSpPr>
            <p:grpSpPr>
              <a:xfrm>
                <a:off x="3087046" y="332165"/>
                <a:ext cx="5076170" cy="3109889"/>
                <a:chOff x="3087046" y="332165"/>
                <a:chExt cx="5076170" cy="3109889"/>
              </a:xfrm>
            </p:grpSpPr>
            <p:sp>
              <p:nvSpPr>
                <p:cNvPr id="5" name="TextovéPole 4"/>
                <p:cNvSpPr txBox="1"/>
                <p:nvPr/>
              </p:nvSpPr>
              <p:spPr>
                <a:xfrm>
                  <a:off x="5391303" y="2672613"/>
                  <a:ext cx="2771913" cy="76944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4400" dirty="0">
                      <a:solidFill>
                        <a:srgbClr val="FF0000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F</a:t>
                  </a:r>
                  <a:r>
                    <a:rPr lang="cs-CZ" sz="44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 = </a:t>
                  </a:r>
                  <a:r>
                    <a:rPr lang="cs-CZ" sz="4400" dirty="0" err="1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F</a:t>
                  </a:r>
                  <a:r>
                    <a:rPr lang="cs-CZ" sz="4400" baseline="-25000" dirty="0" err="1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vz</a:t>
                  </a:r>
                  <a:r>
                    <a:rPr lang="cs-CZ" sz="4400" dirty="0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 - </a:t>
                  </a:r>
                  <a:r>
                    <a:rPr lang="cs-CZ" sz="4400" dirty="0" err="1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F</a:t>
                  </a:r>
                  <a:r>
                    <a:rPr lang="cs-CZ" sz="4400" baseline="-25000" dirty="0" err="1">
                      <a:solidFill>
                        <a:schemeClr val="tx2"/>
                      </a:solidFill>
                      <a:effectLst>
                        <a:outerShdw blurRad="63500" dist="38100" dir="5400000" algn="t" rotWithShape="0">
                          <a:prstClr val="black">
                            <a:alpha val="25000"/>
                          </a:prstClr>
                        </a:outerShdw>
                      </a:effectLst>
                      <a:ea typeface="+mj-ea"/>
                      <a:cs typeface="+mj-cs"/>
                    </a:rPr>
                    <a:t>g</a:t>
                  </a:r>
                  <a:endParaRPr lang="cs-CZ" sz="4400" baseline="-25000" dirty="0">
                    <a:solidFill>
                      <a:schemeClr val="tx2"/>
                    </a:solidFill>
                    <a:effectLst>
                      <a:outerShdw blurRad="63500" dist="38100" dir="5400000" algn="t" rotWithShape="0">
                        <a:prstClr val="black">
                          <a:alpha val="25000"/>
                        </a:prstClr>
                      </a:outerShdw>
                    </a:effectLst>
                    <a:ea typeface="+mj-ea"/>
                    <a:cs typeface="+mj-cs"/>
                  </a:endParaRPr>
                </a:p>
              </p:txBody>
            </p:sp>
            <p:sp>
              <p:nvSpPr>
                <p:cNvPr id="4" name="Šipka nahoru 3"/>
                <p:cNvSpPr/>
                <p:nvPr/>
              </p:nvSpPr>
              <p:spPr>
                <a:xfrm>
                  <a:off x="3087046" y="332165"/>
                  <a:ext cx="576064" cy="1322493"/>
                </a:xfrm>
                <a:prstGeom prst="upArrow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19" name="Oválný popisek 18"/>
            <p:cNvSpPr/>
            <p:nvPr/>
          </p:nvSpPr>
          <p:spPr>
            <a:xfrm>
              <a:off x="2969148" y="1063759"/>
              <a:ext cx="1083401" cy="1141105"/>
            </a:xfrm>
            <a:prstGeom prst="wedgeEllipseCallout">
              <a:avLst>
                <a:gd name="adj1" fmla="val -73741"/>
                <a:gd name="adj2" fmla="val 21836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>
                  <a:solidFill>
                    <a:srgbClr val="FF0000"/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F</a:t>
              </a:r>
              <a:endParaRPr lang="cs-CZ" dirty="0"/>
            </a:p>
          </p:txBody>
        </p:sp>
      </p:grpSp>
      <p:pic>
        <p:nvPicPr>
          <p:cNvPr id="1030" name="Picture 6" descr="C:\Users\Krejsová\AppData\Local\Microsoft\Windows\Temporary Internet Files\Content.IE5\24NWSEIX\MC9002900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51088"/>
            <a:ext cx="2160240" cy="317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43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1" presetID="2" presetClass="exit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4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69152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2F5897"/>
                </a:solidFill>
              </a:rPr>
              <a:t>Má-li balón stoupat</a:t>
            </a:r>
            <a:r>
              <a:rPr lang="cs-CZ" sz="2800" dirty="0">
                <a:solidFill>
                  <a:srgbClr val="2F5897"/>
                </a:solidFill>
              </a:rPr>
              <a:t>, musí být naplněn </a:t>
            </a:r>
            <a:r>
              <a:rPr lang="cs-CZ" sz="2800" dirty="0" smtClean="0">
                <a:solidFill>
                  <a:srgbClr val="2F5897"/>
                </a:solidFill>
              </a:rPr>
              <a:t>plynem</a:t>
            </a:r>
          </a:p>
          <a:p>
            <a:r>
              <a:rPr lang="cs-CZ" sz="2800" dirty="0" smtClean="0">
                <a:solidFill>
                  <a:srgbClr val="2F5897"/>
                </a:solidFill>
              </a:rPr>
              <a:t>s </a:t>
            </a:r>
            <a:r>
              <a:rPr lang="cs-CZ" sz="2800" b="1" dirty="0">
                <a:solidFill>
                  <a:srgbClr val="2F5897"/>
                </a:solidFill>
              </a:rPr>
              <a:t>hustotou menší </a:t>
            </a:r>
            <a:r>
              <a:rPr lang="cs-CZ" sz="2800" dirty="0">
                <a:solidFill>
                  <a:srgbClr val="2F5897"/>
                </a:solidFill>
              </a:rPr>
              <a:t>než je hustota </a:t>
            </a:r>
            <a:endParaRPr lang="cs-CZ" sz="2800" dirty="0" smtClean="0">
              <a:solidFill>
                <a:srgbClr val="2F5897"/>
              </a:solidFill>
            </a:endParaRPr>
          </a:p>
          <a:p>
            <a:r>
              <a:rPr lang="cs-CZ" sz="2800" dirty="0" smtClean="0">
                <a:solidFill>
                  <a:srgbClr val="2F5897"/>
                </a:solidFill>
              </a:rPr>
              <a:t>atmosférického vzduchu </a:t>
            </a:r>
            <a:r>
              <a:rPr lang="el-GR" sz="2800" dirty="0">
                <a:solidFill>
                  <a:srgbClr val="2F5897"/>
                </a:solidFill>
              </a:rPr>
              <a:t>ρ</a:t>
            </a:r>
            <a:r>
              <a:rPr lang="cs-CZ" sz="2800" dirty="0">
                <a:solidFill>
                  <a:srgbClr val="2F5897"/>
                </a:solidFill>
              </a:rPr>
              <a:t> = 1,29 kg/m</a:t>
            </a:r>
            <a:r>
              <a:rPr lang="cs-CZ" sz="2800" baseline="30000" dirty="0">
                <a:solidFill>
                  <a:srgbClr val="2F5897"/>
                </a:solidFill>
              </a:rPr>
              <a:t>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39752" y="2348880"/>
            <a:ext cx="512512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Tuto podmínku splňuje např</a:t>
            </a:r>
            <a:r>
              <a:rPr lang="cs-CZ" sz="2800" dirty="0" smtClean="0">
                <a:solidFill>
                  <a:srgbClr val="2F5897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2F5897"/>
                </a:solidFill>
              </a:rPr>
              <a:t> </a:t>
            </a:r>
            <a:r>
              <a:rPr lang="cs-CZ" sz="2800" b="1" dirty="0">
                <a:solidFill>
                  <a:srgbClr val="2F5897"/>
                </a:solidFill>
              </a:rPr>
              <a:t>horký vzduch, helium, vodík</a:t>
            </a:r>
            <a:r>
              <a:rPr lang="cs-CZ" sz="2800" dirty="0">
                <a:solidFill>
                  <a:srgbClr val="2F5897"/>
                </a:solidFill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277414"/>
            <a:ext cx="711925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>
                <a:solidFill>
                  <a:srgbClr val="2F5897"/>
                </a:solidFill>
              </a:rPr>
              <a:t>Dnes využíváme balóny: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2F5897"/>
                </a:solidFill>
              </a:rPr>
              <a:t>ve sportu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2F5897"/>
                </a:solidFill>
              </a:rPr>
              <a:t>k přepravě nákladů na nepřístupná místa</a:t>
            </a:r>
          </a:p>
          <a:p>
            <a:pPr marL="342900" indent="-342900">
              <a:buAutoNum type="arabicPeriod"/>
            </a:pPr>
            <a:r>
              <a:rPr lang="cs-CZ" sz="2800" dirty="0">
                <a:solidFill>
                  <a:srgbClr val="2F5897"/>
                </a:solidFill>
              </a:rPr>
              <a:t>v meteorologii ( sondy)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683568" y="476672"/>
            <a:ext cx="7920880" cy="2754307"/>
            <a:chOff x="683568" y="476672"/>
            <a:chExt cx="7920880" cy="2754307"/>
          </a:xfrm>
        </p:grpSpPr>
        <p:sp>
          <p:nvSpPr>
            <p:cNvPr id="9" name="Obdélník 8"/>
            <p:cNvSpPr/>
            <p:nvPr/>
          </p:nvSpPr>
          <p:spPr>
            <a:xfrm>
              <a:off x="683568" y="476672"/>
              <a:ext cx="7920880" cy="275430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4" name="Picture 6" descr="C:\Users\Krejsová\AppData\Local\Microsoft\Windows\Temporary Internet Files\Content.IE5\DL1NC0EJ\MC900433902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6184" y="662522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6" descr="C:\Users\Krejsová\AppData\Local\Microsoft\Windows\Temporary Internet Files\Content.IE5\DL1NC0EJ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000261" y="1066428"/>
              <a:ext cx="1659971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70966" y="3501008"/>
            <a:ext cx="8404763" cy="3270611"/>
            <a:chOff x="971600" y="1900273"/>
            <a:chExt cx="8404763" cy="3184911"/>
          </a:xfrm>
        </p:grpSpPr>
        <p:pic>
          <p:nvPicPr>
            <p:cNvPr id="2050" name="Picture 2" descr="C:\Users\Krejsová\AppData\Local\Microsoft\Windows\Temporary Internet Files\Content.IE5\DL1NC0EJ\MC900433902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2332535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Krejsová\AppData\Local\Microsoft\Windows\Temporary Internet Files\Content.IE5\DL1NC0EJ\MC900433902[1].png"/>
            <p:cNvPicPr>
              <a:picLocks noChangeAspect="1" noChangeArrowheads="1"/>
            </p:cNvPicPr>
            <p:nvPr/>
          </p:nvPicPr>
          <p:blipFill>
            <a:blip r:embed="rId2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3370684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Krejsová\AppData\Local\Microsoft\Windows\Temporary Internet Files\Content.IE5\DL1NC0EJ\MC900433902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1863" y="1900273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4863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V 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= 80 dm</a:t>
            </a:r>
            <a:r>
              <a:rPr lang="cs-CZ" sz="2800" baseline="30000" dirty="0">
                <a:solidFill>
                  <a:srgbClr val="2F5897"/>
                </a:solidFill>
                <a:latin typeface="Palatino Linotype"/>
              </a:rPr>
              <a:t>3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= 0,08m</a:t>
            </a:r>
            <a:r>
              <a:rPr lang="cs-CZ" sz="2800" baseline="30000" dirty="0">
                <a:solidFill>
                  <a:srgbClr val="2F5897"/>
                </a:solidFill>
                <a:latin typeface="Palatino Linotype"/>
              </a:rPr>
              <a:t>3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ρ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= 1,29 kg/m</a:t>
            </a:r>
            <a:r>
              <a:rPr lang="cs-CZ" sz="2800" baseline="30000" dirty="0">
                <a:solidFill>
                  <a:srgbClr val="2F5897"/>
                </a:solidFill>
                <a:latin typeface="Palatino Linotype"/>
              </a:rPr>
              <a:t>3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>
                <a:solidFill>
                  <a:srgbClr val="2F5897"/>
                </a:solidFill>
                <a:latin typeface="Palatino Linotype"/>
              </a:rPr>
              <a:t>g  = </a:t>
            </a: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10 N/kg</a:t>
            </a:r>
            <a:endParaRPr lang="cs-CZ" sz="2800" dirty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vz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 = ? </a:t>
            </a: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N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vz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= V . </a:t>
            </a:r>
            <a:r>
              <a:rPr lang="el-GR" sz="2800" dirty="0">
                <a:solidFill>
                  <a:srgbClr val="2F5897"/>
                </a:solidFill>
                <a:latin typeface="Palatino Linotype"/>
              </a:rPr>
              <a:t>ρ</a:t>
            </a:r>
            <a:r>
              <a:rPr lang="cs-CZ" sz="2800" baseline="-25000" dirty="0">
                <a:solidFill>
                  <a:srgbClr val="2F5897"/>
                </a:solidFill>
                <a:latin typeface="Palatino Linotype"/>
              </a:rPr>
              <a:t>v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. g = </a:t>
            </a:r>
            <a:endParaRPr lang="cs-CZ" sz="2800" dirty="0" smtClean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= 0,08 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. 1,29 . 10 = </a:t>
            </a:r>
            <a:r>
              <a:rPr lang="cs-CZ" sz="2800" u="dbl" dirty="0">
                <a:solidFill>
                  <a:srgbClr val="2F5897"/>
                </a:solidFill>
                <a:latin typeface="Palatino Linotype"/>
              </a:rPr>
              <a:t>1,032 N </a:t>
            </a:r>
          </a:p>
          <a:p>
            <a:endParaRPr lang="cs-CZ" dirty="0"/>
          </a:p>
        </p:txBody>
      </p:sp>
      <p:sp>
        <p:nvSpPr>
          <p:cNvPr id="14" name="Nadpis 13"/>
          <p:cNvSpPr txBox="1">
            <a:spLocks noGrp="1"/>
          </p:cNvSpPr>
          <p:nvPr>
            <p:ph type="title"/>
          </p:nvPr>
        </p:nvSpPr>
        <p:spPr>
          <a:xfrm>
            <a:off x="242727" y="20280"/>
            <a:ext cx="8679235" cy="15799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Jak velká vztlaková síla působí na dospělého člověka </a:t>
            </a:r>
            <a:endParaRPr lang="cs-CZ" sz="2800" dirty="0" smtClean="0">
              <a:solidFill>
                <a:srgbClr val="2F5897"/>
              </a:solidFill>
            </a:endParaRPr>
          </a:p>
          <a:p>
            <a:r>
              <a:rPr lang="cs-CZ" sz="2800" dirty="0" smtClean="0">
                <a:solidFill>
                  <a:srgbClr val="2F5897"/>
                </a:solidFill>
              </a:rPr>
              <a:t>o objemu </a:t>
            </a:r>
            <a:r>
              <a:rPr lang="cs-CZ" sz="2800" dirty="0">
                <a:solidFill>
                  <a:srgbClr val="2F5897"/>
                </a:solidFill>
              </a:rPr>
              <a:t>80 </a:t>
            </a:r>
            <a:r>
              <a:rPr lang="cs-CZ" sz="2800" dirty="0" smtClean="0">
                <a:solidFill>
                  <a:srgbClr val="2F5897"/>
                </a:solidFill>
              </a:rPr>
              <a:t>dm</a:t>
            </a:r>
            <a:r>
              <a:rPr lang="cs-CZ" sz="2800" baseline="30000" dirty="0" smtClean="0">
                <a:solidFill>
                  <a:srgbClr val="2F5897"/>
                </a:solidFill>
              </a:rPr>
              <a:t>3</a:t>
            </a:r>
            <a:r>
              <a:rPr lang="cs-CZ" sz="2800" dirty="0" smtClean="0">
                <a:solidFill>
                  <a:srgbClr val="2F5897"/>
                </a:solidFill>
              </a:rPr>
              <a:t> </a:t>
            </a:r>
            <a:r>
              <a:rPr lang="cs-CZ" sz="2800" dirty="0">
                <a:solidFill>
                  <a:srgbClr val="2F5897"/>
                </a:solidFill>
              </a:rPr>
              <a:t>ve vzduchu?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4644008" y="3861049"/>
            <a:ext cx="25202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74700"/>
            <a:ext cx="3312368" cy="455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22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8598" y="188639"/>
            <a:ext cx="837406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Meteorologická sonda naplněná vodíkem </a:t>
            </a:r>
            <a:r>
              <a:rPr lang="cs-CZ" sz="2800" dirty="0" smtClean="0">
                <a:solidFill>
                  <a:srgbClr val="2F5897"/>
                </a:solidFill>
              </a:rPr>
              <a:t>váží </a:t>
            </a:r>
          </a:p>
          <a:p>
            <a:r>
              <a:rPr lang="cs-CZ" sz="2800" dirty="0" smtClean="0">
                <a:solidFill>
                  <a:srgbClr val="2F5897"/>
                </a:solidFill>
              </a:rPr>
              <a:t>1,3 </a:t>
            </a:r>
            <a:r>
              <a:rPr lang="cs-CZ" sz="2800" dirty="0">
                <a:solidFill>
                  <a:srgbClr val="2F5897"/>
                </a:solidFill>
              </a:rPr>
              <a:t>kg a má objem 7,6 m</a:t>
            </a:r>
            <a:r>
              <a:rPr lang="cs-CZ" sz="2800" baseline="30000" dirty="0">
                <a:solidFill>
                  <a:srgbClr val="2F5897"/>
                </a:solidFill>
              </a:rPr>
              <a:t>3</a:t>
            </a:r>
            <a:r>
              <a:rPr lang="cs-CZ" sz="2800" dirty="0" smtClean="0">
                <a:solidFill>
                  <a:srgbClr val="2F5897"/>
                </a:solidFill>
              </a:rPr>
              <a:t>.</a:t>
            </a:r>
          </a:p>
          <a:p>
            <a:pPr marL="342900" indent="-342900">
              <a:buFontTx/>
              <a:buAutoNum type="alphaLcParenR"/>
            </a:pPr>
            <a:r>
              <a:rPr lang="cs-CZ" sz="2800" dirty="0" smtClean="0">
                <a:solidFill>
                  <a:srgbClr val="2F5897"/>
                </a:solidFill>
              </a:rPr>
              <a:t> Vypočti </a:t>
            </a:r>
            <a:r>
              <a:rPr lang="cs-CZ" sz="2800" dirty="0" err="1">
                <a:solidFill>
                  <a:srgbClr val="2F5897"/>
                </a:solidFill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</a:rPr>
              <a:t>vz</a:t>
            </a:r>
            <a:r>
              <a:rPr lang="cs-CZ" sz="2800" dirty="0">
                <a:solidFill>
                  <a:srgbClr val="2F5897"/>
                </a:solidFill>
              </a:rPr>
              <a:t>, kterou působí vzduch na sondu</a:t>
            </a:r>
          </a:p>
          <a:p>
            <a:pPr marL="342900" indent="-342900">
              <a:buFontTx/>
              <a:buAutoNum type="alphaLcParenR"/>
            </a:pPr>
            <a:r>
              <a:rPr lang="cs-CZ" sz="2800" dirty="0" smtClean="0">
                <a:solidFill>
                  <a:srgbClr val="2F5897"/>
                </a:solidFill>
              </a:rPr>
              <a:t> Urči </a:t>
            </a:r>
            <a:r>
              <a:rPr lang="cs-CZ" sz="2800" dirty="0" err="1">
                <a:solidFill>
                  <a:srgbClr val="2F5897"/>
                </a:solidFill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</a:rPr>
              <a:t>g</a:t>
            </a:r>
            <a:r>
              <a:rPr lang="cs-CZ" sz="2800" dirty="0">
                <a:solidFill>
                  <a:srgbClr val="2F5897"/>
                </a:solidFill>
              </a:rPr>
              <a:t>, kterou působí Země na sondu</a:t>
            </a:r>
          </a:p>
          <a:p>
            <a:pPr marL="342900" indent="-342900">
              <a:buFontTx/>
              <a:buAutoNum type="alphaLcParenR"/>
            </a:pPr>
            <a:r>
              <a:rPr lang="cs-CZ" sz="2800" dirty="0" smtClean="0">
                <a:solidFill>
                  <a:srgbClr val="2F5897"/>
                </a:solidFill>
              </a:rPr>
              <a:t> Zjisti </a:t>
            </a:r>
            <a:r>
              <a:rPr lang="cs-CZ" sz="2800" dirty="0">
                <a:solidFill>
                  <a:srgbClr val="2F5897"/>
                </a:solidFill>
              </a:rPr>
              <a:t>velikost a směr výslednice těchto sil</a:t>
            </a:r>
          </a:p>
        </p:txBody>
      </p:sp>
      <p:pic>
        <p:nvPicPr>
          <p:cNvPr id="1026" name="Picture 2" descr="C:\Users\Krejsová\AppData\Local\Microsoft\Windows\Temporary Internet Files\Content.IE5\1B2SDQKH\MC900215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04918"/>
            <a:ext cx="1384356" cy="1684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0004" y="2435408"/>
            <a:ext cx="254589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2F5897"/>
                </a:solidFill>
              </a:rPr>
              <a:t>m = 1,3 kg</a:t>
            </a:r>
          </a:p>
          <a:p>
            <a:r>
              <a:rPr lang="cs-CZ" sz="2800" dirty="0">
                <a:solidFill>
                  <a:srgbClr val="2F5897"/>
                </a:solidFill>
              </a:rPr>
              <a:t>V = 7,6 m</a:t>
            </a:r>
            <a:r>
              <a:rPr lang="cs-CZ" sz="2800" baseline="30000" dirty="0">
                <a:solidFill>
                  <a:srgbClr val="2F5897"/>
                </a:solidFill>
              </a:rPr>
              <a:t>3</a:t>
            </a:r>
          </a:p>
          <a:p>
            <a:r>
              <a:rPr lang="cs-CZ" sz="2800" dirty="0" err="1">
                <a:solidFill>
                  <a:srgbClr val="2F5897"/>
                </a:solidFill>
              </a:rPr>
              <a:t>ρ</a:t>
            </a:r>
            <a:r>
              <a:rPr lang="cs-CZ" sz="2800" baseline="-25000" dirty="0" err="1">
                <a:solidFill>
                  <a:srgbClr val="2F5897"/>
                </a:solidFill>
              </a:rPr>
              <a:t>v</a:t>
            </a:r>
            <a:r>
              <a:rPr lang="cs-CZ" sz="2800" dirty="0">
                <a:solidFill>
                  <a:srgbClr val="2F5897"/>
                </a:solidFill>
              </a:rPr>
              <a:t> = 1,29 kg/m</a:t>
            </a:r>
            <a:r>
              <a:rPr lang="cs-CZ" sz="2800" baseline="30000" dirty="0">
                <a:solidFill>
                  <a:srgbClr val="2F5897"/>
                </a:solidFill>
              </a:rPr>
              <a:t>3</a:t>
            </a:r>
          </a:p>
          <a:p>
            <a:r>
              <a:rPr lang="cs-CZ" sz="2800" dirty="0">
                <a:solidFill>
                  <a:srgbClr val="2F5897"/>
                </a:solidFill>
              </a:rPr>
              <a:t>g = 10 N/kg 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2351" y="4251290"/>
            <a:ext cx="6829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a) </a:t>
            </a:r>
            <a:r>
              <a:rPr lang="cs-CZ" sz="2800" dirty="0" err="1" smtClean="0">
                <a:solidFill>
                  <a:prstClr val="black"/>
                </a:solidFill>
              </a:rPr>
              <a:t>F</a:t>
            </a:r>
            <a:r>
              <a:rPr lang="cs-CZ" sz="2800" baseline="-25000" dirty="0" err="1" smtClean="0">
                <a:solidFill>
                  <a:prstClr val="black"/>
                </a:solidFill>
              </a:rPr>
              <a:t>vz</a:t>
            </a:r>
            <a:r>
              <a:rPr lang="cs-CZ" sz="2800" dirty="0" smtClean="0">
                <a:solidFill>
                  <a:prstClr val="black"/>
                </a:solidFill>
              </a:rPr>
              <a:t> = V . </a:t>
            </a:r>
            <a:r>
              <a:rPr lang="el-GR" sz="2800" dirty="0">
                <a:solidFill>
                  <a:prstClr val="black"/>
                </a:solidFill>
              </a:rPr>
              <a:t>ρ</a:t>
            </a:r>
            <a:r>
              <a:rPr lang="cs-CZ" sz="2800" dirty="0" smtClean="0">
                <a:solidFill>
                  <a:prstClr val="black"/>
                </a:solidFill>
              </a:rPr>
              <a:t>v . g = 7,6 . 1,29 . 10 = </a:t>
            </a:r>
            <a:r>
              <a:rPr lang="cs-CZ" sz="2800" u="dbl" dirty="0" smtClean="0">
                <a:solidFill>
                  <a:prstClr val="black"/>
                </a:solidFill>
              </a:rPr>
              <a:t>98,04 N </a:t>
            </a:r>
            <a:endParaRPr lang="cs-CZ" u="dbl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8622" y="4947248"/>
            <a:ext cx="4682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b) </a:t>
            </a:r>
            <a:r>
              <a:rPr lang="cs-CZ" sz="2800" dirty="0" err="1" smtClean="0">
                <a:solidFill>
                  <a:prstClr val="black"/>
                </a:solidFill>
              </a:rPr>
              <a:t>F</a:t>
            </a:r>
            <a:r>
              <a:rPr lang="cs-CZ" sz="2800" baseline="-25000" dirty="0" err="1" smtClean="0">
                <a:solidFill>
                  <a:prstClr val="black"/>
                </a:solidFill>
              </a:rPr>
              <a:t>g</a:t>
            </a:r>
            <a:r>
              <a:rPr lang="cs-CZ" sz="2800" dirty="0" smtClean="0">
                <a:solidFill>
                  <a:prstClr val="black"/>
                </a:solidFill>
              </a:rPr>
              <a:t> = m . g = 1,3 . 10 = </a:t>
            </a:r>
            <a:r>
              <a:rPr lang="cs-CZ" sz="2800" u="dbl" dirty="0" smtClean="0">
                <a:solidFill>
                  <a:prstClr val="black"/>
                </a:solidFill>
              </a:rPr>
              <a:t>13 N</a:t>
            </a:r>
            <a:endParaRPr lang="cs-CZ" sz="2800" u="dbl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8622" y="5544234"/>
            <a:ext cx="61061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c) F = </a:t>
            </a:r>
            <a:r>
              <a:rPr lang="cs-CZ" sz="2800" dirty="0" err="1">
                <a:solidFill>
                  <a:prstClr val="black"/>
                </a:solidFill>
              </a:rPr>
              <a:t>F</a:t>
            </a:r>
            <a:r>
              <a:rPr lang="cs-CZ" sz="2800" baseline="-25000" dirty="0" err="1">
                <a:solidFill>
                  <a:prstClr val="black"/>
                </a:solidFill>
              </a:rPr>
              <a:t>vz</a:t>
            </a:r>
            <a:r>
              <a:rPr lang="cs-CZ" sz="2800" dirty="0">
                <a:solidFill>
                  <a:prstClr val="black"/>
                </a:solidFill>
              </a:rPr>
              <a:t>  - </a:t>
            </a:r>
            <a:r>
              <a:rPr lang="cs-CZ" sz="2800" dirty="0" err="1">
                <a:solidFill>
                  <a:prstClr val="black"/>
                </a:solidFill>
              </a:rPr>
              <a:t>F</a:t>
            </a:r>
            <a:r>
              <a:rPr lang="cs-CZ" sz="2800" baseline="-25000" dirty="0" err="1">
                <a:solidFill>
                  <a:prstClr val="black"/>
                </a:solidFill>
              </a:rPr>
              <a:t>g</a:t>
            </a:r>
            <a:r>
              <a:rPr lang="cs-CZ" sz="2800" dirty="0">
                <a:solidFill>
                  <a:prstClr val="black"/>
                </a:solidFill>
              </a:rPr>
              <a:t> = 98,04 – 13 = </a:t>
            </a:r>
            <a:r>
              <a:rPr lang="cs-CZ" sz="2800" u="dbl" dirty="0">
                <a:solidFill>
                  <a:prstClr val="black"/>
                </a:solidFill>
              </a:rPr>
              <a:t>85, 04 N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    směr </a:t>
            </a:r>
            <a:r>
              <a:rPr lang="cs-CZ" sz="2800" dirty="0">
                <a:solidFill>
                  <a:prstClr val="black"/>
                </a:solidFill>
              </a:rPr>
              <a:t>výslednice svisle vzhůru 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836" y="2492896"/>
            <a:ext cx="1384300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706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3068960"/>
            <a:ext cx="8424935" cy="309634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312368"/>
          </a:xfrm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2800" dirty="0">
                <a:solidFill>
                  <a:srgbClr val="2F5897"/>
                </a:solidFill>
                <a:latin typeface="Palatino Linotype"/>
              </a:rPr>
              <a:t>V = </a:t>
            </a: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1 440 </a:t>
            </a: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m</a:t>
            </a:r>
            <a:r>
              <a:rPr lang="cs-CZ" sz="2800" baseline="30000" dirty="0" smtClean="0">
                <a:solidFill>
                  <a:srgbClr val="2F5897"/>
                </a:solidFill>
                <a:latin typeface="Palatino Linotype"/>
              </a:rPr>
              <a:t>3</a:t>
            </a:r>
            <a:endParaRPr lang="cs-CZ" sz="2800" baseline="30000" dirty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ρ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= 1,29 kg/m</a:t>
            </a:r>
            <a:r>
              <a:rPr lang="cs-CZ" sz="2800" baseline="30000" dirty="0">
                <a:solidFill>
                  <a:srgbClr val="2F5897"/>
                </a:solidFill>
                <a:latin typeface="Palatino Linotype"/>
              </a:rPr>
              <a:t>3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>
                <a:solidFill>
                  <a:srgbClr val="2F5897"/>
                </a:solidFill>
                <a:latin typeface="Palatino Linotype"/>
              </a:rPr>
              <a:t>g  = 10N/kg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vz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 = ? </a:t>
            </a: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N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srgbClr val="2F5897"/>
              </a:solidFill>
              <a:latin typeface="Palatino Linotype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err="1">
                <a:solidFill>
                  <a:srgbClr val="2F5897"/>
                </a:solidFill>
                <a:latin typeface="Palatino Linotype"/>
              </a:rPr>
              <a:t>F</a:t>
            </a:r>
            <a:r>
              <a:rPr lang="cs-CZ" sz="2800" baseline="-25000" dirty="0" err="1">
                <a:solidFill>
                  <a:srgbClr val="2F5897"/>
                </a:solidFill>
                <a:latin typeface="Palatino Linotype"/>
              </a:rPr>
              <a:t>vz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= V . </a:t>
            </a:r>
            <a:r>
              <a:rPr lang="el-GR" sz="2800" dirty="0">
                <a:solidFill>
                  <a:srgbClr val="2F5897"/>
                </a:solidFill>
                <a:latin typeface="Palatino Linotype"/>
              </a:rPr>
              <a:t>ρ</a:t>
            </a:r>
            <a:r>
              <a:rPr lang="cs-CZ" sz="2800" baseline="-25000" dirty="0">
                <a:solidFill>
                  <a:srgbClr val="2F5897"/>
                </a:solidFill>
                <a:latin typeface="Palatino Linotype"/>
              </a:rPr>
              <a:t>v</a:t>
            </a:r>
            <a:r>
              <a:rPr lang="cs-CZ" sz="2800" dirty="0">
                <a:solidFill>
                  <a:srgbClr val="2F5897"/>
                </a:solidFill>
                <a:latin typeface="Palatino Linotype"/>
              </a:rPr>
              <a:t> . g = </a:t>
            </a:r>
            <a:endParaRPr lang="cs-CZ" sz="2800" dirty="0" smtClean="0">
              <a:solidFill>
                <a:srgbClr val="2F5897"/>
              </a:solidFill>
              <a:latin typeface="Palatino Linotype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2F5897"/>
                </a:solidFill>
                <a:latin typeface="Palatino Linotype"/>
              </a:rPr>
              <a:t>= 1 440 . 1,29 . 10 = </a:t>
            </a:r>
            <a:r>
              <a:rPr lang="cs-CZ" sz="2800" u="dbl" dirty="0" smtClean="0">
                <a:solidFill>
                  <a:srgbClr val="2F5897"/>
                </a:solidFill>
                <a:latin typeface="Palatino Linotype"/>
              </a:rPr>
              <a:t>18 576 N </a:t>
            </a:r>
            <a:endParaRPr lang="cs-CZ" sz="2800" u="dbl" dirty="0">
              <a:solidFill>
                <a:srgbClr val="2F5897"/>
              </a:solidFill>
              <a:latin typeface="Palatino Linotype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srgbClr val="2F5897"/>
              </a:solidFill>
              <a:latin typeface="Palatino Linotype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140968"/>
          </a:xfrm>
        </p:spPr>
        <p:txBody>
          <a:bodyPr/>
          <a:lstStyle/>
          <a:p>
            <a:pPr algn="l"/>
            <a:r>
              <a:rPr lang="cs-CZ" sz="2800" dirty="0" smtClean="0"/>
              <a:t>Bratři </a:t>
            </a:r>
            <a:r>
              <a:rPr lang="cs-CZ" sz="2800" dirty="0" err="1" smtClean="0"/>
              <a:t>Montgolfierovi</a:t>
            </a:r>
            <a:r>
              <a:rPr lang="cs-CZ" sz="2800" dirty="0" smtClean="0"/>
              <a:t> vypustili v roce 1783 první balón napuštěný horkým vzduchem. Jeho objem byl 1440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Jak velká byla vztlaková síla, která na něj působila?</a:t>
            </a:r>
            <a:endParaRPr lang="cs-CZ" sz="2800" dirty="0"/>
          </a:p>
        </p:txBody>
      </p:sp>
      <p:pic>
        <p:nvPicPr>
          <p:cNvPr id="1027" name="Picture 3" descr="C:\Users\Krejsová\AppData\Local\Microsoft\Windows\Temporary Internet Files\Content.IE5\DL1NC0EJ\MC900415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310" y="2636912"/>
            <a:ext cx="4051169" cy="326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67544" y="4869160"/>
            <a:ext cx="25202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97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/>
              <a:t>Ilustrace: dílo autora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0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482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Exekutivní</vt:lpstr>
      <vt:lpstr>Prezentace aplikace PowerPoint</vt:lpstr>
      <vt:lpstr>Anotace</vt:lpstr>
      <vt:lpstr> Vztlaková síla působící na těleso v atmosféře Země</vt:lpstr>
      <vt:lpstr>Prezentace aplikace PowerPoint</vt:lpstr>
      <vt:lpstr>Prezentace aplikace PowerPoint</vt:lpstr>
      <vt:lpstr>Prezentace aplikace PowerPoint</vt:lpstr>
      <vt:lpstr>Prezentace aplikace PowerPoint</vt:lpstr>
      <vt:lpstr>Jak velká vztlaková síla působí na dospělého člověka  o objemu 80 dm3 ve vzduchu?</vt:lpstr>
      <vt:lpstr>Prezentace aplikace PowerPoint</vt:lpstr>
      <vt:lpstr>Bratři Montgolfierovi vypustili v roce 1783 první balón napuštěný horkým vzduchem. Jeho objem byl 1440 m3. Jak velká byla vztlaková síla, která na něj působila?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19</cp:revision>
  <dcterms:created xsi:type="dcterms:W3CDTF">2012-05-21T19:48:39Z</dcterms:created>
  <dcterms:modified xsi:type="dcterms:W3CDTF">2012-06-04T15:05:54Z</dcterms:modified>
</cp:coreProperties>
</file>