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80" r:id="rId2"/>
    <p:sldId id="281" r:id="rId3"/>
    <p:sldId id="272" r:id="rId4"/>
    <p:sldId id="274" r:id="rId5"/>
    <p:sldId id="276" r:id="rId6"/>
    <p:sldId id="275" r:id="rId7"/>
    <p:sldId id="278" r:id="rId8"/>
    <p:sldId id="277" r:id="rId9"/>
    <p:sldId id="279" r:id="rId10"/>
    <p:sldId id="28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37C174A-6D8E-4958-91FF-8985386839D0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CC36A0D-4A65-4AC0-937F-6A6F30939F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86F85DD-3235-4C8C-AD22-11AD9FACF80D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C0BE0FC-8568-4CA1-A09C-6D43ECD3A0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CAD4B-2493-4C26-835A-EDC4D00D1E5D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2C8FF2-6146-4696-8E03-32DEFE4569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1D242EB-524A-48B4-9089-CA276F9B4133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9228D93-B8D8-4972-8267-663BEF7189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41BEB0-DE63-49F6-8C5E-102DA19780AA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F0FF93-0823-4CEA-BCE7-21ECA7D8B4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3C9996B-248B-4222-805B-87DC18D91182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F80BD20-429C-4620-9AEE-098B2AFD22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1C7CC-9534-4D0B-96A1-02103B26ABB5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E9F208-44C7-4081-A29C-2D483B338C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0DE6E6B-41C4-45AE-B38B-C1671DE1B773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19EC209-273F-4AD9-A0C3-7218B861EF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0AC79A3-E717-463E-BDBC-64916C5F5831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3A37946-7027-4FF6-AABA-F0C3B6EE19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EA576D6-80CF-434E-8BCD-40955EF5EF28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B3F127F-1525-4120-9F33-1394969C2B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E72C58-0F20-4CD5-A45E-9240AC321C9B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4350B7-BC6E-4AE2-BB96-14467C899D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CA386B-E4EA-479B-AE90-B506C758A091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14E50-ACE0-42ED-AFAD-FCBDC11CE0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6948F0F5-3BEC-41F0-AC39-DDD11026574B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01CC148F-A478-45FA-BA78-F662A43777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22" r:id="rId5"/>
    <p:sldLayoutId id="2147483717" r:id="rId6"/>
    <p:sldLayoutId id="2147483723" r:id="rId7"/>
    <p:sldLayoutId id="2147483724" r:id="rId8"/>
    <p:sldLayoutId id="2147483725" r:id="rId9"/>
    <p:sldLayoutId id="2147483716" r:id="rId10"/>
    <p:sldLayoutId id="2147483715" r:id="rId11"/>
  </p:sldLayoutIdLst>
  <p:transition spd="slow">
    <p:split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863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Kružnice a kruh</a:t>
            </a:r>
            <a:endParaRPr lang="cs-CZ" sz="2800" b="1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tx2"/>
                </a:solidFill>
                <a:latin typeface="Calibri" pitchFamily="34" charset="0"/>
              </a:rPr>
              <a:t>VY_32_INOVACE_075_Kružnice a kruh</a:t>
            </a:r>
            <a:endParaRPr lang="cs-CZ">
              <a:solidFill>
                <a:schemeClr val="tx2"/>
              </a:solidFill>
              <a:latin typeface="Gill Sans MT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Autor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Ing. Janeček Jaroslav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10.10.2011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II. Stupeň - základní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Vzdělávací obor: 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Matematika –  8. ročník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Téma: 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Kružnice a kruh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 Žák se seznámí s geometrickým obrazcem kružnice a kruh a polohou přímky a kružnice.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prezentace + procvičování.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Gill Sans MT"/>
              </a:rPr>
              <a:t>Žák zvládne konstrukci tečny a sečny kružnice.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Kružnice a kruh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Kružnice a kruh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Kružnice je množina všech bodů, které mají od daného středu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stejnou vzdálenost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Kruh je množina všech bodů, které mají od daného středu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vzdálenost menší nebo rovnu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 r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Kružnice a kruh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Jestliže má přímka od středu kružnice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vzdálenost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větší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než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, potom přímka nemá s kružnicí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žádný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společný bod. 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Nazýváme ji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vnější přímka kružnice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17411" name="Obrázek 5" descr="75_0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79838" y="3284538"/>
            <a:ext cx="2454275" cy="319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Kružnice a kruh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Jestliže má přímka od středu kružnice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vzdálenost rovnou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, potom s ní má jediný společný bod.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Přímka, která má jediný společný bod s kružnicí se nazývá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tečna kružnice (t)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Společný bod přímky a kružnice se nazývá bod dotyku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(T).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Tečna kružnice je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kolmá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na přímku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ST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, kde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je střed kružnice a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je bod dotyku.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Kružnice a kruh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u="sng" smtClean="0">
                <a:latin typeface="Times New Roman" pitchFamily="18" charset="0"/>
                <a:cs typeface="Times New Roman" pitchFamily="18" charset="0"/>
              </a:rPr>
              <a:t>Tečna</a:t>
            </a:r>
          </a:p>
        </p:txBody>
      </p:sp>
      <p:pic>
        <p:nvPicPr>
          <p:cNvPr id="19459" name="Obrázek 6" descr="75_02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76600" y="1595438"/>
            <a:ext cx="3382963" cy="478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Kružnice a kruh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Jestliže má přímka od středu kružnice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vzdálenost menší než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, potom má přímka s kružnicí dva různé společné body.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Přímka, která má s kružnicí dva různé společné body, se nazývá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sečna kružnice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Úsečka určená dvěma různými body na kružnici k, se nazývá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tětiva kružnice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Kružnice a kruh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u="sng" smtClean="0">
                <a:latin typeface="Times New Roman" pitchFamily="18" charset="0"/>
                <a:cs typeface="Times New Roman" pitchFamily="18" charset="0"/>
              </a:rPr>
              <a:t>Sečna kružnice</a:t>
            </a:r>
          </a:p>
        </p:txBody>
      </p:sp>
      <p:pic>
        <p:nvPicPr>
          <p:cNvPr id="21507" name="Obrázek 6" descr="75_03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19475" y="2133600"/>
            <a:ext cx="3097213" cy="401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Procvičování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u="sng" smtClean="0">
                <a:latin typeface="Times New Roman" pitchFamily="18" charset="0"/>
                <a:cs typeface="Times New Roman" pitchFamily="18" charset="0"/>
              </a:rPr>
              <a:t>Konstrukce: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Vnější přímky kružnice </a:t>
            </a:r>
            <a:r>
              <a:rPr lang="cs-CZ" sz="2400" b="1" i="1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v předem zadané vzdálenosti od kružnice </a:t>
            </a:r>
            <a:r>
              <a:rPr lang="cs-CZ" sz="2400" b="1" i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S, r = </a:t>
            </a:r>
            <a:r>
              <a:rPr lang="cs-CZ" sz="2400" b="1" i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Tečny v předem zadaném bodě dotyku </a:t>
            </a:r>
            <a:r>
              <a:rPr lang="cs-CZ" sz="2400" b="1" i="1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přímky </a:t>
            </a:r>
            <a:r>
              <a:rPr lang="cs-CZ" sz="2400" b="1" i="1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s kružnicí </a:t>
            </a:r>
            <a:r>
              <a:rPr lang="cs-CZ" sz="2400" b="1" i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S, r = </a:t>
            </a:r>
            <a:r>
              <a:rPr lang="cs-CZ" sz="2400" b="1" i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Sečny v předem zadané vzdálenosti od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kružnice </a:t>
            </a:r>
            <a:r>
              <a:rPr lang="cs-CZ" sz="2400" b="1" i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S, r = </a:t>
            </a:r>
            <a:r>
              <a:rPr lang="cs-CZ" sz="2400" b="1" i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) (nebo tětivy předem zadané délky kružnice </a:t>
            </a:r>
            <a:r>
              <a:rPr lang="cs-CZ" sz="2400" b="1" i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S, r = </a:t>
            </a:r>
            <a:r>
              <a:rPr lang="cs-CZ" sz="2400" b="1" i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 cm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938" y="620713"/>
            <a:ext cx="9253538" cy="9144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satMod val="130000"/>
                  </a:schemeClr>
                </a:solidFill>
                <a:latin typeface="+mn-lt"/>
              </a:rPr>
              <a:t>Použité zdroje</a:t>
            </a:r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6" name="TextovéPole 2"/>
          <p:cNvSpPr txBox="1">
            <a:spLocks noChangeArrowheads="1"/>
          </p:cNvSpPr>
          <p:nvPr/>
        </p:nvSpPr>
        <p:spPr bwMode="auto">
          <a:xfrm>
            <a:off x="1116013" y="1920875"/>
            <a:ext cx="77533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Gill Sans MT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Gill Sans M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624</TotalTime>
  <Words>310</Words>
  <Application>Microsoft Office PowerPoint</Application>
  <PresentationFormat>Předvádění na obrazovce (4:3)</PresentationFormat>
  <Paragraphs>47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10</vt:i4>
      </vt:variant>
    </vt:vector>
  </HeadingPairs>
  <TitlesOfParts>
    <vt:vector size="23" baseType="lpstr">
      <vt:lpstr>Gill Sans MT</vt:lpstr>
      <vt:lpstr>Arial</vt:lpstr>
      <vt:lpstr>Wingdings 2</vt:lpstr>
      <vt:lpstr>Verdana</vt:lpstr>
      <vt:lpstr>Calibri</vt:lpstr>
      <vt:lpstr>Times New Roman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Kružnice a kruh</vt:lpstr>
      <vt:lpstr>Snímek 2</vt:lpstr>
      <vt:lpstr>Kružnice a kruh</vt:lpstr>
      <vt:lpstr>Kružnice a kruh</vt:lpstr>
      <vt:lpstr>Kružnice a kruh</vt:lpstr>
      <vt:lpstr>Kružnice a kruh</vt:lpstr>
      <vt:lpstr>Kružnice a kruh</vt:lpstr>
      <vt:lpstr>Kružnice a kruh</vt:lpstr>
      <vt:lpstr>Procvičování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Maminka</cp:lastModifiedBy>
  <cp:revision>91</cp:revision>
  <dcterms:created xsi:type="dcterms:W3CDTF">2011-03-24T11:59:00Z</dcterms:created>
  <dcterms:modified xsi:type="dcterms:W3CDTF">2012-03-07T08:28:06Z</dcterms:modified>
</cp:coreProperties>
</file>