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6" r:id="rId4"/>
    <p:sldId id="257" r:id="rId5"/>
    <p:sldId id="258" r:id="rId6"/>
    <p:sldId id="260" r:id="rId7"/>
    <p:sldId id="261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13323-F953-4310-BB48-7DEDCE2EA701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69069-526B-4FEF-A25E-75F63A459B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13323-F953-4310-BB48-7DEDCE2EA701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69069-526B-4FEF-A25E-75F63A459B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13323-F953-4310-BB48-7DEDCE2EA701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69069-526B-4FEF-A25E-75F63A459B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13323-F953-4310-BB48-7DEDCE2EA701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69069-526B-4FEF-A25E-75F63A459B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13323-F953-4310-BB48-7DEDCE2EA701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69069-526B-4FEF-A25E-75F63A459B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13323-F953-4310-BB48-7DEDCE2EA701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69069-526B-4FEF-A25E-75F63A459B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13323-F953-4310-BB48-7DEDCE2EA701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69069-526B-4FEF-A25E-75F63A459B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13323-F953-4310-BB48-7DEDCE2EA701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69069-526B-4FEF-A25E-75F63A459B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13323-F953-4310-BB48-7DEDCE2EA701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69069-526B-4FEF-A25E-75F63A459B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13323-F953-4310-BB48-7DEDCE2EA701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69069-526B-4FEF-A25E-75F63A459B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13323-F953-4310-BB48-7DEDCE2EA701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69069-526B-4FEF-A25E-75F63A459B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B13323-F953-4310-BB48-7DEDCE2EA701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69069-526B-4FEF-A25E-75F63A459B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500034" y="285728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Jiří Svoboda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 52_INOVACE_1202_As.členitost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Asie - členitost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 22. 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 25. 4.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7021" y="5186064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Anotace :</a:t>
            </a:r>
          </a:p>
          <a:p>
            <a:pPr>
              <a:buNone/>
            </a:pPr>
            <a:r>
              <a:rPr lang="cs-CZ" b="1" dirty="0" smtClean="0"/>
              <a:t>Vkladatel :  Jiří Svoboda </a:t>
            </a:r>
          </a:p>
          <a:p>
            <a:pPr>
              <a:buNone/>
            </a:pPr>
            <a:r>
              <a:rPr lang="cs-CZ" b="1" dirty="0" smtClean="0"/>
              <a:t>Formát :   Prezentace Microsoft Office </a:t>
            </a:r>
            <a:r>
              <a:rPr lang="cs-CZ" b="1" dirty="0" err="1" smtClean="0"/>
              <a:t>Powerpoint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Výuková prezentace inovativně seznamuje žáky se základními informacemi o členitosti pobřeží Asie.</a:t>
            </a:r>
          </a:p>
          <a:p>
            <a:pPr>
              <a:buNone/>
            </a:pPr>
            <a:r>
              <a:rPr lang="cs-CZ" b="1" dirty="0" smtClean="0"/>
              <a:t>Názorným zpracováním motivuje a aktivizuje žáky. </a:t>
            </a:r>
          </a:p>
          <a:p>
            <a:pPr>
              <a:buNone/>
            </a:pPr>
            <a:r>
              <a:rPr lang="cs-CZ" b="1" dirty="0" smtClean="0"/>
              <a:t>Poznatky z ověřování :  obrazový materiál žákům velmi pomáhá k pochopení  probíraného učiva</a:t>
            </a:r>
          </a:p>
          <a:p>
            <a:pPr>
              <a:buNone/>
            </a:pPr>
            <a:r>
              <a:rPr lang="cs-CZ" b="1" dirty="0" smtClean="0"/>
              <a:t>Způsob použití :  datový projektor, interaktivní tabule (plátno) a osobní počítač 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Ovládání : kliknutím dojde k animaci textu a obrázků</a:t>
            </a:r>
          </a:p>
          <a:p>
            <a:pPr>
              <a:buNone/>
            </a:pPr>
            <a:r>
              <a:rPr lang="cs-CZ" b="1" smtClean="0"/>
              <a:t>Zařazení  </a:t>
            </a:r>
            <a:r>
              <a:rPr lang="cs-CZ" b="1" dirty="0" smtClean="0"/>
              <a:t>:  Základní vzdělávání druhý stupeň » Člověk a příroda – zeměpis  7. ročníku.</a:t>
            </a:r>
          </a:p>
          <a:p>
            <a:pPr>
              <a:buNone/>
            </a:pPr>
            <a:r>
              <a:rPr lang="cs-CZ" b="1" dirty="0" smtClean="0"/>
              <a:t> Šablona EU peníze školám ZŠ » Šablona V/2  Přírodní vědy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785793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ASIE  ČLENITOST  POBŘEŽÍ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928670"/>
            <a:ext cx="9144000" cy="5929330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DO SEŠITU SI VYPIŠ Z ATLASU :</a:t>
            </a:r>
          </a:p>
          <a:p>
            <a:pPr algn="l"/>
            <a:endParaRPr lang="cs-CZ" b="1" dirty="0">
              <a:solidFill>
                <a:schemeClr val="tx2"/>
              </a:solidFill>
            </a:endParaRPr>
          </a:p>
          <a:p>
            <a:pPr algn="l"/>
            <a:r>
              <a:rPr lang="cs-CZ" b="1" dirty="0" smtClean="0">
                <a:solidFill>
                  <a:schemeClr val="tx2"/>
                </a:solidFill>
              </a:rPr>
              <a:t>OKRAJOVÁ MOŘE : </a:t>
            </a:r>
          </a:p>
          <a:p>
            <a:pPr algn="l"/>
            <a:endParaRPr lang="cs-CZ" b="1" dirty="0">
              <a:solidFill>
                <a:schemeClr val="tx2"/>
              </a:solidFill>
            </a:endParaRPr>
          </a:p>
          <a:p>
            <a:pPr algn="l"/>
            <a:r>
              <a:rPr lang="cs-CZ" b="1" dirty="0" smtClean="0">
                <a:solidFill>
                  <a:schemeClr val="tx2"/>
                </a:solidFill>
              </a:rPr>
              <a:t>ZÁLIVY :</a:t>
            </a:r>
          </a:p>
          <a:p>
            <a:pPr algn="l"/>
            <a:endParaRPr lang="cs-CZ" b="1" dirty="0">
              <a:solidFill>
                <a:schemeClr val="tx2"/>
              </a:solidFill>
            </a:endParaRPr>
          </a:p>
          <a:p>
            <a:pPr algn="l"/>
            <a:r>
              <a:rPr lang="cs-CZ" b="1" dirty="0" smtClean="0">
                <a:solidFill>
                  <a:schemeClr val="tx2"/>
                </a:solidFill>
              </a:rPr>
              <a:t>PRŮLIVY :</a:t>
            </a:r>
          </a:p>
          <a:p>
            <a:pPr algn="l"/>
            <a:endParaRPr lang="cs-CZ" b="1" dirty="0" smtClean="0">
              <a:solidFill>
                <a:schemeClr val="tx2"/>
              </a:solidFill>
            </a:endParaRPr>
          </a:p>
          <a:p>
            <a:pPr algn="l"/>
            <a:r>
              <a:rPr lang="cs-CZ" b="1" dirty="0" smtClean="0">
                <a:solidFill>
                  <a:schemeClr val="tx2"/>
                </a:solidFill>
              </a:rPr>
              <a:t>PRŮPLAVY :</a:t>
            </a:r>
          </a:p>
          <a:p>
            <a:pPr algn="l"/>
            <a:endParaRPr lang="cs-CZ" b="1" dirty="0">
              <a:solidFill>
                <a:schemeClr val="tx2"/>
              </a:solidFill>
            </a:endParaRPr>
          </a:p>
          <a:p>
            <a:pPr algn="l"/>
            <a:r>
              <a:rPr lang="cs-CZ" b="1" dirty="0" smtClean="0">
                <a:solidFill>
                  <a:srgbClr val="00B050"/>
                </a:solidFill>
              </a:rPr>
              <a:t>OSTROVY :</a:t>
            </a:r>
          </a:p>
          <a:p>
            <a:pPr algn="l"/>
            <a:endParaRPr lang="cs-CZ" b="1" dirty="0">
              <a:solidFill>
                <a:srgbClr val="00B050"/>
              </a:solidFill>
            </a:endParaRPr>
          </a:p>
          <a:p>
            <a:pPr algn="l"/>
            <a:r>
              <a:rPr lang="cs-CZ" b="1" dirty="0" smtClean="0">
                <a:solidFill>
                  <a:srgbClr val="00B050"/>
                </a:solidFill>
              </a:rPr>
              <a:t>POLOOSTROVY :</a:t>
            </a:r>
          </a:p>
          <a:p>
            <a:pPr algn="l"/>
            <a:endParaRPr lang="cs-CZ" b="1" dirty="0" smtClean="0">
              <a:solidFill>
                <a:srgbClr val="00B050"/>
              </a:solidFill>
            </a:endParaRPr>
          </a:p>
          <a:p>
            <a:pPr algn="l"/>
            <a:endParaRPr lang="cs-CZ" b="1" dirty="0">
              <a:solidFill>
                <a:srgbClr val="00B050"/>
              </a:solidFill>
            </a:endParaRPr>
          </a:p>
          <a:p>
            <a:pPr algn="l"/>
            <a:endParaRPr lang="cs-CZ" b="1" dirty="0" smtClean="0">
              <a:solidFill>
                <a:srgbClr val="00B050"/>
              </a:solidFill>
            </a:endParaRPr>
          </a:p>
          <a:p>
            <a:pPr algn="l"/>
            <a:endParaRPr lang="cs-CZ" b="1" dirty="0">
              <a:solidFill>
                <a:srgbClr val="00B050"/>
              </a:solidFill>
            </a:endParaRPr>
          </a:p>
          <a:p>
            <a:pPr algn="l"/>
            <a:endParaRPr lang="cs-CZ" b="1" dirty="0" smtClean="0">
              <a:solidFill>
                <a:srgbClr val="00B050"/>
              </a:solidFill>
            </a:endParaRPr>
          </a:p>
          <a:p>
            <a:pPr algn="l"/>
            <a:endParaRPr lang="cs-CZ" b="1" dirty="0">
              <a:solidFill>
                <a:srgbClr val="00B050"/>
              </a:solidFill>
            </a:endParaRPr>
          </a:p>
          <a:p>
            <a:pPr algn="l"/>
            <a:endParaRPr lang="cs-CZ" b="1" dirty="0" smtClean="0">
              <a:solidFill>
                <a:srgbClr val="00B050"/>
              </a:solidFill>
            </a:endParaRPr>
          </a:p>
          <a:p>
            <a:pPr algn="l"/>
            <a:endParaRPr lang="cs-CZ" b="1" dirty="0">
              <a:solidFill>
                <a:srgbClr val="00B050"/>
              </a:solidFill>
            </a:endParaRPr>
          </a:p>
          <a:p>
            <a:pPr algn="l"/>
            <a:endParaRPr lang="cs-CZ" b="1" dirty="0" smtClean="0">
              <a:solidFill>
                <a:srgbClr val="00B050"/>
              </a:solidFill>
            </a:endParaRPr>
          </a:p>
          <a:p>
            <a:pPr algn="l"/>
            <a:endParaRPr lang="cs-CZ" b="1" dirty="0">
              <a:solidFill>
                <a:srgbClr val="00B050"/>
              </a:solidFill>
            </a:endParaRPr>
          </a:p>
          <a:p>
            <a:pPr algn="l"/>
            <a:endParaRPr lang="cs-CZ" b="1" dirty="0" smtClean="0">
              <a:solidFill>
                <a:srgbClr val="00B050"/>
              </a:solidFill>
            </a:endParaRPr>
          </a:p>
          <a:p>
            <a:pPr algn="l"/>
            <a:endParaRPr lang="cs-CZ" b="1" dirty="0">
              <a:solidFill>
                <a:srgbClr val="00B050"/>
              </a:solidFill>
            </a:endParaRPr>
          </a:p>
          <a:p>
            <a:pPr algn="l"/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ASIE  ČLENITOST  POBŘEŽÍ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85789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b="1" u="sng" dirty="0" smtClean="0">
                <a:solidFill>
                  <a:schemeClr val="tx2"/>
                </a:solidFill>
              </a:rPr>
              <a:t>OKRAJOVÁ MOŘE : </a:t>
            </a:r>
            <a:r>
              <a:rPr lang="cs-CZ" b="1" dirty="0" smtClean="0"/>
              <a:t>ČERNÉ, STŘEDOZEMNÍ, MARMARSKÉ, </a:t>
            </a:r>
          </a:p>
          <a:p>
            <a:pPr>
              <a:buNone/>
            </a:pPr>
            <a:r>
              <a:rPr lang="cs-CZ" b="1" dirty="0"/>
              <a:t> </a:t>
            </a:r>
            <a:r>
              <a:rPr lang="cs-CZ" b="1" dirty="0" smtClean="0"/>
              <a:t>   RUDÉ, ARABSKÉ, ANDAMANSKÉ, JIHOČÍNSKÉ, VÝCHODOČÍNSKÉ, ŽLUTÉ, JAPONSKÉ, OCHOTSKÉ, BERINGOVO, VÝCHODOSIBIŘSKÉ, LAPTĚVŮ, KARSKÉ, …</a:t>
            </a:r>
          </a:p>
          <a:p>
            <a:pPr>
              <a:buNone/>
            </a:pPr>
            <a:r>
              <a:rPr lang="cs-CZ" b="1" u="sng" dirty="0" smtClean="0">
                <a:solidFill>
                  <a:schemeClr val="tx2"/>
                </a:solidFill>
              </a:rPr>
              <a:t>ZÁLIVY : </a:t>
            </a:r>
            <a:r>
              <a:rPr lang="cs-CZ" b="1" dirty="0" smtClean="0"/>
              <a:t>PERSKÝ, ADENSKÝ, OMÁNSKÝ, BENGÁLSKÝ, THAJSKÝ, </a:t>
            </a:r>
          </a:p>
          <a:p>
            <a:pPr>
              <a:buNone/>
            </a:pPr>
            <a:r>
              <a:rPr lang="cs-CZ" b="1" dirty="0"/>
              <a:t> </a:t>
            </a:r>
            <a:r>
              <a:rPr lang="cs-CZ" b="1" dirty="0" smtClean="0"/>
              <a:t>    TONKINSKÝ, …</a:t>
            </a:r>
          </a:p>
          <a:p>
            <a:pPr>
              <a:buNone/>
            </a:pPr>
            <a:r>
              <a:rPr lang="cs-CZ" b="1" u="sng" dirty="0" smtClean="0">
                <a:solidFill>
                  <a:schemeClr val="tx2"/>
                </a:solidFill>
              </a:rPr>
              <a:t>PRŮLIVY :</a:t>
            </a:r>
            <a:r>
              <a:rPr lang="cs-CZ" b="1" dirty="0" smtClean="0">
                <a:solidFill>
                  <a:schemeClr val="tx2"/>
                </a:solidFill>
              </a:rPr>
              <a:t> </a:t>
            </a:r>
            <a:r>
              <a:rPr lang="cs-CZ" b="1" dirty="0" smtClean="0"/>
              <a:t>BOSPOR, DARDANELY, BAB-</a:t>
            </a:r>
            <a:r>
              <a:rPr lang="cs-CZ" b="1" dirty="0" err="1" smtClean="0"/>
              <a:t>al</a:t>
            </a:r>
            <a:r>
              <a:rPr lang="cs-CZ" b="1" dirty="0" smtClean="0"/>
              <a:t>-MANDAB, </a:t>
            </a:r>
          </a:p>
          <a:p>
            <a:pPr>
              <a:buNone/>
            </a:pPr>
            <a:r>
              <a:rPr lang="cs-CZ" b="1" dirty="0"/>
              <a:t> </a:t>
            </a:r>
            <a:r>
              <a:rPr lang="cs-CZ" b="1" dirty="0" smtClean="0"/>
              <a:t>     HORMUZSKÝ, TAJWANSKÝ, KOREJSKÝ, BERINGŮV, …</a:t>
            </a:r>
            <a:endParaRPr lang="cs-CZ" b="1" u="sng" dirty="0" smtClean="0"/>
          </a:p>
          <a:p>
            <a:pPr>
              <a:buNone/>
            </a:pPr>
            <a:r>
              <a:rPr lang="cs-CZ" b="1" u="sng" dirty="0" smtClean="0">
                <a:solidFill>
                  <a:schemeClr val="tx2"/>
                </a:solidFill>
              </a:rPr>
              <a:t>PRŮPLAVY :</a:t>
            </a:r>
            <a:r>
              <a:rPr lang="cs-CZ" b="1" dirty="0" smtClean="0">
                <a:solidFill>
                  <a:schemeClr val="tx2"/>
                </a:solidFill>
              </a:rPr>
              <a:t> </a:t>
            </a:r>
            <a:r>
              <a:rPr lang="cs-CZ" b="1" dirty="0" smtClean="0"/>
              <a:t>SUEZSKÝ, </a:t>
            </a:r>
            <a:endParaRPr lang="cs-CZ" b="1" u="sng" dirty="0" smtClean="0"/>
          </a:p>
          <a:p>
            <a:pPr>
              <a:buNone/>
            </a:pPr>
            <a:r>
              <a:rPr lang="cs-CZ" b="1" u="sng" dirty="0" smtClean="0">
                <a:solidFill>
                  <a:srgbClr val="00B050"/>
                </a:solidFill>
              </a:rPr>
              <a:t>OSTROVY :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 smtClean="0"/>
              <a:t>KYPR, MALEDIVY, LAKADIVY, CEJLON, VELKÉ A MALÉ </a:t>
            </a:r>
          </a:p>
          <a:p>
            <a:pPr>
              <a:buNone/>
            </a:pPr>
            <a:r>
              <a:rPr lang="cs-CZ" b="1" dirty="0"/>
              <a:t> </a:t>
            </a:r>
            <a:r>
              <a:rPr lang="cs-CZ" b="1" dirty="0" smtClean="0"/>
              <a:t>    SUNDY, TAJWAN, JAPONSKÉ, FILIPÍNY, KURILY,SACHALIN, WRANGELŮV, NOVOSIBIŘSKÉ, SEVERNÍ ZEMĚ, ….</a:t>
            </a:r>
          </a:p>
          <a:p>
            <a:pPr>
              <a:buNone/>
            </a:pPr>
            <a:r>
              <a:rPr lang="cs-CZ" b="1" u="sng" dirty="0" smtClean="0">
                <a:solidFill>
                  <a:srgbClr val="00B050"/>
                </a:solidFill>
              </a:rPr>
              <a:t>POLOOSTROVY </a:t>
            </a:r>
            <a:r>
              <a:rPr lang="cs-CZ" b="1" u="sng" dirty="0" smtClean="0"/>
              <a:t>:</a:t>
            </a:r>
            <a:r>
              <a:rPr lang="cs-CZ" b="1" dirty="0" smtClean="0"/>
              <a:t> MALÁ ASIE, SINAJSKÝ, ARABSKÝ, PŘEDNÍ A ZADNÍ </a:t>
            </a:r>
          </a:p>
          <a:p>
            <a:pPr>
              <a:buNone/>
            </a:pPr>
            <a:r>
              <a:rPr lang="cs-CZ" b="1" dirty="0"/>
              <a:t> </a:t>
            </a:r>
            <a:r>
              <a:rPr lang="cs-CZ" b="1" dirty="0" smtClean="0"/>
              <a:t>    INDIE, MALAJSKÝ, KOREJSKÝ, KAMČATKA, ČUKOTSKÝ, JAMAL, TAJMYR, …</a:t>
            </a:r>
            <a:endParaRPr lang="cs-CZ" b="1" u="sng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err="1" smtClean="0"/>
              <a:t>Marmarské</a:t>
            </a:r>
            <a:r>
              <a:rPr lang="cs-CZ" b="1" dirty="0" smtClean="0"/>
              <a:t> moře</a:t>
            </a:r>
            <a:endParaRPr lang="cs-CZ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285860"/>
            <a:ext cx="9184886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aoblený obdélník 4"/>
          <p:cNvSpPr/>
          <p:nvPr/>
        </p:nvSpPr>
        <p:spPr>
          <a:xfrm>
            <a:off x="0" y="3857628"/>
            <a:ext cx="1857357" cy="4787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</a:t>
            </a:r>
            <a:r>
              <a:rPr lang="cs-CZ" sz="2400" b="1" dirty="0" smtClean="0">
                <a:solidFill>
                  <a:schemeClr val="tx1"/>
                </a:solidFill>
              </a:rPr>
              <a:t>Černé moře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429356" y="1357298"/>
            <a:ext cx="2714644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Středozemní moře 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Popisek se šipkou dolů 6"/>
          <p:cNvSpPr/>
          <p:nvPr/>
        </p:nvSpPr>
        <p:spPr>
          <a:xfrm>
            <a:off x="3643306" y="2285992"/>
            <a:ext cx="2857520" cy="857256"/>
          </a:xfrm>
          <a:prstGeom prst="downArrow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tx1"/>
                </a:solidFill>
              </a:rPr>
              <a:t>Marmarské</a:t>
            </a:r>
            <a:r>
              <a:rPr lang="cs-CZ" sz="2800" b="1" dirty="0" smtClean="0">
                <a:solidFill>
                  <a:schemeClr val="tx1"/>
                </a:solidFill>
              </a:rPr>
              <a:t> moře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build="allAtOnce" animBg="1"/>
      <p:bldP spid="7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err="1" smtClean="0"/>
              <a:t>Hormuzský</a:t>
            </a:r>
            <a:r>
              <a:rPr lang="cs-CZ" b="1" dirty="0" smtClean="0"/>
              <a:t> průliv</a:t>
            </a:r>
            <a:endParaRPr lang="cs-CZ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120980"/>
            <a:ext cx="6215106" cy="5737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Zaoblený obdélník 7"/>
          <p:cNvSpPr/>
          <p:nvPr/>
        </p:nvSpPr>
        <p:spPr>
          <a:xfrm>
            <a:off x="357158" y="3571876"/>
            <a:ext cx="2214578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 </a:t>
            </a:r>
            <a:r>
              <a:rPr lang="cs-CZ" sz="2800" b="1" dirty="0">
                <a:solidFill>
                  <a:schemeClr val="tx1"/>
                </a:solidFill>
              </a:rPr>
              <a:t>P</a:t>
            </a:r>
            <a:r>
              <a:rPr lang="cs-CZ" sz="2800" b="1" dirty="0" smtClean="0">
                <a:solidFill>
                  <a:schemeClr val="tx1"/>
                </a:solidFill>
              </a:rPr>
              <a:t>erský záliv 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215074" y="4500570"/>
            <a:ext cx="2633682" cy="490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 </a:t>
            </a:r>
            <a:r>
              <a:rPr lang="cs-CZ" sz="2800" b="1" dirty="0" smtClean="0">
                <a:solidFill>
                  <a:schemeClr val="tx1"/>
                </a:solidFill>
              </a:rPr>
              <a:t>Ománský záliv 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Popisek se šipkou dolů 9"/>
          <p:cNvSpPr/>
          <p:nvPr/>
        </p:nvSpPr>
        <p:spPr>
          <a:xfrm>
            <a:off x="4071934" y="1714488"/>
            <a:ext cx="2857520" cy="857256"/>
          </a:xfrm>
          <a:prstGeom prst="downArrow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tx1"/>
                </a:solidFill>
              </a:rPr>
              <a:t>Hormuzský</a:t>
            </a:r>
            <a:r>
              <a:rPr lang="cs-CZ" sz="2800" b="1" dirty="0" smtClean="0">
                <a:solidFill>
                  <a:schemeClr val="tx1"/>
                </a:solidFill>
              </a:rPr>
              <a:t> průliv 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 animBg="1"/>
      <p:bldP spid="9" grpId="0" build="allAtOnce" animBg="1"/>
      <p:bldP spid="10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smtClean="0"/>
              <a:t>Beringův průliv</a:t>
            </a:r>
            <a:endParaRPr lang="cs-CZ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785794"/>
            <a:ext cx="7810522" cy="5857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aoblený obdélník 4"/>
          <p:cNvSpPr/>
          <p:nvPr/>
        </p:nvSpPr>
        <p:spPr>
          <a:xfrm>
            <a:off x="928662" y="2928934"/>
            <a:ext cx="1785950" cy="92869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 </a:t>
            </a:r>
            <a:r>
              <a:rPr lang="cs-CZ" sz="2800" b="1" dirty="0" smtClean="0">
                <a:solidFill>
                  <a:schemeClr val="tx1"/>
                </a:solidFill>
              </a:rPr>
              <a:t>ASIE - ČUKOTKA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429388" y="2714620"/>
            <a:ext cx="2214578" cy="92869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 </a:t>
            </a:r>
            <a:r>
              <a:rPr lang="cs-CZ" sz="2800" b="1" dirty="0" smtClean="0">
                <a:solidFill>
                  <a:schemeClr val="tx1"/>
                </a:solidFill>
              </a:rPr>
              <a:t>AMERIKA </a:t>
            </a:r>
            <a:r>
              <a:rPr lang="cs-CZ" sz="2800" b="1" smtClean="0">
                <a:solidFill>
                  <a:schemeClr val="tx1"/>
                </a:solidFill>
              </a:rPr>
              <a:t>–  ALJAŠKA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714612" y="1285860"/>
            <a:ext cx="4286280" cy="5000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 </a:t>
            </a:r>
            <a:r>
              <a:rPr lang="cs-CZ" sz="2800" b="1" dirty="0" smtClean="0">
                <a:solidFill>
                  <a:schemeClr val="tx1"/>
                </a:solidFill>
              </a:rPr>
              <a:t>SEVERNÍ LEDOVÝ OCEÁN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428992" y="5929330"/>
            <a:ext cx="2857520" cy="5000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 </a:t>
            </a:r>
            <a:r>
              <a:rPr lang="cs-CZ" sz="2800" b="1" dirty="0" smtClean="0">
                <a:solidFill>
                  <a:schemeClr val="tx1"/>
                </a:solidFill>
              </a:rPr>
              <a:t>TICHÝ OCEÁN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9" name="Popisek se šipkou dolů 8"/>
          <p:cNvSpPr/>
          <p:nvPr/>
        </p:nvSpPr>
        <p:spPr>
          <a:xfrm>
            <a:off x="3714744" y="2500306"/>
            <a:ext cx="2857520" cy="857256"/>
          </a:xfrm>
          <a:prstGeom prst="downArrow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Beringův průliv 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857232"/>
            <a:ext cx="8715436" cy="5786478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NEZNÁMÝ.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22.4.2012]. Dostupný na WWW: &lt;http://cs.wikipedia.org/wiki/Soubor:Sea_of_Marmara_map.png&gt;.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DESCLOITRES, </a:t>
            </a:r>
            <a:r>
              <a:rPr lang="cs-CZ" dirty="0" err="1" smtClean="0"/>
              <a:t>Jacques</a:t>
            </a:r>
            <a:r>
              <a:rPr lang="cs-CZ" dirty="0" smtClean="0"/>
              <a:t>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22.4.2012]. Dostupný na WWW: &lt;http://cs.wikipedia.org/wiki/Soubor:Stra%C3%9Fe_von_Hormuz.jpg&gt;.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NEZNÁMÝ.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22.4.2012]. Dostupný na WWW: &lt;http://cs.wikipedia.org/wiki/Soubor:Bering_Strait.jpeg&gt;. </a:t>
            </a:r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337</Words>
  <Application>Microsoft Office PowerPoint</Application>
  <PresentationFormat>Předvádění na obrazovce (4:3)</PresentationFormat>
  <Paragraphs>73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ASIE  ČLENITOST  POBŘEŽÍ</vt:lpstr>
      <vt:lpstr>ASIE  ČLENITOST  POBŘEŽÍ</vt:lpstr>
      <vt:lpstr>Marmarské moře</vt:lpstr>
      <vt:lpstr>Hormuzský průliv</vt:lpstr>
      <vt:lpstr>Beringův průliv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ASIE  ČLENITOST  POBŘEŽÍ</dc:title>
  <dc:creator>ucitel</dc:creator>
  <cp:lastModifiedBy>ucitel</cp:lastModifiedBy>
  <cp:revision>18</cp:revision>
  <dcterms:created xsi:type="dcterms:W3CDTF">2012-04-22T18:49:46Z</dcterms:created>
  <dcterms:modified xsi:type="dcterms:W3CDTF">2012-06-27T18:25:56Z</dcterms:modified>
</cp:coreProperties>
</file>