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7" r:id="rId2"/>
    <p:sldId id="268" r:id="rId3"/>
    <p:sldId id="256" r:id="rId4"/>
    <p:sldId id="258" r:id="rId5"/>
    <p:sldId id="264" r:id="rId6"/>
    <p:sldId id="263" r:id="rId7"/>
    <p:sldId id="259" r:id="rId8"/>
    <p:sldId id="266" r:id="rId9"/>
    <p:sldId id="260" r:id="rId10"/>
    <p:sldId id="261" r:id="rId11"/>
    <p:sldId id="262" r:id="rId12"/>
    <p:sldId id="265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53F94-E227-4EC9-8BCB-FA1A6926EC8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C6894-3B65-4E36-B7DC-4360B63D5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53F94-E227-4EC9-8BCB-FA1A6926EC8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C6894-3B65-4E36-B7DC-4360B63D5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53F94-E227-4EC9-8BCB-FA1A6926EC8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C6894-3B65-4E36-B7DC-4360B63D5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53F94-E227-4EC9-8BCB-FA1A6926EC8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C6894-3B65-4E36-B7DC-4360B63D5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53F94-E227-4EC9-8BCB-FA1A6926EC8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C6894-3B65-4E36-B7DC-4360B63D5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53F94-E227-4EC9-8BCB-FA1A6926EC8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C6894-3B65-4E36-B7DC-4360B63D5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53F94-E227-4EC9-8BCB-FA1A6926EC8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C6894-3B65-4E36-B7DC-4360B63D5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53F94-E227-4EC9-8BCB-FA1A6926EC8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C6894-3B65-4E36-B7DC-4360B63D5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53F94-E227-4EC9-8BCB-FA1A6926EC8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C6894-3B65-4E36-B7DC-4360B63D5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53F94-E227-4EC9-8BCB-FA1A6926EC8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C6894-3B65-4E36-B7DC-4360B63D5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53F94-E227-4EC9-8BCB-FA1A6926EC8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C6894-3B65-4E36-B7DC-4360B63D5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3F94-E227-4EC9-8BCB-FA1A6926EC8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7C6894-3B65-4E36-B7DC-4360B63D5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42910" y="285728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52_INOVACE_1402_Čína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Čína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 8.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5. 2012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23. 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Číně.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7. </a:t>
            </a:r>
            <a:r>
              <a:rPr lang="cs-CZ" b="1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928669"/>
          </a:xfrm>
        </p:spPr>
        <p:txBody>
          <a:bodyPr/>
          <a:lstStyle/>
          <a:p>
            <a:r>
              <a:rPr lang="cs-CZ" b="1" dirty="0" smtClean="0"/>
              <a:t>ČÍNA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2706" name="Picture 2" descr="Soubor:ChinaGeography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785794"/>
            <a:ext cx="8289700" cy="6072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ČÍNA</a:t>
            </a:r>
            <a:endParaRPr lang="cs-CZ" dirty="0"/>
          </a:p>
        </p:txBody>
      </p:sp>
      <p:pic>
        <p:nvPicPr>
          <p:cNvPr id="75778" name="Picture 2" descr="Soubor:Chinaim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928670"/>
            <a:ext cx="6029325" cy="5705476"/>
          </a:xfrm>
          <a:prstGeom prst="rect">
            <a:avLst/>
          </a:prstGeom>
          <a:noFill/>
        </p:spPr>
      </p:pic>
      <p:sp>
        <p:nvSpPr>
          <p:cNvPr id="5" name="Pětiúhelník 4"/>
          <p:cNvSpPr/>
          <p:nvPr/>
        </p:nvSpPr>
        <p:spPr>
          <a:xfrm>
            <a:off x="928662" y="3286124"/>
            <a:ext cx="2857520" cy="71438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ČÍNSKÉ ZNAKY</a:t>
            </a:r>
            <a:endParaRPr lang="cs-CZ" sz="28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285860"/>
            <a:ext cx="2757478" cy="911213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/>
          <a:p>
            <a:pPr algn="ctr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BAMBUSOVÁ KNIHA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0" y="5929330"/>
            <a:ext cx="1857420" cy="71438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 RUINY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3214678" y="714356"/>
            <a:ext cx="2857520" cy="785818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STĚNA DEVÍTI DRAKŮ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3428992" y="5643578"/>
            <a:ext cx="2857520" cy="714380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VĚŠTECKÁ KOST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7" grpId="0" build="allAtOnce" animBg="1"/>
      <p:bldP spid="8" grpId="0" build="allAtOnce" animBg="1"/>
      <p:bldP spid="10" grpId="0" build="allAtOnce" animBg="1"/>
      <p:bldP spid="11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ČÍNA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85794"/>
            <a:ext cx="8715436" cy="6072206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HLAVNÍ MĚSTO – PEKING</a:t>
            </a:r>
          </a:p>
          <a:p>
            <a:r>
              <a:rPr lang="cs-CZ" b="1" dirty="0" smtClean="0"/>
              <a:t>POČET OBYVATEL – 1 300 000 </a:t>
            </a:r>
            <a:r>
              <a:rPr lang="cs-CZ" b="1" dirty="0" err="1" smtClean="0"/>
              <a:t>000</a:t>
            </a:r>
            <a:endParaRPr lang="cs-CZ" b="1" dirty="0" smtClean="0"/>
          </a:p>
          <a:p>
            <a:r>
              <a:rPr lang="cs-CZ" b="1" dirty="0" smtClean="0"/>
              <a:t>STÁTNÍ ZŘÍZENÍ – REPUBLIKA</a:t>
            </a:r>
          </a:p>
          <a:p>
            <a:r>
              <a:rPr lang="cs-CZ" b="1" dirty="0" smtClean="0"/>
              <a:t>MĚNA - ČÍNSKÝ JUAN</a:t>
            </a:r>
          </a:p>
          <a:p>
            <a:r>
              <a:rPr lang="cs-CZ" b="1" dirty="0" smtClean="0"/>
              <a:t>NÁBOŽENSTVÍ – JSOU ZASTOUPENA VŠECHNA HLAVNÍ NÁBOŽENSTVÍ, KŘESŤANSTVÍ JE NA VZESTUPU</a:t>
            </a:r>
          </a:p>
          <a:p>
            <a:r>
              <a:rPr lang="cs-CZ" b="1" dirty="0" smtClean="0"/>
              <a:t>JAZYK – ČÍNŠTINA</a:t>
            </a:r>
          </a:p>
          <a:p>
            <a:r>
              <a:rPr lang="cs-CZ" b="1" dirty="0" smtClean="0"/>
              <a:t>PRUDKÝ ROZVOJ HOSPODÁŘSTVÍ JE VYKOUPEN DEVASTACÍ ŽIVOTNÍHO PROSTŘEDÍ, POŠLAPÁVÁNÍM LIDSKÝCH PRÁV A OVLÁDÁNÍM TIBETU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ČÍNŠTINA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85791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Nejstarší doklady čínských znaků pocházejí už  od roku cca 1200 př.n.l. Od té doby samozřejmě čínské písmo doznalo řadu výrazných změn.</a:t>
            </a:r>
          </a:p>
          <a:p>
            <a:pPr>
              <a:buNone/>
            </a:pPr>
            <a:r>
              <a:rPr lang="cs-CZ" dirty="0" smtClean="0"/>
              <a:t>Lze říci, že jeden znak dříve odpovídal jednomu slovu. Tato situace je dnes však diametrálně odlišná. Stává se poměrně často, že jeden znak má více čtení. </a:t>
            </a: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smtClean="0"/>
              <a:t>Všeobecná deklarace lidských práv</a:t>
            </a:r>
          </a:p>
          <a:p>
            <a:pPr fontAlgn="t">
              <a:buNone/>
            </a:pPr>
            <a:r>
              <a:rPr lang="cs-CZ" b="1" dirty="0" smtClean="0"/>
              <a:t>čínsky (tradičně)</a:t>
            </a:r>
            <a:endParaRPr lang="cs-CZ" dirty="0" smtClean="0"/>
          </a:p>
          <a:p>
            <a:pPr fontAlgn="t">
              <a:buNone/>
            </a:pPr>
            <a:r>
              <a:rPr lang="ja-JP" altLang="en-US" dirty="0" smtClean="0"/>
              <a:t>人人生而自由，在尊嚴和平等權利。他們賦有理性和良心，並應在相互友愛精神。</a:t>
            </a:r>
          </a:p>
          <a:p>
            <a:pPr fontAlgn="t">
              <a:buNone/>
            </a:pPr>
            <a:r>
              <a:rPr lang="cs-CZ" b="1" dirty="0" smtClean="0"/>
              <a:t>čínsky (zjednodušeně)</a:t>
            </a:r>
            <a:endParaRPr lang="cs-CZ" dirty="0" smtClean="0"/>
          </a:p>
          <a:p>
            <a:pPr fontAlgn="t">
              <a:buNone/>
            </a:pPr>
            <a:r>
              <a:rPr lang="ja-JP" altLang="en-US" dirty="0" smtClean="0"/>
              <a:t>人人生而自由，在尊严和平等权利。他们赋有理性和良心，并应在相互友爱精神。</a:t>
            </a:r>
          </a:p>
          <a:p>
            <a:pPr fontAlgn="t">
              <a:buNone/>
            </a:pPr>
            <a:r>
              <a:rPr lang="cs-CZ" b="1" dirty="0" smtClean="0"/>
              <a:t>česky</a:t>
            </a:r>
            <a:endParaRPr lang="cs-CZ" dirty="0" smtClean="0"/>
          </a:p>
          <a:p>
            <a:pPr fontAlgn="t">
              <a:buNone/>
            </a:pPr>
            <a:r>
              <a:rPr lang="cs-CZ" dirty="0" smtClean="0"/>
              <a:t>Všichni lidé se rodí svobodní a sobě rovní co do důstojnosti a práv. Jsou nadáni rozumem a svědomím a mají spolu jednat v duchu bratrství.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pPr algn="l"/>
            <a:r>
              <a:rPr lang="cs-CZ" b="1" dirty="0" smtClean="0"/>
              <a:t>ČÍNSKÁ ZEĎ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86446" y="285728"/>
            <a:ext cx="3143272" cy="628654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Je starý systém opevnění táhnoucí se napříč severní Čínou. </a:t>
            </a:r>
          </a:p>
          <a:p>
            <a:pPr>
              <a:buNone/>
            </a:pPr>
            <a:r>
              <a:rPr lang="cs-CZ" b="1" dirty="0" smtClean="0"/>
              <a:t>Jejím účelem bylo chránit Čínu před mongolskými nájezdy. </a:t>
            </a:r>
          </a:p>
          <a:p>
            <a:pPr>
              <a:buNone/>
            </a:pPr>
            <a:r>
              <a:rPr lang="cs-CZ" b="1" dirty="0" smtClean="0"/>
              <a:t>Zeď se táhne v ohromující délce cca 21 000 km.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7826" name="Picture 2" descr="Soubor:GreatWall 2004 Summer 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42984"/>
            <a:ext cx="5691174" cy="42683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OBDOBÍ KOMUNISTICKÉ VLÁDY </a:t>
            </a:r>
            <a:br>
              <a:rPr lang="cs-CZ" b="1" dirty="0" smtClean="0"/>
            </a:br>
            <a:r>
              <a:rPr lang="cs-CZ" b="1" dirty="0" smtClean="0"/>
              <a:t>od roku 1949 do současnosti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0562" y="1142984"/>
            <a:ext cx="4429156" cy="5715016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Mao</a:t>
            </a:r>
            <a:r>
              <a:rPr lang="cs-CZ" b="1" dirty="0" smtClean="0"/>
              <a:t> </a:t>
            </a:r>
            <a:r>
              <a:rPr lang="cs-CZ" b="1" dirty="0" err="1" smtClean="0"/>
              <a:t>Ce</a:t>
            </a:r>
            <a:r>
              <a:rPr lang="cs-CZ" b="1" dirty="0" smtClean="0"/>
              <a:t>-tung</a:t>
            </a:r>
          </a:p>
          <a:p>
            <a:r>
              <a:rPr lang="cs-CZ" b="1" dirty="0"/>
              <a:t>z</a:t>
            </a:r>
            <a:r>
              <a:rPr lang="pt-BR" b="1" dirty="0" smtClean="0"/>
              <a:t>vítězil v občanské válce s nacionalisty</a:t>
            </a:r>
            <a:endParaRPr lang="cs-CZ" b="1" dirty="0" smtClean="0"/>
          </a:p>
          <a:p>
            <a:r>
              <a:rPr lang="cs-CZ" b="1" dirty="0" smtClean="0"/>
              <a:t>byl nejvýznamnější osobností v nově vzniklé komunistické Čínské lidové republice</a:t>
            </a:r>
          </a:p>
          <a:p>
            <a:r>
              <a:rPr lang="cs-CZ" b="1" dirty="0"/>
              <a:t>m</a:t>
            </a:r>
            <a:r>
              <a:rPr lang="cs-CZ" b="1" dirty="0" smtClean="0"/>
              <a:t>ěl oficiální přezdívku Velký kormidelník</a:t>
            </a:r>
            <a:endParaRPr lang="cs-CZ" dirty="0"/>
          </a:p>
        </p:txBody>
      </p:sp>
      <p:pic>
        <p:nvPicPr>
          <p:cNvPr id="84994" name="Picture 2" descr="Soubor:Mao Zedong portrai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43000"/>
            <a:ext cx="4314825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smtClean="0"/>
              <a:t>MODERNÍ ČÍNA - SHANGHAI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8850" name="Picture 2" descr="Soubor:2012 Pudon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57232"/>
            <a:ext cx="9144000" cy="6000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HLAVNÍ MĚSTO PEKING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9874" name="Picture 2" descr="Soubor:File-Beijing CBD 2008-6-99673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57232"/>
            <a:ext cx="9144000" cy="70865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296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HLAVNÍ MĚSTO PEKING – NÁMĚSTÍ NEBESKÉHO KLIDU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0898" name="Picture 2" descr="Soubor:WPTiananmenGat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285860"/>
            <a:ext cx="4191030" cy="3143272"/>
          </a:xfrm>
          <a:prstGeom prst="rect">
            <a:avLst/>
          </a:prstGeom>
          <a:noFill/>
        </p:spPr>
      </p:pic>
      <p:pic>
        <p:nvPicPr>
          <p:cNvPr id="80900" name="Picture 4" descr="Soubor:TianSqGateTowe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1428736"/>
            <a:ext cx="4286280" cy="3214710"/>
          </a:xfrm>
          <a:prstGeom prst="rect">
            <a:avLst/>
          </a:prstGeom>
          <a:noFill/>
        </p:spPr>
      </p:pic>
      <p:pic>
        <p:nvPicPr>
          <p:cNvPr id="80902" name="Picture 6" descr="Soubor:Tiananmen Square-180Degre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4800600"/>
            <a:ext cx="9144000" cy="2057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TIBET –  PALÁC VE LHASE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22" name="Picture 2" descr="Soubor:Potala from W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28670"/>
            <a:ext cx="9144000" cy="62179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857916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EN:USER:ALANMAK ALAN MAK.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8.5.2012]. Dostupný na WWW: &lt;Soubor:</a:t>
            </a:r>
            <a:r>
              <a:rPr lang="cs-CZ" dirty="0" err="1" smtClean="0"/>
              <a:t>ChinaGeography.png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NAT.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8.5.2012]. Dostupný na WWW: &lt;Soubor:</a:t>
            </a:r>
            <a:r>
              <a:rPr lang="cs-CZ" dirty="0" err="1" smtClean="0"/>
              <a:t>Chinaimg.png</a:t>
            </a:r>
            <a:r>
              <a:rPr lang="cs-CZ" dirty="0" smtClean="0"/>
              <a:t>&gt;.</a:t>
            </a:r>
          </a:p>
          <a:p>
            <a:r>
              <a:rPr lang="en-US" dirty="0" smtClean="0"/>
              <a:t>SAMXLI. </a:t>
            </a:r>
            <a:r>
              <a:rPr lang="en-US" i="1" dirty="0" err="1" smtClean="0"/>
              <a:t>wikipedie</a:t>
            </a:r>
            <a:r>
              <a:rPr lang="en-US" dirty="0" smtClean="0"/>
              <a:t> [online]. [cit. 8.</a:t>
            </a:r>
            <a:r>
              <a:rPr lang="cs-CZ" dirty="0" smtClean="0"/>
              <a:t>5</a:t>
            </a:r>
            <a:r>
              <a:rPr lang="en-US" dirty="0" smtClean="0"/>
              <a:t>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&lt;</a:t>
            </a:r>
            <a:r>
              <a:rPr lang="en-US" dirty="0" err="1" smtClean="0"/>
              <a:t>Soubor:GreatWall</a:t>
            </a:r>
            <a:r>
              <a:rPr lang="en-US" dirty="0" smtClean="0"/>
              <a:t> 2004 Summer 4.jpg&gt;.</a:t>
            </a:r>
            <a:endParaRPr lang="cs-CZ" dirty="0" smtClean="0"/>
          </a:p>
          <a:p>
            <a:r>
              <a:rPr lang="cs-CZ" dirty="0" smtClean="0"/>
              <a:t>J. PATRICK FISCHER.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8.5.2012]. Dostupný na WWW: &lt;Soubor:2012 </a:t>
            </a:r>
            <a:r>
              <a:rPr lang="cs-CZ" dirty="0" err="1" smtClean="0"/>
              <a:t>Pudong.jpg</a:t>
            </a:r>
            <a:r>
              <a:rPr lang="cs-CZ" dirty="0" smtClean="0"/>
              <a:t>&gt;. </a:t>
            </a:r>
          </a:p>
          <a:p>
            <a:r>
              <a:rPr lang="en-US" dirty="0" smtClean="0"/>
              <a:t> </a:t>
            </a:r>
            <a:r>
              <a:rPr lang="cs-CZ" dirty="0" smtClean="0"/>
              <a:t>COBBLECC.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8.5.2012]. Dostupný na WWW: &lt;Soubor:</a:t>
            </a:r>
            <a:r>
              <a:rPr lang="cs-CZ" dirty="0" err="1" smtClean="0"/>
              <a:t>File</a:t>
            </a:r>
            <a:r>
              <a:rPr lang="cs-CZ" dirty="0" smtClean="0"/>
              <a:t>-</a:t>
            </a:r>
            <a:r>
              <a:rPr lang="cs-CZ" dirty="0" err="1" smtClean="0"/>
              <a:t>Beijing</a:t>
            </a:r>
            <a:r>
              <a:rPr lang="cs-CZ" dirty="0" smtClean="0"/>
              <a:t> CBD 2008-6-996735.jpg&gt;.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8.5.2012]. Dostupný na WWW: &lt;Soubor:</a:t>
            </a:r>
            <a:r>
              <a:rPr lang="cs-CZ" dirty="0" err="1" smtClean="0"/>
              <a:t>TianSqGateTower.jpg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8.5.2012]. Dostupný na WWW: &lt;Soubor:</a:t>
            </a:r>
            <a:r>
              <a:rPr lang="cs-CZ" dirty="0" err="1" smtClean="0"/>
              <a:t>WPTiananmenGate.jpg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8.5.2012]. Dostupný na WWW: &lt;Soubor:</a:t>
            </a:r>
            <a:r>
              <a:rPr lang="cs-CZ" dirty="0" err="1" smtClean="0"/>
              <a:t>Tiananmen</a:t>
            </a:r>
            <a:r>
              <a:rPr lang="cs-CZ" dirty="0" smtClean="0"/>
              <a:t> Square-180Degree.jpg&gt;. </a:t>
            </a:r>
          </a:p>
          <a:p>
            <a:r>
              <a:rPr lang="cs-CZ" dirty="0" smtClean="0"/>
              <a:t>BAAD.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8.5.2012]. Dostupný na WWW: &lt;Soubor:</a:t>
            </a:r>
            <a:r>
              <a:rPr lang="cs-CZ" dirty="0" err="1" smtClean="0"/>
              <a:t>Potala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W.</a:t>
            </a:r>
            <a:r>
              <a:rPr lang="cs-CZ" dirty="0" err="1" smtClean="0"/>
              <a:t>jpg</a:t>
            </a:r>
            <a:r>
              <a:rPr lang="cs-CZ" dirty="0" smtClean="0"/>
              <a:t>&gt;. </a:t>
            </a:r>
          </a:p>
          <a:p>
            <a:r>
              <a:rPr lang="cs-CZ" dirty="0" smtClean="0"/>
              <a:t>ZHANG ZHENSHI.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</a:t>
            </a:r>
            <a:r>
              <a:rPr lang="cs-CZ" smtClean="0"/>
              <a:t>8.5.2012</a:t>
            </a:r>
            <a:r>
              <a:rPr lang="cs-CZ" dirty="0" smtClean="0"/>
              <a:t>]. Dostupný na WWW: &lt;Soubor:</a:t>
            </a:r>
            <a:r>
              <a:rPr lang="cs-CZ" dirty="0" err="1" smtClean="0"/>
              <a:t>Mao</a:t>
            </a:r>
            <a:r>
              <a:rPr lang="cs-CZ" dirty="0" smtClean="0"/>
              <a:t> </a:t>
            </a:r>
            <a:r>
              <a:rPr lang="cs-CZ" dirty="0" err="1" smtClean="0"/>
              <a:t>Zedong</a:t>
            </a:r>
            <a:r>
              <a:rPr lang="cs-CZ" dirty="0" smtClean="0"/>
              <a:t> </a:t>
            </a:r>
            <a:r>
              <a:rPr lang="cs-CZ" dirty="0" err="1" smtClean="0"/>
              <a:t>portrait.jpg</a:t>
            </a:r>
            <a:r>
              <a:rPr lang="cs-CZ" dirty="0" smtClean="0"/>
              <a:t>&gt;.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</TotalTime>
  <Words>564</Words>
  <Application>Microsoft Office PowerPoint</Application>
  <PresentationFormat>Předvádění na obrazovce (4:3)</PresentationFormat>
  <Paragraphs>67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ČÍNA</vt:lpstr>
      <vt:lpstr>ČÍNA</vt:lpstr>
      <vt:lpstr>ČÍNA</vt:lpstr>
      <vt:lpstr>ČÍNŠTINA</vt:lpstr>
      <vt:lpstr>ČÍNSKÁ ZEĎ</vt:lpstr>
      <vt:lpstr> OBDOBÍ KOMUNISTICKÉ VLÁDY  od roku 1949 do současnosti</vt:lpstr>
      <vt:lpstr>MODERNÍ ČÍNA - SHANGHAI</vt:lpstr>
      <vt:lpstr>HLAVNÍ MĚSTO PEKING</vt:lpstr>
      <vt:lpstr>HLAVNÍ MĚSTO PEKING – NÁMĚSTÍ NEBESKÉHO KLIDU</vt:lpstr>
      <vt:lpstr>TIBET –  PALÁC VE LHASE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ČÍNA</dc:title>
  <dc:creator>ucitel</dc:creator>
  <cp:lastModifiedBy>ucitel</cp:lastModifiedBy>
  <cp:revision>17</cp:revision>
  <dcterms:created xsi:type="dcterms:W3CDTF">2012-06-08T09:45:00Z</dcterms:created>
  <dcterms:modified xsi:type="dcterms:W3CDTF">2012-06-27T18:04:11Z</dcterms:modified>
</cp:coreProperties>
</file>