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84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573F8C-991E-4403-B1F7-372038099539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2FC11A-548E-4B69-8AE1-E4436EC1A8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15748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2FC11A-548E-4B69-8AE1-E4436EC1A887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863CF-CB15-4B6A-95D0-CB5BD3046788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484E04-9A4F-44AE-99C6-CF9A7BBECA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11._srpen" TargetMode="External"/><Relationship Id="rId13" Type="http://schemas.openxmlformats.org/officeDocument/2006/relationships/hyperlink" Target="http://cs.wikipedia.org/wiki/Dyje" TargetMode="External"/><Relationship Id="rId3" Type="http://schemas.openxmlformats.org/officeDocument/2006/relationships/hyperlink" Target="http://cs.wikipedia.org/wiki/6._srpen" TargetMode="External"/><Relationship Id="rId7" Type="http://schemas.openxmlformats.org/officeDocument/2006/relationships/hyperlink" Target="http://cs.wikipedia.org/wiki/Vltava" TargetMode="External"/><Relationship Id="rId12" Type="http://schemas.openxmlformats.org/officeDocument/2006/relationships/hyperlink" Target="http://cs.wikipedia.org/wiki/Oh%C5%99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8._srpen" TargetMode="External"/><Relationship Id="rId11" Type="http://schemas.openxmlformats.org/officeDocument/2006/relationships/hyperlink" Target="http://cs.wikipedia.org/wiki/Labe" TargetMode="External"/><Relationship Id="rId5" Type="http://schemas.openxmlformats.org/officeDocument/2006/relationships/hyperlink" Target="http://cs.wikipedia.org/wiki/7._srpen" TargetMode="External"/><Relationship Id="rId10" Type="http://schemas.openxmlformats.org/officeDocument/2006/relationships/hyperlink" Target="http://cs.wikipedia.org/wiki/18._srpen" TargetMode="External"/><Relationship Id="rId4" Type="http://schemas.openxmlformats.org/officeDocument/2006/relationships/hyperlink" Target="http://cs.wikipedia.org/wiki/Tlakov%C3%A1_n%C3%AD%C5%BEe" TargetMode="External"/><Relationship Id="rId9" Type="http://schemas.openxmlformats.org/officeDocument/2006/relationships/hyperlink" Target="http://cs.wikipedia.org/wiki/12._srpen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2700" dirty="0" smtClean="0"/>
              <a:t>Název školy: </a:t>
            </a:r>
            <a:r>
              <a:rPr lang="cs-CZ" sz="2700" b="1" dirty="0" smtClean="0"/>
              <a:t>ZŠ </a:t>
            </a:r>
            <a:r>
              <a:rPr lang="cs-CZ" sz="2700" b="1" dirty="0" err="1" smtClean="0"/>
              <a:t>Štětí</a:t>
            </a:r>
            <a:r>
              <a:rPr lang="cs-CZ" sz="2700" b="1" dirty="0" smtClean="0"/>
              <a:t>, Ostrovní 300</a:t>
            </a:r>
            <a:br>
              <a:rPr lang="cs-CZ" sz="2700" b="1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solidFill>
                  <a:schemeClr val="accent1">
                    <a:lumMod val="75000"/>
                  </a:schemeClr>
                </a:solidFill>
              </a:rPr>
              <a:t>Autor: Mgr. Soňa Kyselová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 materiálu: </a:t>
            </a:r>
            <a:br>
              <a:rPr lang="cs-CZ" sz="2700" dirty="0" smtClean="0"/>
            </a:br>
            <a:r>
              <a:rPr lang="cs-CZ" sz="2700" b="1" dirty="0"/>
              <a:t>VY_12_INOVACE_Z.8.A.01_specifikace_regionu</a:t>
            </a:r>
            <a:r>
              <a:rPr lang="cs-CZ" sz="2700" b="1" dirty="0" smtClean="0"/>
              <a:t/>
            </a:r>
            <a:br>
              <a:rPr lang="cs-CZ" sz="2700" b="1" dirty="0" smtClean="0"/>
            </a:br>
            <a:r>
              <a:rPr lang="cs-CZ" sz="2700" b="1" dirty="0" smtClean="0"/>
              <a:t>30.9.2011</a:t>
            </a:r>
            <a:br>
              <a:rPr lang="cs-CZ" sz="2700" b="1" dirty="0" smtClean="0"/>
            </a:br>
            <a:r>
              <a:rPr lang="cs-CZ" sz="2700" b="1" dirty="0" smtClean="0"/>
              <a:t>Ročník: osmý</a:t>
            </a:r>
            <a:br>
              <a:rPr lang="cs-CZ" sz="2700" b="1" dirty="0" smtClean="0"/>
            </a:br>
            <a:r>
              <a:rPr lang="cs-CZ" sz="2700" b="1" dirty="0" smtClean="0"/>
              <a:t>Vzdělávací oblast: ČLOVĚK A PŘÍRODA</a:t>
            </a:r>
            <a:br>
              <a:rPr lang="cs-CZ" sz="2700" b="1" dirty="0" smtClean="0"/>
            </a:br>
            <a:r>
              <a:rPr lang="cs-CZ" sz="2700" b="1" dirty="0" smtClean="0"/>
              <a:t>Předmět: ZEMĚPIS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Název</a:t>
            </a:r>
            <a:r>
              <a:rPr lang="cs-CZ" sz="2700" dirty="0" smtClean="0">
                <a:solidFill>
                  <a:srgbClr val="C00000"/>
                </a:solidFill>
              </a:rPr>
              <a:t>: SPECIFIKA REGIONU</a:t>
            </a:r>
            <a:br>
              <a:rPr lang="cs-CZ" sz="2700" dirty="0" smtClean="0">
                <a:solidFill>
                  <a:srgbClr val="C00000"/>
                </a:solidFill>
              </a:rPr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Číslo operačního programu: </a:t>
            </a:r>
            <a:r>
              <a:rPr lang="cs-CZ" sz="2700" b="1" dirty="0" smtClean="0"/>
              <a:t>CZ.1.07/1.4.00/21.1693</a:t>
            </a:r>
            <a:br>
              <a:rPr lang="cs-CZ" sz="2700" b="1" dirty="0" smtClean="0"/>
            </a:br>
            <a:r>
              <a:rPr lang="cs-CZ" sz="2700" dirty="0" smtClean="0"/>
              <a:t>Název projektu: </a:t>
            </a:r>
            <a:r>
              <a:rPr lang="cs-CZ" sz="2700" b="1" dirty="0" smtClean="0"/>
              <a:t>PRIMA ŠKOLA</a:t>
            </a:r>
            <a:r>
              <a:rPr lang="cs-CZ" sz="4800" b="1" dirty="0" smtClean="0"/>
              <a:t/>
            </a:r>
            <a:br>
              <a:rPr lang="cs-CZ" sz="4800" b="1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/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/>
              <a:t>Anotace</a:t>
            </a:r>
            <a:br>
              <a:rPr lang="cs-CZ" dirty="0" smtClean="0"/>
            </a:br>
            <a:r>
              <a:rPr lang="cs-CZ" dirty="0" smtClean="0">
                <a:solidFill>
                  <a:srgbClr val="C00000"/>
                </a:solidFill>
              </a:rPr>
              <a:t>Zeměpis 8. ročník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SPECIFIKA REGIONU</a:t>
            </a:r>
            <a:br>
              <a:rPr lang="cs-CZ" dirty="0" smtClean="0">
                <a:solidFill>
                  <a:srgbClr val="C00000"/>
                </a:solidFill>
              </a:rPr>
            </a:br>
            <a:r>
              <a:rPr lang="cs-CZ" dirty="0" smtClean="0">
                <a:solidFill>
                  <a:srgbClr val="C00000"/>
                </a:solidFill>
              </a:rPr>
              <a:t>OPAKOVÁNÍ UČIVA – POVODEŇ </a:t>
            </a:r>
            <a:r>
              <a:rPr lang="cs-CZ" dirty="0" smtClean="0">
                <a:solidFill>
                  <a:srgbClr val="C00000"/>
                </a:solidFill>
              </a:rPr>
              <a:t>                 VE </a:t>
            </a:r>
            <a:r>
              <a:rPr lang="cs-CZ" dirty="0" smtClean="0">
                <a:solidFill>
                  <a:srgbClr val="C00000"/>
                </a:solidFill>
              </a:rPr>
              <a:t>ŠTĚTÍ 2002</a:t>
            </a:r>
            <a:br>
              <a:rPr lang="cs-CZ" dirty="0" smtClean="0">
                <a:solidFill>
                  <a:srgbClr val="C00000"/>
                </a:solidFill>
              </a:rPr>
            </a:br>
            <a:endParaRPr lang="cs-CZ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21495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Představujeme se ….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Zástupný symbol pro obsah 3" descr="fotografie00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b="33707"/>
          <a:stretch>
            <a:fillRect/>
          </a:stretch>
        </p:blipFill>
        <p:spPr>
          <a:xfrm>
            <a:off x="5143504" y="2143116"/>
            <a:ext cx="3394472" cy="3000396"/>
          </a:xfrm>
        </p:spPr>
      </p:pic>
      <p:sp>
        <p:nvSpPr>
          <p:cNvPr id="6" name="Zaoblený obdélníkový popisek 5"/>
          <p:cNvSpPr/>
          <p:nvPr/>
        </p:nvSpPr>
        <p:spPr>
          <a:xfrm>
            <a:off x="500034" y="2071678"/>
            <a:ext cx="4214842" cy="3429024"/>
          </a:xfrm>
          <a:prstGeom prst="wedgeRoundRectCallout">
            <a:avLst>
              <a:gd name="adj1" fmla="val 90309"/>
              <a:gd name="adj2" fmla="val 2030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5852" y="2571744"/>
            <a:ext cx="2571768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Haf, vlastně ahoj!!!!!! Jmenuji se Don a budu vás provázet digitální výukou mé paničky Soni – pokud se dobře díváte, vidíte </a:t>
            </a:r>
            <a:r>
              <a:rPr lang="cs-CZ" sz="2000" dirty="0" smtClean="0"/>
              <a:t>ji                        </a:t>
            </a:r>
            <a:r>
              <a:rPr lang="cs-CZ" sz="2000" dirty="0" smtClean="0"/>
              <a:t>v pozadí, jak cosi tvoří na počítači. Začneme opakováním!!!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3504" y="5143512"/>
            <a:ext cx="1330814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00" dirty="0" smtClean="0"/>
              <a:t>Foto: archiv autorky</a:t>
            </a:r>
            <a:endParaRPr lang="cs-CZ" sz="11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ÚKOL !!!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Users\Soňa\Pictures\fotografie0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3150" t="15784" r="17923" b="36864"/>
          <a:stretch>
            <a:fillRect/>
          </a:stretch>
        </p:blipFill>
        <p:spPr bwMode="auto">
          <a:xfrm>
            <a:off x="5429256" y="2357430"/>
            <a:ext cx="2000264" cy="2143140"/>
          </a:xfrm>
          <a:prstGeom prst="rect">
            <a:avLst/>
          </a:prstGeom>
          <a:noFill/>
        </p:spPr>
      </p:pic>
      <p:sp>
        <p:nvSpPr>
          <p:cNvPr id="7" name="Zaoblený obdélníkový popisek 6"/>
          <p:cNvSpPr/>
          <p:nvPr/>
        </p:nvSpPr>
        <p:spPr>
          <a:xfrm>
            <a:off x="428596" y="2071678"/>
            <a:ext cx="4286280" cy="2714644"/>
          </a:xfrm>
          <a:prstGeom prst="wedgeRoundRectCallout">
            <a:avLst>
              <a:gd name="adj1" fmla="val 72847"/>
              <a:gd name="adj2" fmla="val 20029"/>
              <a:gd name="adj3" fmla="val 16667"/>
            </a:avLst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0100" y="2214554"/>
            <a:ext cx="3286148" cy="193899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Přečtěte si pozorně následující </a:t>
            </a:r>
            <a:r>
              <a:rPr lang="cs-CZ" sz="2400" dirty="0" smtClean="0"/>
              <a:t>text - </a:t>
            </a:r>
            <a:r>
              <a:rPr lang="cs-CZ" sz="2400" dirty="0" smtClean="0"/>
              <a:t>raději několikrát!!! Jak znám svou paničku, bude následovat test!!!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5214942" y="4500570"/>
            <a:ext cx="1330814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100" dirty="0" smtClean="0"/>
              <a:t>Foto: archiv autorky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PRŮBĚH POVODNĚ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/>
            <a:r>
              <a:rPr lang="cs-CZ" sz="1800" dirty="0" smtClean="0">
                <a:hlinkClick r:id="rId3" action="ppaction://hlinkfile" tooltip="6. srpen"/>
              </a:rPr>
              <a:t>6. srpna</a:t>
            </a:r>
            <a:r>
              <a:rPr lang="cs-CZ" sz="1800" dirty="0" smtClean="0"/>
              <a:t> 2002 začala počasí v Česku ovlivňovat </a:t>
            </a:r>
            <a:r>
              <a:rPr lang="cs-CZ" sz="1800" dirty="0" smtClean="0">
                <a:solidFill>
                  <a:srgbClr val="FF0000"/>
                </a:solidFill>
                <a:hlinkClick r:id="rId4" action="ppaction://hlinkfile" tooltip="Tlaková níže"/>
              </a:rPr>
              <a:t>tlaková níže</a:t>
            </a:r>
            <a:r>
              <a:rPr lang="cs-CZ" sz="1800" dirty="0" smtClean="0"/>
              <a:t>, která se svým frontálním systémem pozvolna postupovala k východu. Do </a:t>
            </a:r>
            <a:r>
              <a:rPr lang="cs-CZ" sz="1800" dirty="0" smtClean="0">
                <a:hlinkClick r:id="rId5" action="ppaction://hlinkfile" tooltip="7. srpen"/>
              </a:rPr>
              <a:t>7.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6" action="ppaction://hlinkfile" tooltip="8. srpen"/>
              </a:rPr>
              <a:t>8. srpna</a:t>
            </a:r>
            <a:r>
              <a:rPr lang="cs-CZ" sz="1800" dirty="0" smtClean="0"/>
              <a:t> vytrvalé silné srážky naplnily většinu jihočeských a západočeských řek. </a:t>
            </a:r>
            <a:r>
              <a:rPr lang="cs-CZ" sz="1800" dirty="0" smtClean="0"/>
              <a:t>                     Ve </a:t>
            </a:r>
            <a:r>
              <a:rPr lang="cs-CZ" sz="1800" dirty="0" smtClean="0"/>
              <a:t>čtvrtek 8. srpna již na některých místech dosáhla povodeň svým rozsahem 50leté vody (především na jihu </a:t>
            </a:r>
            <a:r>
              <a:rPr lang="cs-CZ" sz="1800" dirty="0" smtClean="0"/>
              <a:t>Čech). </a:t>
            </a:r>
            <a:r>
              <a:rPr lang="cs-CZ" sz="1800" dirty="0" smtClean="0"/>
              <a:t>Situace se však pozvolna uklidňovala </a:t>
            </a:r>
            <a:r>
              <a:rPr lang="cs-CZ" sz="1800" dirty="0" smtClean="0"/>
              <a:t>               a </a:t>
            </a:r>
            <a:r>
              <a:rPr lang="cs-CZ" sz="1800" dirty="0" smtClean="0"/>
              <a:t>9. srpna přestalo pršet. </a:t>
            </a:r>
            <a:r>
              <a:rPr lang="cs-CZ" sz="1800" dirty="0" smtClean="0">
                <a:hlinkClick r:id="rId7" action="ppaction://hlinkfile" tooltip="Vltava"/>
              </a:rPr>
              <a:t>Vltava</a:t>
            </a:r>
            <a:r>
              <a:rPr lang="cs-CZ" sz="1800" dirty="0" smtClean="0"/>
              <a:t> v Praze dosáhla průtoku 1500 m³/s a začala klesat. </a:t>
            </a:r>
            <a:r>
              <a:rPr lang="cs-CZ" sz="1800" dirty="0" smtClean="0">
                <a:hlinkClick r:id="rId8" action="ppaction://hlinkfile" tooltip="11. srpen"/>
              </a:rPr>
              <a:t>11.</a:t>
            </a:r>
            <a:r>
              <a:rPr lang="cs-CZ" sz="1800" dirty="0" smtClean="0"/>
              <a:t> a </a:t>
            </a:r>
            <a:r>
              <a:rPr lang="cs-CZ" sz="1800" dirty="0" smtClean="0">
                <a:hlinkClick r:id="rId9" action="ppaction://hlinkfile" tooltip="12. srpen"/>
              </a:rPr>
              <a:t>12. srpna</a:t>
            </a:r>
            <a:r>
              <a:rPr lang="cs-CZ" sz="1800" dirty="0" smtClean="0"/>
              <a:t> začalo opět pršet. Nad jihozápadem Čech se střetly dva výrazné frontální systémy. Půda přesycená vodou z předešlých srážek nedokázala zadržet vodu a ta stékala do naplněných řek. V týdnu od 12. </a:t>
            </a:r>
            <a:r>
              <a:rPr lang="cs-CZ" sz="1800" dirty="0" smtClean="0"/>
              <a:t>                        do </a:t>
            </a:r>
            <a:r>
              <a:rPr lang="cs-CZ" sz="1800" dirty="0" smtClean="0">
                <a:hlinkClick r:id="rId10" action="ppaction://hlinkfile" tooltip="18. srpen"/>
              </a:rPr>
              <a:t>18. srpna</a:t>
            </a:r>
            <a:r>
              <a:rPr lang="cs-CZ" sz="1800" dirty="0" smtClean="0"/>
              <a:t> tak část Česka postihla pětisetletá až tisíciletá povodeň. Nejvíce byla postižena Vltava se svým povodím, později dolní tok </a:t>
            </a:r>
            <a:r>
              <a:rPr lang="cs-CZ" sz="1800" dirty="0" smtClean="0">
                <a:hlinkClick r:id="rId11" action="ppaction://hlinkfile" tooltip="Labe"/>
              </a:rPr>
              <a:t>Labe</a:t>
            </a:r>
            <a:r>
              <a:rPr lang="cs-CZ" sz="1800" dirty="0" smtClean="0"/>
              <a:t> a okrajově také toky v povodí </a:t>
            </a:r>
            <a:r>
              <a:rPr lang="cs-CZ" sz="1800" dirty="0" smtClean="0">
                <a:hlinkClick r:id="rId12" action="ppaction://hlinkfile" tooltip="Ohře"/>
              </a:rPr>
              <a:t>Ohře</a:t>
            </a:r>
            <a:r>
              <a:rPr lang="cs-CZ" sz="1800" dirty="0" smtClean="0"/>
              <a:t> a povodí </a:t>
            </a:r>
            <a:r>
              <a:rPr lang="cs-CZ" sz="1800" dirty="0" smtClean="0">
                <a:hlinkClick r:id="rId13" action="ppaction://hlinkfile" tooltip="Dyje"/>
              </a:rPr>
              <a:t>Dyje</a:t>
            </a:r>
            <a:r>
              <a:rPr lang="cs-CZ" sz="1800" dirty="0" smtClean="0"/>
              <a:t>.</a:t>
            </a:r>
          </a:p>
          <a:p>
            <a:pPr lvl="1"/>
            <a:endParaRPr lang="cs-CZ" sz="1800" dirty="0" smtClean="0"/>
          </a:p>
          <a:p>
            <a:pPr lvl="1"/>
            <a:r>
              <a:rPr lang="cs-CZ" sz="1600" dirty="0" smtClean="0"/>
              <a:t>Text upraven podle níže uvedeného zdroje </a:t>
            </a:r>
            <a:r>
              <a:rPr lang="en-US" sz="1600" dirty="0" smtClean="0"/>
              <a:t>[</a:t>
            </a:r>
            <a:r>
              <a:rPr lang="cs-CZ" sz="1600" dirty="0" smtClean="0"/>
              <a:t> 2011 – 09 – 29</a:t>
            </a:r>
            <a:r>
              <a:rPr lang="en-US" sz="1600" dirty="0" smtClean="0"/>
              <a:t>]</a:t>
            </a:r>
            <a:r>
              <a:rPr lang="cs-CZ" sz="1600" dirty="0" smtClean="0"/>
              <a:t>;celý text uveden </a:t>
            </a:r>
            <a:r>
              <a:rPr lang="cs-CZ" sz="1600" dirty="0" smtClean="0"/>
              <a:t>                            na </a:t>
            </a:r>
            <a:r>
              <a:rPr lang="cs-CZ" sz="1600" dirty="0" smtClean="0"/>
              <a:t>www:&lt;http://cs.wikipedia.org/wiki/Povode%C5%88_v_%C4%8Cesku_(2002)&gt;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1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txBody>
          <a:bodyPr/>
          <a:lstStyle/>
          <a:p>
            <a:r>
              <a:rPr lang="cs-CZ" dirty="0" smtClean="0"/>
              <a:t>Povodně začaly:</a:t>
            </a:r>
          </a:p>
          <a:p>
            <a:pPr marL="514350" indent="-514350">
              <a:buAutoNum type="alphaLcParenR"/>
            </a:pPr>
            <a:r>
              <a:rPr lang="cs-CZ" dirty="0" smtClean="0"/>
              <a:t>6.8. 2001</a:t>
            </a:r>
          </a:p>
          <a:p>
            <a:pPr marL="514350" indent="-514350">
              <a:buAutoNum type="alphaLcParenR"/>
            </a:pPr>
            <a:r>
              <a:rPr lang="cs-CZ" dirty="0" smtClean="0"/>
              <a:t>7. a 8.8. 2002</a:t>
            </a:r>
          </a:p>
          <a:p>
            <a:pPr marL="514350" indent="-514350">
              <a:buAutoNum type="alphaLcParenR"/>
            </a:pPr>
            <a:r>
              <a:rPr lang="cs-CZ" dirty="0" smtClean="0"/>
              <a:t>1.6. 2002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</p:txBody>
      </p:sp>
      <p:pic>
        <p:nvPicPr>
          <p:cNvPr id="2051" name="Picture 3" descr="C:\Users\Soňa\AppData\Local\Microsoft\Windows\Temporary Internet Files\Content.IE5\M7MHNHS7\MP9002624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0432" y="4313542"/>
            <a:ext cx="1475568" cy="19458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8.32562E-7 L -0.63004 -0.37766 " pathEditMode="relative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2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Které řeky a jejich povodí byly nejvíce zasaženy?</a:t>
            </a:r>
          </a:p>
          <a:p>
            <a:pPr marL="514350" indent="-514350">
              <a:buAutoNum type="alphaLcParenR"/>
            </a:pPr>
            <a:r>
              <a:rPr lang="cs-CZ" dirty="0" smtClean="0"/>
              <a:t>Labe a Vltava</a:t>
            </a:r>
          </a:p>
          <a:p>
            <a:pPr marL="514350" indent="-514350">
              <a:buAutoNum type="alphaLcParenR"/>
            </a:pPr>
            <a:r>
              <a:rPr lang="cs-CZ" dirty="0" smtClean="0"/>
              <a:t>Berounka</a:t>
            </a:r>
          </a:p>
          <a:p>
            <a:pPr marL="514350" indent="-514350">
              <a:buAutoNum type="alphaLcParenR"/>
            </a:pPr>
            <a:r>
              <a:rPr lang="cs-CZ" dirty="0" smtClean="0"/>
              <a:t>Dunaj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 marL="514350" indent="-514350">
              <a:buNone/>
            </a:pPr>
            <a:endParaRPr lang="cs-CZ" dirty="0"/>
          </a:p>
        </p:txBody>
      </p:sp>
      <p:pic>
        <p:nvPicPr>
          <p:cNvPr id="3076" name="Picture 4" descr="C:\Users\Soňa\AppData\Local\Microsoft\Windows\Temporary Internet Files\Content.IE5\G4N11743\MP90026235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42604" y="5301208"/>
            <a:ext cx="1401396" cy="17852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82239E-6 L -0.55139 -0.52452 " pathEditMode="relative" ptsTypes="AA">
                                      <p:cBhvr>
                                        <p:cTn id="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Test 3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714488"/>
            <a:ext cx="8229600" cy="4525963"/>
          </a:xfrm>
        </p:spPr>
        <p:txBody>
          <a:bodyPr/>
          <a:lstStyle/>
          <a:p>
            <a:r>
              <a:rPr lang="cs-CZ" dirty="0" smtClean="0"/>
              <a:t>Naše škola byla zatopena do výše:</a:t>
            </a:r>
          </a:p>
          <a:p>
            <a:r>
              <a:rPr lang="cs-CZ" dirty="0" smtClean="0"/>
              <a:t>a) 10m</a:t>
            </a:r>
          </a:p>
          <a:p>
            <a:r>
              <a:rPr lang="cs-CZ" dirty="0" smtClean="0"/>
              <a:t>b) 2m</a:t>
            </a:r>
          </a:p>
          <a:p>
            <a:r>
              <a:rPr lang="cs-CZ" dirty="0" smtClean="0"/>
              <a:t>c) 6m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z="1100" dirty="0" smtClean="0"/>
              <a:t>Použitý snímek: 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928813" y="-3068638"/>
            <a:ext cx="720000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376" y="5733256"/>
            <a:ext cx="1776168" cy="1268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38575E-6 L -0.66163 -0.40911 " pathEditMode="relative" ptsTypes="AA">
                                      <p:cBhvr>
                                        <p:cTn id="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DONŮV TEST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C:\Users\Soňa\Pictures\fotografie000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25617" t="10079" r="21837" b="36535"/>
          <a:stretch>
            <a:fillRect/>
          </a:stretch>
        </p:blipFill>
        <p:spPr bwMode="auto">
          <a:xfrm>
            <a:off x="6357950" y="2071678"/>
            <a:ext cx="1783499" cy="2416259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1000100" y="1500174"/>
            <a:ext cx="5072098" cy="3500462"/>
          </a:xfrm>
          <a:prstGeom prst="wedgeRoundRectCallout">
            <a:avLst>
              <a:gd name="adj1" fmla="val 64605"/>
              <a:gd name="adj2" fmla="val 21306"/>
              <a:gd name="adj3" fmla="val 16667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85918" y="1643050"/>
            <a:ext cx="29289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 závěrem také test </a:t>
            </a:r>
            <a:r>
              <a:rPr lang="cs-CZ" sz="2000" dirty="0" smtClean="0"/>
              <a:t>                ode </a:t>
            </a:r>
            <a:r>
              <a:rPr lang="cs-CZ" sz="2000" dirty="0" smtClean="0"/>
              <a:t>mne, haf!!!</a:t>
            </a:r>
          </a:p>
          <a:p>
            <a:endParaRPr lang="cs-CZ" sz="2000" dirty="0"/>
          </a:p>
          <a:p>
            <a:r>
              <a:rPr lang="cs-CZ" sz="2000" dirty="0" smtClean="0"/>
              <a:t>Mojí paničkou je:</a:t>
            </a:r>
          </a:p>
          <a:p>
            <a:endParaRPr lang="cs-CZ" sz="2000" dirty="0"/>
          </a:p>
          <a:p>
            <a:pPr marL="342900" indent="-342900">
              <a:buAutoNum type="alphaLcParenR"/>
            </a:pPr>
            <a:r>
              <a:rPr lang="cs-CZ" sz="2000" dirty="0" smtClean="0"/>
              <a:t>Helena Vondráčková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Iveta Bartošová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Soňa Kyselová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4509120"/>
            <a:ext cx="30525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Foto : archiv autorky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ANOTACE, METODICKÝ NÁVO</a:t>
            </a:r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sz="2000" dirty="0" smtClean="0"/>
              <a:t>Materiál slouží k opakování učiva předešlé hodiny, kdy v rámci regionální výuky byla tématem povodeň ve </a:t>
            </a:r>
            <a:r>
              <a:rPr lang="cs-CZ" sz="2000" dirty="0" err="1" smtClean="0"/>
              <a:t>Štětí</a:t>
            </a:r>
            <a:r>
              <a:rPr lang="cs-CZ" sz="2000" dirty="0" smtClean="0"/>
              <a:t> 2002 a její následky pro </a:t>
            </a:r>
            <a:r>
              <a:rPr lang="cs-CZ" sz="2000" dirty="0" err="1" smtClean="0"/>
              <a:t>Štětí</a:t>
            </a:r>
            <a:r>
              <a:rPr lang="cs-CZ" sz="2000" dirty="0" smtClean="0"/>
              <a:t> a naši školu</a:t>
            </a:r>
          </a:p>
          <a:p>
            <a:pPr algn="just"/>
            <a:r>
              <a:rPr lang="cs-CZ" sz="2000" dirty="0" smtClean="0"/>
              <a:t>Žáci nepotřebují pomůcky, sledují prezentaci a plní dané úkoly testů</a:t>
            </a:r>
          </a:p>
          <a:p>
            <a:pPr algn="just"/>
            <a:r>
              <a:rPr lang="cs-CZ" sz="2000" dirty="0" smtClean="0"/>
              <a:t>Lze soutěžit na vždy první tři úspěšné řešitele </a:t>
            </a:r>
            <a:r>
              <a:rPr lang="cs-CZ" sz="2000" dirty="0" smtClean="0"/>
              <a:t>(testy </a:t>
            </a:r>
            <a:r>
              <a:rPr lang="cs-CZ" sz="2000" dirty="0" smtClean="0"/>
              <a:t>1,2,3); mohou získat nějakou malou klasifikační odměnu ( dávám +, za pět + je 1); záleží </a:t>
            </a:r>
            <a:r>
              <a:rPr lang="cs-CZ" sz="2000" dirty="0" smtClean="0"/>
              <a:t>                            na </a:t>
            </a:r>
            <a:r>
              <a:rPr lang="cs-CZ" sz="2000" dirty="0" smtClean="0"/>
              <a:t>individuálních formách klasifikace vyučujících</a:t>
            </a:r>
          </a:p>
          <a:p>
            <a:pPr algn="just"/>
            <a:r>
              <a:rPr lang="cs-CZ" sz="2000" dirty="0" smtClean="0"/>
              <a:t>Test 3 je </a:t>
            </a:r>
            <a:r>
              <a:rPr lang="cs-CZ" sz="2000" dirty="0" err="1" smtClean="0"/>
              <a:t>je</a:t>
            </a:r>
            <a:r>
              <a:rPr lang="cs-CZ" sz="2000" dirty="0" smtClean="0"/>
              <a:t> zaměřen na </a:t>
            </a:r>
            <a:r>
              <a:rPr lang="cs-CZ" sz="2000" dirty="0" smtClean="0"/>
              <a:t> </a:t>
            </a:r>
            <a:r>
              <a:rPr lang="cs-CZ" sz="2000" dirty="0" smtClean="0"/>
              <a:t>region </a:t>
            </a:r>
            <a:r>
              <a:rPr lang="cs-CZ" sz="2000" dirty="0" smtClean="0"/>
              <a:t>(naše </a:t>
            </a:r>
            <a:r>
              <a:rPr lang="cs-CZ" sz="2000" dirty="0" smtClean="0"/>
              <a:t>škola), je možné ho obměnit</a:t>
            </a:r>
          </a:p>
          <a:p>
            <a:pPr algn="just"/>
            <a:r>
              <a:rPr lang="cs-CZ" sz="2000" dirty="0" smtClean="0"/>
              <a:t>„Donův“ test je zábavná oddechová záležitost, opět je možné ho obměnit nebo nezadávat</a:t>
            </a:r>
          </a:p>
          <a:p>
            <a:pPr algn="just"/>
            <a:r>
              <a:rPr lang="cs-CZ" sz="2000" b="1" u="sng" dirty="0" smtClean="0"/>
              <a:t>Klíčová slova</a:t>
            </a:r>
            <a:r>
              <a:rPr lang="cs-CZ" sz="2000" dirty="0" smtClean="0"/>
              <a:t>: počátek a průběh povodní v ČR, povodí řeky, historie regionu, čtenářská gramotnost</a:t>
            </a:r>
          </a:p>
          <a:p>
            <a:pPr algn="just"/>
            <a:r>
              <a:rPr lang="cs-CZ" sz="2000" b="1" u="sng" dirty="0" smtClean="0"/>
              <a:t>Inovace: </a:t>
            </a:r>
            <a:r>
              <a:rPr lang="cs-CZ" sz="2000" dirty="0" smtClean="0"/>
              <a:t>opakování v úvodu hodiny je prováděno zábavnou formou jako prezentace, žáci mohou pracovat na interaktivní tabuli (zatrhávání správných odpovědí)</a:t>
            </a:r>
          </a:p>
          <a:p>
            <a:pPr algn="just">
              <a:buNone/>
            </a:pP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350</Words>
  <Application>Microsoft Office PowerPoint</Application>
  <PresentationFormat>Předvádění na obrazovce (4:3)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Název školy: ZŠ Štětí, Ostrovní 300  Autor: Mgr. Soňa Kyselová Název materiálu:  VY_12_INOVACE_Z.8.A.01_specifikace_regionu 30.9.2011 Ročník: osmý Vzdělávací oblast: ČLOVĚK A PŘÍRODA Předmět: ZEMĚPIS Název: SPECIFIKA REGIONU  Číslo operačního programu: CZ.1.07/1.4.00/21.1693 Název projektu: PRIMA ŠKOLA </vt:lpstr>
      <vt:lpstr>   Anotace Zeměpis 8. ročník SPECIFIKA REGIONU OPAKOVÁNÍ UČIVA – POVODEŇ                  VE ŠTĚTÍ 2002 </vt:lpstr>
      <vt:lpstr>Představujeme se ….</vt:lpstr>
      <vt:lpstr>ÚKOL !!!</vt:lpstr>
      <vt:lpstr>PRŮBĚH POVODNĚ</vt:lpstr>
      <vt:lpstr>TEST 1</vt:lpstr>
      <vt:lpstr>TEST 2</vt:lpstr>
      <vt:lpstr>Test 3</vt:lpstr>
      <vt:lpstr>DONŮV TEST</vt:lpstr>
      <vt:lpstr>ANOTACE, 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Mgr. Soňa Kyselová Název materiálu:  VY_12_INOVACE_ Z.8.A.01_ Název: Název DUMky Číslo operačního programu: CZ.1.07/1.4.00/21.1693 Název projektu: PRIMA ŠKOLA</dc:title>
  <dc:creator>Soňa</dc:creator>
  <cp:lastModifiedBy>Dum</cp:lastModifiedBy>
  <cp:revision>50</cp:revision>
  <dcterms:created xsi:type="dcterms:W3CDTF">2011-09-26T18:06:44Z</dcterms:created>
  <dcterms:modified xsi:type="dcterms:W3CDTF">2012-08-03T15:12:25Z</dcterms:modified>
</cp:coreProperties>
</file>