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B9F6-21D9-4C57-A404-926CB2D11F0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D3153-710C-4A5E-95A7-F6435E867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B9F6-21D9-4C57-A404-926CB2D11F0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D3153-710C-4A5E-95A7-F6435E867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B9F6-21D9-4C57-A404-926CB2D11F0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D3153-710C-4A5E-95A7-F6435E867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B9F6-21D9-4C57-A404-926CB2D11F0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D3153-710C-4A5E-95A7-F6435E867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B9F6-21D9-4C57-A404-926CB2D11F0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D3153-710C-4A5E-95A7-F6435E867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B9F6-21D9-4C57-A404-926CB2D11F0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D3153-710C-4A5E-95A7-F6435E867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B9F6-21D9-4C57-A404-926CB2D11F0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D3153-710C-4A5E-95A7-F6435E867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B9F6-21D9-4C57-A404-926CB2D11F0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D3153-710C-4A5E-95A7-F6435E867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B9F6-21D9-4C57-A404-926CB2D11F0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D3153-710C-4A5E-95A7-F6435E867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B9F6-21D9-4C57-A404-926CB2D11F0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D3153-710C-4A5E-95A7-F6435E867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4AB9F6-21D9-4C57-A404-926CB2D11F0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6D3153-710C-4A5E-95A7-F6435E867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AB9F6-21D9-4C57-A404-926CB2D11F0C}" type="datetimeFigureOut">
              <a:rPr lang="cs-CZ" smtClean="0"/>
              <a:pPr/>
              <a:t>2.8.2012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D3153-710C-4A5E-95A7-F6435E86711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split orient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commons.wikimedia.org/wiki/File:Fjord1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obrázek 1" descr="http://upload.wikimedia.org/wikipedia/commons/b/b0/Fjord1.JPG"/>
          <p:cNvPicPr>
            <a:picLocks noChangeArrowheads="1"/>
          </p:cNvPicPr>
          <p:nvPr/>
        </p:nvPicPr>
        <p:blipFill>
          <a:blip r:embed="rId2"/>
          <a:srcRect b="-104"/>
          <a:stretch>
            <a:fillRect/>
          </a:stretch>
        </p:blipFill>
        <p:spPr bwMode="auto">
          <a:xfrm>
            <a:off x="0" y="0"/>
            <a:ext cx="9144000" cy="7020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9525">
            <a:noFill/>
            <a:miter lim="800000"/>
            <a:headEnd/>
            <a:tailEnd/>
          </a:ln>
        </p:spPr>
      </p:pic>
      <p:sp>
        <p:nvSpPr>
          <p:cNvPr id="4" name="Obdélník 3"/>
          <p:cNvSpPr/>
          <p:nvPr/>
        </p:nvSpPr>
        <p:spPr>
          <a:xfrm>
            <a:off x="2143108" y="285728"/>
            <a:ext cx="4572000" cy="36933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>
                <a:latin typeface="Calibri" pitchFamily="34" charset="0"/>
                <a:cs typeface="Calibri" pitchFamily="34" charset="0"/>
              </a:rPr>
              <a:t>Název školy: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ZŠ </a:t>
            </a:r>
            <a:r>
              <a:rPr lang="cs-CZ" b="1" dirty="0" err="1" smtClean="0">
                <a:latin typeface="Calibri" pitchFamily="34" charset="0"/>
                <a:cs typeface="Calibri" pitchFamily="34" charset="0"/>
              </a:rPr>
              <a:t>Štětí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, Ostrovní 300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Autor: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MGR. SOŇA KYSELOVÁ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 </a:t>
            </a:r>
            <a:r>
              <a:rPr lang="cs-CZ" dirty="0">
                <a:latin typeface="Calibri" pitchFamily="34" charset="0"/>
                <a:cs typeface="Calibri" pitchFamily="34" charset="0"/>
              </a:rPr>
              <a:t>materiálu: </a:t>
            </a:r>
            <a:r>
              <a:rPr lang="cs-CZ" b="1" dirty="0">
                <a:latin typeface="Calibri" pitchFamily="34" charset="0"/>
                <a:cs typeface="Calibri" pitchFamily="34" charset="0"/>
              </a:rPr>
              <a:t>VY_12_INOVACE_Z.8.A.11_prirodni_pomery_cr_vodstvo_opakovani</a:t>
            </a:r>
            <a:endParaRPr lang="cs-CZ" b="1" dirty="0" smtClean="0">
              <a:latin typeface="Calibri" pitchFamily="34" charset="0"/>
              <a:cs typeface="Calibri" pitchFamily="34" charset="0"/>
            </a:endParaRP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30.11.2011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Ročník: osmý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Vzdělávací oblast: ČLOVĚK A PŘÍRODA</a:t>
            </a:r>
          </a:p>
          <a:p>
            <a:r>
              <a:rPr lang="cs-CZ" b="1" dirty="0" smtClean="0">
                <a:latin typeface="Calibri" pitchFamily="34" charset="0"/>
                <a:cs typeface="Calibri" pitchFamily="34" charset="0"/>
              </a:rPr>
              <a:t>Předmět: ZEMĚPIS</a:t>
            </a:r>
            <a:r>
              <a:rPr lang="cs-CZ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Název: PŘÍRODNÍ POMĚRY ČR – VODSTVO - OPAKOVÁNÍ</a:t>
            </a:r>
            <a:br>
              <a:rPr lang="cs-CZ" dirty="0" smtClean="0">
                <a:latin typeface="Calibri" pitchFamily="34" charset="0"/>
                <a:cs typeface="Calibri" pitchFamily="34" charset="0"/>
              </a:rPr>
            </a:br>
            <a:r>
              <a:rPr lang="cs-CZ" dirty="0" smtClean="0">
                <a:latin typeface="Calibri" pitchFamily="34" charset="0"/>
                <a:cs typeface="Calibri" pitchFamily="34" charset="0"/>
              </a:rPr>
              <a:t>Číslo operačního programu: </a:t>
            </a:r>
            <a:r>
              <a:rPr lang="cs-CZ" b="1" dirty="0" smtClean="0">
                <a:latin typeface="Calibri" pitchFamily="34" charset="0"/>
                <a:cs typeface="Calibri" pitchFamily="34" charset="0"/>
              </a:rPr>
              <a:t>CZ.1.07/1.4.00/21.1693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285984" y="4357694"/>
            <a:ext cx="48232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b="1" dirty="0" smtClean="0">
                <a:solidFill>
                  <a:srgbClr val="FF0000"/>
                </a:solidFill>
              </a:rPr>
              <a:t>PŘÍRODNÍ POMĚRY ČR – VODSTVO - OPAKOVÁNÍ</a:t>
            </a:r>
            <a:endParaRPr lang="cs-CZ" b="1" dirty="0">
              <a:solidFill>
                <a:srgbClr val="FF0000"/>
              </a:solidFill>
            </a:endParaRPr>
          </a:p>
        </p:txBody>
      </p:sp>
      <p:pic>
        <p:nvPicPr>
          <p:cNvPr id="6" name="Obrázek 2" descr="OPVK_hor_zakladni_logolink_RGB_cz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14546" y="5143512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1143000"/>
          </a:xfrm>
        </p:spPr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Zeměpis 8. ročník</a:t>
            </a:r>
          </a:p>
          <a:p>
            <a:pPr algn="just"/>
            <a:r>
              <a:rPr lang="cs-CZ" dirty="0" smtClean="0"/>
              <a:t>Opakování učiva s cílem upevnění významu pojmů </a:t>
            </a:r>
            <a:r>
              <a:rPr lang="cs-CZ" b="1" i="1" dirty="0" smtClean="0"/>
              <a:t>řeka, jezero, rybník, přehradní nádrž</a:t>
            </a:r>
            <a:r>
              <a:rPr lang="cs-CZ" b="1" dirty="0" smtClean="0"/>
              <a:t>  </a:t>
            </a:r>
            <a:endParaRPr lang="cs-CZ" b="1" dirty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untitled7.bm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1928802"/>
            <a:ext cx="3168000" cy="2376000"/>
          </a:xfrm>
          <a:prstGeom prst="rect">
            <a:avLst/>
          </a:prstGeom>
        </p:spPr>
      </p:pic>
      <p:sp>
        <p:nvSpPr>
          <p:cNvPr id="5" name="Zaoblený obdélníkový popisek 4"/>
          <p:cNvSpPr/>
          <p:nvPr/>
        </p:nvSpPr>
        <p:spPr>
          <a:xfrm>
            <a:off x="4143372" y="1928802"/>
            <a:ext cx="3214710" cy="2428892"/>
          </a:xfrm>
          <a:prstGeom prst="wedgeRoundRectCallout">
            <a:avLst>
              <a:gd name="adj1" fmla="val -87964"/>
              <a:gd name="adj2" fmla="val -6598"/>
              <a:gd name="adj3" fmla="val 16667"/>
            </a:avLst>
          </a:prstGeom>
          <a:solidFill>
            <a:schemeClr val="accent4">
              <a:lumMod val="20000"/>
              <a:lumOff val="80000"/>
            </a:schemeClr>
          </a:solidFill>
          <a:ln>
            <a:solidFill>
              <a:srgbClr val="000000">
                <a:alpha val="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29124" y="2143116"/>
            <a:ext cx="242889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Jak vidíte, mně stačí ke štěstí bazén, malý, ale můj!  Vy se ovšem budete zabývat vodními zdroji daleko většími.  Hodně štěstí!</a:t>
            </a:r>
            <a:endParaRPr lang="cs-CZ" dirty="0"/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1800" dirty="0" smtClean="0"/>
              <a:t>Následující pojmy zařaď do příslušného sloupce: </a:t>
            </a:r>
            <a:r>
              <a:rPr lang="cs-CZ" sz="1800" b="1" i="1" dirty="0" smtClean="0">
                <a:solidFill>
                  <a:srgbClr val="00B0F0"/>
                </a:solidFill>
              </a:rPr>
              <a:t>úmoří, ledovcové, 14. -15.st., ochrana před povodní, Labe, Černé, Máchovo jezero, vltavská kaskáda, povodí, Morava, </a:t>
            </a:r>
            <a:r>
              <a:rPr lang="cs-CZ" sz="1800" b="1" i="1" dirty="0" err="1" smtClean="0">
                <a:solidFill>
                  <a:srgbClr val="00B0F0"/>
                </a:solidFill>
              </a:rPr>
              <a:t>rozvodí</a:t>
            </a:r>
            <a:r>
              <a:rPr lang="cs-CZ" sz="1800" b="1" i="1" dirty="0" smtClean="0">
                <a:solidFill>
                  <a:srgbClr val="00B0F0"/>
                </a:solidFill>
              </a:rPr>
              <a:t>, zdroj pitné vody, Lipno, zemědělská závlaha, krasové, Čertovo, rašeliništní, Rožmberk, Jakub </a:t>
            </a:r>
            <a:r>
              <a:rPr lang="cs-CZ" sz="1800" b="1" i="1" dirty="0" err="1" smtClean="0">
                <a:solidFill>
                  <a:srgbClr val="00B0F0"/>
                </a:solidFill>
              </a:rPr>
              <a:t>Krčín</a:t>
            </a:r>
            <a:r>
              <a:rPr lang="cs-CZ" sz="1800" b="1" i="1" dirty="0" smtClean="0">
                <a:solidFill>
                  <a:srgbClr val="00B0F0"/>
                </a:solidFill>
              </a:rPr>
              <a:t>  z </a:t>
            </a:r>
            <a:r>
              <a:rPr lang="cs-CZ" sz="1800" b="1" i="1" dirty="0" err="1" smtClean="0">
                <a:solidFill>
                  <a:srgbClr val="00B0F0"/>
                </a:solidFill>
              </a:rPr>
              <a:t>Jelčan</a:t>
            </a:r>
            <a:r>
              <a:rPr lang="cs-CZ" sz="1800" b="1" i="1" dirty="0" smtClean="0">
                <a:solidFill>
                  <a:srgbClr val="00B0F0"/>
                </a:solidFill>
              </a:rPr>
              <a:t>, Třeboňská pánev</a:t>
            </a:r>
          </a:p>
          <a:p>
            <a:pPr algn="just"/>
            <a:endParaRPr lang="cs-CZ" sz="1800" b="1" i="1" dirty="0" smtClean="0"/>
          </a:p>
          <a:p>
            <a:pPr algn="just"/>
            <a:endParaRPr lang="cs-CZ" sz="1800" b="1" i="1" dirty="0" smtClean="0"/>
          </a:p>
          <a:p>
            <a:pPr algn="just">
              <a:buNone/>
            </a:pPr>
            <a:r>
              <a:rPr lang="cs-CZ" sz="1800" b="1" i="1" u="sng" dirty="0" smtClean="0">
                <a:latin typeface="Arial Narrow" pitchFamily="34" charset="0"/>
              </a:rPr>
              <a:t>ŘEKA</a:t>
            </a:r>
            <a:r>
              <a:rPr lang="cs-CZ" sz="1800" b="1" i="1" dirty="0" smtClean="0">
                <a:latin typeface="Arial Narrow" pitchFamily="34" charset="0"/>
              </a:rPr>
              <a:t>                         </a:t>
            </a:r>
            <a:r>
              <a:rPr lang="cs-CZ" sz="1800" b="1" i="1" u="sng" dirty="0" smtClean="0">
                <a:latin typeface="Arial Narrow" pitchFamily="34" charset="0"/>
              </a:rPr>
              <a:t>JEZERO</a:t>
            </a:r>
            <a:r>
              <a:rPr lang="cs-CZ" sz="1800" b="1" i="1" dirty="0" smtClean="0">
                <a:latin typeface="Arial Narrow" pitchFamily="34" charset="0"/>
              </a:rPr>
              <a:t>                       </a:t>
            </a:r>
            <a:r>
              <a:rPr lang="cs-CZ" sz="1800" b="1" i="1" u="sng" dirty="0" smtClean="0">
                <a:latin typeface="Arial Narrow" pitchFamily="34" charset="0"/>
              </a:rPr>
              <a:t>RYBNÍK</a:t>
            </a:r>
            <a:r>
              <a:rPr lang="cs-CZ" sz="1800" b="1" i="1" dirty="0" smtClean="0">
                <a:latin typeface="Arial Narrow" pitchFamily="34" charset="0"/>
              </a:rPr>
              <a:t>                         </a:t>
            </a:r>
            <a:r>
              <a:rPr lang="cs-CZ" sz="1800" b="1" i="1" u="sng" dirty="0" smtClean="0">
                <a:latin typeface="Arial Narrow" pitchFamily="34" charset="0"/>
              </a:rPr>
              <a:t>PŘEHRADNÍ</a:t>
            </a:r>
            <a:r>
              <a:rPr lang="cs-CZ" sz="1800" b="1" i="1" dirty="0" smtClean="0">
                <a:latin typeface="Arial Narrow" pitchFamily="34" charset="0"/>
              </a:rPr>
              <a:t> </a:t>
            </a:r>
            <a:r>
              <a:rPr lang="cs-CZ" sz="1800" b="1" i="1" u="sng" dirty="0" smtClean="0">
                <a:latin typeface="Arial Narrow" pitchFamily="34" charset="0"/>
              </a:rPr>
              <a:t>NÁDRŽ</a:t>
            </a:r>
          </a:p>
          <a:p>
            <a:pPr algn="just">
              <a:buNone/>
            </a:pPr>
            <a:endParaRPr lang="cs-CZ" sz="1800" dirty="0" smtClean="0">
              <a:latin typeface="Arial Narrow" pitchFamily="34" charset="0"/>
            </a:endParaRPr>
          </a:p>
          <a:p>
            <a:pPr algn="just">
              <a:buNone/>
            </a:pPr>
            <a:r>
              <a:rPr lang="cs-CZ" sz="1800" b="1" i="1" dirty="0" smtClean="0">
                <a:latin typeface="Arial Narrow" pitchFamily="34" charset="0"/>
              </a:rPr>
              <a:t>________________</a:t>
            </a:r>
            <a:r>
              <a:rPr lang="cs-CZ" sz="1800" dirty="0" smtClean="0">
                <a:latin typeface="Arial Narrow" pitchFamily="34" charset="0"/>
              </a:rPr>
              <a:t>	_______________	   _______________	     _______________</a:t>
            </a:r>
          </a:p>
          <a:p>
            <a:pPr algn="just">
              <a:buNone/>
            </a:pPr>
            <a:r>
              <a:rPr lang="cs-CZ" sz="1800" dirty="0" smtClean="0">
                <a:latin typeface="Arial Narrow" pitchFamily="34" charset="0"/>
              </a:rPr>
              <a:t>________________	_______________	   _______________	     _______________</a:t>
            </a:r>
          </a:p>
          <a:p>
            <a:pPr algn="just">
              <a:buNone/>
            </a:pPr>
            <a:r>
              <a:rPr lang="cs-CZ" sz="1800" dirty="0" smtClean="0">
                <a:latin typeface="Arial Narrow" pitchFamily="34" charset="0"/>
              </a:rPr>
              <a:t>________________	_______________        _______________	      _______________</a:t>
            </a:r>
          </a:p>
          <a:p>
            <a:pPr algn="just">
              <a:buNone/>
            </a:pPr>
            <a:r>
              <a:rPr lang="cs-CZ" sz="1800" dirty="0" smtClean="0">
                <a:latin typeface="Arial Narrow" pitchFamily="34" charset="0"/>
              </a:rPr>
              <a:t>________________	_______________	   _______________	      _______________</a:t>
            </a:r>
          </a:p>
          <a:p>
            <a:pPr algn="just">
              <a:buNone/>
            </a:pPr>
            <a:r>
              <a:rPr lang="cs-CZ" sz="1800" dirty="0" smtClean="0">
                <a:latin typeface="Arial Narrow" pitchFamily="34" charset="0"/>
              </a:rPr>
              <a:t>________________	_______________        _______________        _______________</a:t>
            </a:r>
            <a:endParaRPr lang="cs-CZ" sz="1800" dirty="0">
              <a:latin typeface="Arial Narrow" pitchFamily="34" charset="0"/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1643050"/>
            <a:ext cx="8229600" cy="4525963"/>
          </a:xfrm>
        </p:spPr>
        <p:txBody>
          <a:bodyPr/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dirty="0" smtClean="0"/>
              <a:t>ŘEKA          JEZERO          RYBNÍK          PŘ.NÁDRŽ</a:t>
            </a:r>
          </a:p>
          <a:p>
            <a:pPr>
              <a:buNone/>
            </a:pPr>
            <a:r>
              <a:rPr lang="cs-CZ" sz="2000" i="1" dirty="0" smtClean="0">
                <a:solidFill>
                  <a:srgbClr val="0070C0"/>
                </a:solidFill>
              </a:rPr>
              <a:t>Úmoří                    ledovcové                  14. – 15.st .           ochrana před povodní</a:t>
            </a:r>
          </a:p>
          <a:p>
            <a:pPr>
              <a:buNone/>
            </a:pPr>
            <a:r>
              <a:rPr lang="cs-CZ" sz="2000" i="1" dirty="0" smtClean="0">
                <a:solidFill>
                  <a:srgbClr val="0070C0"/>
                </a:solidFill>
              </a:rPr>
              <a:t>Povodí	                krasové		   Jakub </a:t>
            </a:r>
            <a:r>
              <a:rPr lang="cs-CZ" sz="2000" i="1" dirty="0" err="1" smtClean="0">
                <a:solidFill>
                  <a:srgbClr val="0070C0"/>
                </a:solidFill>
              </a:rPr>
              <a:t>Krčín</a:t>
            </a:r>
            <a:r>
              <a:rPr lang="cs-CZ" sz="2000" i="1" dirty="0" smtClean="0">
                <a:solidFill>
                  <a:srgbClr val="0070C0"/>
                </a:solidFill>
              </a:rPr>
              <a:t> z.J.     zdroj pitné vody</a:t>
            </a:r>
          </a:p>
          <a:p>
            <a:pPr>
              <a:buNone/>
            </a:pPr>
            <a:r>
              <a:rPr lang="cs-CZ" sz="2000" i="1" dirty="0" err="1" smtClean="0">
                <a:solidFill>
                  <a:srgbClr val="0070C0"/>
                </a:solidFill>
              </a:rPr>
              <a:t>Rozvodí</a:t>
            </a:r>
            <a:r>
              <a:rPr lang="cs-CZ" sz="2000" i="1" dirty="0" smtClean="0">
                <a:solidFill>
                  <a:srgbClr val="0070C0"/>
                </a:solidFill>
              </a:rPr>
              <a:t>		rašeliništní               Třeboň.pánev        zem.závlaha</a:t>
            </a:r>
          </a:p>
          <a:p>
            <a:pPr>
              <a:buNone/>
            </a:pPr>
            <a:r>
              <a:rPr lang="cs-CZ" sz="2000" i="1" dirty="0" smtClean="0">
                <a:solidFill>
                  <a:srgbClr val="0070C0"/>
                </a:solidFill>
              </a:rPr>
              <a:t>Morava                  Čertovo                     Rožmberk              Lipno</a:t>
            </a:r>
          </a:p>
          <a:p>
            <a:pPr>
              <a:buNone/>
            </a:pPr>
            <a:r>
              <a:rPr lang="cs-CZ" sz="2000" i="1" dirty="0" smtClean="0">
                <a:solidFill>
                  <a:srgbClr val="0070C0"/>
                </a:solidFill>
              </a:rPr>
              <a:t>Labe                        Černé                         Máchovo jez.        Vltavská kaskáda</a:t>
            </a:r>
            <a:endParaRPr lang="cs-CZ" sz="2400" i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rgbClr val="FF0000"/>
                </a:solidFill>
              </a:rPr>
              <a:t>ÚKOL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Seřaď tři naše nejvýznamnější řeky podle délky</a:t>
            </a:r>
          </a:p>
          <a:p>
            <a:r>
              <a:rPr lang="cs-CZ" sz="2400" dirty="0" smtClean="0"/>
              <a:t>Na internetu najdi jejich délku v km</a:t>
            </a:r>
          </a:p>
          <a:p>
            <a:endParaRPr lang="cs-CZ" sz="2400" dirty="0" smtClean="0"/>
          </a:p>
          <a:p>
            <a:pPr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</a:t>
            </a:r>
            <a:r>
              <a:rPr lang="cs-CZ" sz="2400" i="1" dirty="0" smtClean="0">
                <a:solidFill>
                  <a:schemeClr val="accent6">
                    <a:lumMod val="75000"/>
                  </a:schemeClr>
                </a:solidFill>
              </a:rPr>
              <a:t>Labe, Vltava, Morava</a:t>
            </a:r>
          </a:p>
          <a:p>
            <a:pPr>
              <a:buNone/>
            </a:pPr>
            <a:endParaRPr lang="cs-CZ" sz="2400" i="1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cs-CZ" sz="2400" u="sng" dirty="0" smtClean="0"/>
              <a:t>SPRÁVNÉ ŘEŠENÍ</a:t>
            </a:r>
          </a:p>
          <a:p>
            <a:pPr algn="ctr">
              <a:buNone/>
            </a:pPr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VLTAVA  - 433 km</a:t>
            </a:r>
          </a:p>
          <a:p>
            <a:pPr algn="ctr">
              <a:buNone/>
            </a:pPr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LABE      - 357 km</a:t>
            </a:r>
          </a:p>
          <a:p>
            <a:pPr algn="ctr">
              <a:buNone/>
            </a:pPr>
            <a:r>
              <a:rPr lang="cs-CZ" sz="2400" dirty="0" smtClean="0">
                <a:solidFill>
                  <a:schemeClr val="accent5">
                    <a:lumMod val="75000"/>
                  </a:schemeClr>
                </a:solidFill>
              </a:rPr>
              <a:t>MORAVA – 352km</a:t>
            </a:r>
          </a:p>
        </p:txBody>
      </p:sp>
    </p:spTree>
  </p:cSld>
  <p:clrMapOvr>
    <a:masterClrMapping/>
  </p:clrMapOvr>
  <p:transition spd="med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latin typeface="Calibri" pitchFamily="34" charset="0"/>
                <a:cs typeface="Calibri" pitchFamily="34" charset="0"/>
              </a:rPr>
              <a:t>METODICKÝ NÁVOD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1800" dirty="0" smtClean="0"/>
              <a:t>Materiál určený k opakování učiva o vodstvu lze zařadit v úvodní části hodiny</a:t>
            </a:r>
          </a:p>
          <a:p>
            <a:pPr algn="just"/>
            <a:r>
              <a:rPr lang="cs-CZ" sz="1800" dirty="0" smtClean="0"/>
              <a:t>Pro žáky připravíme pracovní list, ke druhému úkolu budou mít k dispozici PC</a:t>
            </a:r>
          </a:p>
          <a:p>
            <a:pPr algn="just"/>
            <a:r>
              <a:rPr lang="cs-CZ" sz="1800" dirty="0" smtClean="0"/>
              <a:t>Úkoly mohou být klasifikovány – frontálně, nebo každý zvlášť, přičemž první část  lze oznámkovat ( 20 jevů – 1ch.</a:t>
            </a:r>
            <a:r>
              <a:rPr lang="cs-CZ" sz="1800" b="1" dirty="0" smtClean="0"/>
              <a:t>1</a:t>
            </a:r>
            <a:r>
              <a:rPr lang="cs-CZ" sz="1800" dirty="0" smtClean="0"/>
              <a:t>, 2,3ch.</a:t>
            </a:r>
            <a:r>
              <a:rPr lang="cs-CZ" sz="1800" b="1" dirty="0" smtClean="0"/>
              <a:t>2</a:t>
            </a:r>
            <a:r>
              <a:rPr lang="cs-CZ" sz="1800" dirty="0" smtClean="0"/>
              <a:t>, 4,5ch.</a:t>
            </a:r>
            <a:r>
              <a:rPr lang="cs-CZ" sz="1800" b="1" dirty="0" smtClean="0"/>
              <a:t>3</a:t>
            </a:r>
            <a:r>
              <a:rPr lang="cs-CZ" sz="1800" dirty="0" smtClean="0"/>
              <a:t>, 6,7ch.</a:t>
            </a:r>
            <a:r>
              <a:rPr lang="cs-CZ" sz="1800" b="1" dirty="0" smtClean="0"/>
              <a:t>4</a:t>
            </a:r>
            <a:r>
              <a:rPr lang="cs-CZ" sz="1800" dirty="0" smtClean="0"/>
              <a:t>, 8ch.-&gt;</a:t>
            </a:r>
            <a:r>
              <a:rPr lang="cs-CZ" sz="1800" b="1" dirty="0" smtClean="0"/>
              <a:t>5</a:t>
            </a:r>
            <a:r>
              <a:rPr lang="cs-CZ" sz="1800" dirty="0" smtClean="0"/>
              <a:t>), úspěšné řešitele druhé části bych ohodnotila + (za pět + z lehčích úkolů dostávají 1)</a:t>
            </a:r>
          </a:p>
          <a:p>
            <a:pPr algn="just"/>
            <a:r>
              <a:rPr lang="cs-CZ" sz="1800" dirty="0" smtClean="0"/>
              <a:t>Zda tato cvičení klasifikovat a jakým způsobem je ovšem individuální záležitostí</a:t>
            </a:r>
          </a:p>
          <a:p>
            <a:pPr algn="just"/>
            <a:r>
              <a:rPr lang="cs-CZ" sz="1800" b="1" u="sng" dirty="0" smtClean="0"/>
              <a:t>Klíčová slova </a:t>
            </a:r>
            <a:r>
              <a:rPr lang="cs-CZ" sz="1800" dirty="0" smtClean="0"/>
              <a:t>: řeka, jezero, rybník, přehradní nádrž</a:t>
            </a:r>
          </a:p>
          <a:p>
            <a:pPr algn="just"/>
            <a:r>
              <a:rPr lang="cs-CZ" sz="1800" b="1" u="sng" dirty="0" smtClean="0"/>
              <a:t>Inovace:</a:t>
            </a:r>
            <a:r>
              <a:rPr lang="cs-CZ" sz="1800" dirty="0" smtClean="0"/>
              <a:t> žáci se procvičují v orientaci v textu a správném chápaní hlavních pojmů a</a:t>
            </a:r>
          </a:p>
          <a:p>
            <a:pPr algn="just">
              <a:buNone/>
            </a:pPr>
            <a:r>
              <a:rPr lang="cs-CZ" sz="1800" dirty="0" smtClean="0"/>
              <a:t>       pojmů s nimi souvisejících; kromě jejich znalostí jim k tomu slouží i vyhledávání na internetových stránkách </a:t>
            </a:r>
          </a:p>
          <a:p>
            <a:pPr algn="just"/>
            <a:endParaRPr lang="cs-CZ" sz="1800" dirty="0" smtClean="0"/>
          </a:p>
        </p:txBody>
      </p:sp>
    </p:spTree>
  </p:cSld>
  <p:clrMapOvr>
    <a:masterClrMapping/>
  </p:clrMapOvr>
  <p:transition spd="med">
    <p:split orient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latin typeface="Calibri" pitchFamily="34" charset="0"/>
                <a:cs typeface="Calibri" pitchFamily="34" charset="0"/>
              </a:rPr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000" dirty="0" smtClean="0"/>
              <a:t>Sn.č.3 -foto: soukromý archiv autorky</a:t>
            </a:r>
          </a:p>
          <a:p>
            <a:r>
              <a:rPr lang="cs-CZ" sz="2000" dirty="0" smtClean="0"/>
              <a:t>Sn.č.1-8 – Uvedené zdroje [cit.2011 – 25 – 11]. Dostupné pod licencí </a:t>
            </a:r>
            <a:r>
              <a:rPr lang="cs-CZ" sz="2000" dirty="0" err="1" smtClean="0"/>
              <a:t>Creative</a:t>
            </a:r>
            <a:r>
              <a:rPr lang="cs-CZ" sz="2000" dirty="0" smtClean="0"/>
              <a:t> </a:t>
            </a:r>
            <a:r>
              <a:rPr lang="cs-CZ" sz="2000" dirty="0" err="1" smtClean="0"/>
              <a:t>Commovs</a:t>
            </a:r>
            <a:r>
              <a:rPr lang="cs-CZ" sz="2000" dirty="0" smtClean="0"/>
              <a:t> na WWW: </a:t>
            </a:r>
            <a:r>
              <a:rPr lang="cs-CZ" sz="2000" dirty="0" err="1" smtClean="0"/>
              <a:t>Yorian</a:t>
            </a:r>
            <a:r>
              <a:rPr lang="cs-CZ" sz="2000" smtClean="0"/>
              <a:t>.</a:t>
            </a: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    &lt;  </a:t>
            </a:r>
            <a:r>
              <a:rPr lang="cs-CZ" sz="1800" u="sng" dirty="0" smtClean="0">
                <a:hlinkClick r:id="rId2"/>
              </a:rPr>
              <a:t>http://commons.wikimedia.org/wiki/File:Fjord1.JPG</a:t>
            </a:r>
            <a:r>
              <a:rPr lang="cs-CZ" sz="1800" u="sng" dirty="0" smtClean="0"/>
              <a:t>&gt;</a:t>
            </a:r>
            <a:endParaRPr lang="cs-CZ" sz="1800" dirty="0" smtClean="0"/>
          </a:p>
          <a:p>
            <a:pPr>
              <a:buNone/>
            </a:pPr>
            <a:endParaRPr lang="cs-CZ" dirty="0" smtClean="0"/>
          </a:p>
        </p:txBody>
      </p:sp>
    </p:spTree>
  </p:cSld>
  <p:clrMapOvr>
    <a:masterClrMapping/>
  </p:clrMapOvr>
  <p:transition spd="med">
    <p:split orient="vert"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</TotalTime>
  <Words>350</Words>
  <Application>Microsoft Office PowerPoint</Application>
  <PresentationFormat>Předvádění na obrazovce (4:3)</PresentationFormat>
  <Paragraphs>51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Prezentace aplikace PowerPoint</vt:lpstr>
      <vt:lpstr>ANOTACE</vt:lpstr>
      <vt:lpstr>Prezentace aplikace PowerPoint</vt:lpstr>
      <vt:lpstr>ÚKOL 1</vt:lpstr>
      <vt:lpstr>ŘEŠENÍ</vt:lpstr>
      <vt:lpstr>ÚKOL 2</vt:lpstr>
      <vt:lpstr>METODICKÝ NÁVOD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Soňa</dc:creator>
  <cp:lastModifiedBy>Jan Táborský</cp:lastModifiedBy>
  <cp:revision>32</cp:revision>
  <dcterms:created xsi:type="dcterms:W3CDTF">2011-11-25T19:28:47Z</dcterms:created>
  <dcterms:modified xsi:type="dcterms:W3CDTF">2012-08-02T10:16:44Z</dcterms:modified>
</cp:coreProperties>
</file>