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sldIdLst>
    <p:sldId id="258" r:id="rId2"/>
    <p:sldId id="260" r:id="rId3"/>
    <p:sldId id="259" r:id="rId4"/>
    <p:sldId id="261" r:id="rId5"/>
    <p:sldId id="256" r:id="rId6"/>
    <p:sldId id="257" r:id="rId7"/>
    <p:sldId id="262" r:id="rId8"/>
    <p:sldId id="263" r:id="rId9"/>
    <p:sldId id="264" r:id="rId10"/>
    <p:sldId id="265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516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84F9C3D-8A66-4488-9331-95A4BB6F511B}" type="datetimeFigureOut">
              <a:rPr lang="cs-CZ" smtClean="0"/>
              <a:pPr/>
              <a:t>2.8.2012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EAD0EB3-4F81-45FC-A108-AA28E679A8D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3955930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EAD0EB3-4F81-45FC-A108-AA28E679A8D9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8F92C2-8518-44B7-8611-A8204EA4F364}" type="datetimeFigureOut">
              <a:rPr lang="cs-CZ" smtClean="0"/>
              <a:pPr/>
              <a:t>2.8.2012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898034-0478-41A5-A496-3A4F0CF3AC4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cover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8F92C2-8518-44B7-8611-A8204EA4F364}" type="datetimeFigureOut">
              <a:rPr lang="cs-CZ" smtClean="0"/>
              <a:pPr/>
              <a:t>2.8.2012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898034-0478-41A5-A496-3A4F0CF3AC4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cover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8F92C2-8518-44B7-8611-A8204EA4F364}" type="datetimeFigureOut">
              <a:rPr lang="cs-CZ" smtClean="0"/>
              <a:pPr/>
              <a:t>2.8.2012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898034-0478-41A5-A496-3A4F0CF3AC4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cover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8F92C2-8518-44B7-8611-A8204EA4F364}" type="datetimeFigureOut">
              <a:rPr lang="cs-CZ" smtClean="0"/>
              <a:pPr/>
              <a:t>2.8.2012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898034-0478-41A5-A496-3A4F0CF3AC4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cover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8F92C2-8518-44B7-8611-A8204EA4F364}" type="datetimeFigureOut">
              <a:rPr lang="cs-CZ" smtClean="0"/>
              <a:pPr/>
              <a:t>2.8.2012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898034-0478-41A5-A496-3A4F0CF3AC4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cover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8F92C2-8518-44B7-8611-A8204EA4F364}" type="datetimeFigureOut">
              <a:rPr lang="cs-CZ" smtClean="0"/>
              <a:pPr/>
              <a:t>2.8.2012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898034-0478-41A5-A496-3A4F0CF3AC4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cover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8F92C2-8518-44B7-8611-A8204EA4F364}" type="datetimeFigureOut">
              <a:rPr lang="cs-CZ" smtClean="0"/>
              <a:pPr/>
              <a:t>2.8.2012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898034-0478-41A5-A496-3A4F0CF3AC4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cover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8F92C2-8518-44B7-8611-A8204EA4F364}" type="datetimeFigureOut">
              <a:rPr lang="cs-CZ" smtClean="0"/>
              <a:pPr/>
              <a:t>2.8.2012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898034-0478-41A5-A496-3A4F0CF3AC4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cover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8F92C2-8518-44B7-8611-A8204EA4F364}" type="datetimeFigureOut">
              <a:rPr lang="cs-CZ" smtClean="0"/>
              <a:pPr/>
              <a:t>2.8.2012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898034-0478-41A5-A496-3A4F0CF3AC4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cover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8F92C2-8518-44B7-8611-A8204EA4F364}" type="datetimeFigureOut">
              <a:rPr lang="cs-CZ" smtClean="0"/>
              <a:pPr/>
              <a:t>2.8.2012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898034-0478-41A5-A496-3A4F0CF3AC4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cover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8F92C2-8518-44B7-8611-A8204EA4F364}" type="datetimeFigureOut">
              <a:rPr lang="cs-CZ" smtClean="0"/>
              <a:pPr/>
              <a:t>2.8.2012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898034-0478-41A5-A496-3A4F0CF3AC4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cover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D8F92C2-8518-44B7-8611-A8204EA4F364}" type="datetimeFigureOut">
              <a:rPr lang="cs-CZ" smtClean="0"/>
              <a:pPr/>
              <a:t>2.8.2012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D898034-0478-41A5-A496-3A4F0CF3AC4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>
    <p:cover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Lidé"/>
          <p:cNvPicPr>
            <a:picLocks noChangeAspect="1" noChangeArrowheads="1"/>
          </p:cNvPicPr>
          <p:nvPr/>
        </p:nvPicPr>
        <p:blipFill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</a:blip>
          <a:srcRect/>
          <a:stretch>
            <a:fillRect/>
          </a:stretch>
        </p:blipFill>
        <p:spPr bwMode="auto">
          <a:xfrm>
            <a:off x="-500098" y="0"/>
            <a:ext cx="9644098" cy="6858000"/>
          </a:xfrm>
          <a:prstGeom prst="rect">
            <a:avLst/>
          </a:prstGeom>
          <a:noFill/>
        </p:spPr>
      </p:pic>
      <p:sp>
        <p:nvSpPr>
          <p:cNvPr id="3" name="Obdélník 2"/>
          <p:cNvSpPr/>
          <p:nvPr/>
        </p:nvSpPr>
        <p:spPr>
          <a:xfrm>
            <a:off x="1857356" y="357167"/>
            <a:ext cx="4572000" cy="3970318"/>
          </a:xfrm>
          <a:prstGeom prst="rect">
            <a:avLst/>
          </a:prstGeom>
          <a:solidFill>
            <a:srgbClr val="FFFF00"/>
          </a:solidFill>
        </p:spPr>
        <p:txBody>
          <a:bodyPr wrap="square">
            <a:spAutoFit/>
          </a:bodyPr>
          <a:lstStyle/>
          <a:p>
            <a:r>
              <a:rPr lang="cs-CZ" dirty="0" smtClean="0">
                <a:latin typeface="Calibri" pitchFamily="34" charset="0"/>
                <a:cs typeface="Calibri" pitchFamily="34" charset="0"/>
              </a:rPr>
              <a:t>Název školy: 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ZŠ </a:t>
            </a:r>
            <a:r>
              <a:rPr lang="cs-CZ" b="1" dirty="0" err="1" smtClean="0">
                <a:latin typeface="Calibri" pitchFamily="34" charset="0"/>
                <a:cs typeface="Calibri" pitchFamily="34" charset="0"/>
              </a:rPr>
              <a:t>Štětí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, Ostrovní 300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/>
            </a:r>
            <a:br>
              <a:rPr lang="cs-CZ" dirty="0" smtClean="0">
                <a:latin typeface="Calibri" pitchFamily="34" charset="0"/>
                <a:cs typeface="Calibri" pitchFamily="34" charset="0"/>
              </a:rPr>
            </a:br>
            <a:r>
              <a:rPr lang="cs-CZ" dirty="0" smtClean="0">
                <a:latin typeface="Calibri" pitchFamily="34" charset="0"/>
                <a:cs typeface="Calibri" pitchFamily="34" charset="0"/>
              </a:rPr>
              <a:t>Autor: 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MGR. SOŇA KYSELOVÁ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/>
            </a:r>
            <a:br>
              <a:rPr lang="cs-CZ" dirty="0" smtClean="0">
                <a:latin typeface="Calibri" pitchFamily="34" charset="0"/>
                <a:cs typeface="Calibri" pitchFamily="34" charset="0"/>
              </a:rPr>
            </a:br>
            <a:r>
              <a:rPr lang="cs-CZ" dirty="0" smtClean="0">
                <a:latin typeface="Calibri" pitchFamily="34" charset="0"/>
                <a:cs typeface="Calibri" pitchFamily="34" charset="0"/>
              </a:rPr>
              <a:t>Název materiálu</a:t>
            </a:r>
            <a:r>
              <a:rPr lang="cs-CZ" smtClean="0">
                <a:latin typeface="Calibri" pitchFamily="34" charset="0"/>
                <a:cs typeface="Calibri" pitchFamily="34" charset="0"/>
              </a:rPr>
              <a:t>: </a:t>
            </a:r>
            <a:r>
              <a:rPr lang="cs-CZ" b="1" smtClean="0">
                <a:latin typeface="Calibri" pitchFamily="34" charset="0"/>
                <a:cs typeface="Calibri" pitchFamily="34" charset="0"/>
              </a:rPr>
              <a:t>VY_12_INOVACE_Z.8.A.14_obyvatelstvo_cr_I</a:t>
            </a:r>
            <a:endParaRPr lang="cs-CZ" b="1" dirty="0" smtClean="0">
              <a:latin typeface="Calibri" pitchFamily="34" charset="0"/>
              <a:cs typeface="Calibri" pitchFamily="34" charset="0"/>
            </a:endParaRPr>
          </a:p>
          <a:p>
            <a:r>
              <a:rPr lang="cs-CZ" b="1" dirty="0" smtClean="0">
                <a:latin typeface="Calibri" pitchFamily="34" charset="0"/>
                <a:cs typeface="Calibri" pitchFamily="34" charset="0"/>
              </a:rPr>
              <a:t>04.01.2012</a:t>
            </a:r>
          </a:p>
          <a:p>
            <a:r>
              <a:rPr lang="cs-CZ" b="1" dirty="0" smtClean="0">
                <a:latin typeface="Calibri" pitchFamily="34" charset="0"/>
                <a:cs typeface="Calibri" pitchFamily="34" charset="0"/>
              </a:rPr>
              <a:t>Ročník: osmý</a:t>
            </a:r>
          </a:p>
          <a:p>
            <a:r>
              <a:rPr lang="cs-CZ" b="1" dirty="0" smtClean="0">
                <a:latin typeface="Calibri" pitchFamily="34" charset="0"/>
                <a:cs typeface="Calibri" pitchFamily="34" charset="0"/>
              </a:rPr>
              <a:t>Vzdělávací oblast: ČLOVĚK A PŘÍRODA</a:t>
            </a:r>
          </a:p>
          <a:p>
            <a:r>
              <a:rPr lang="cs-CZ" b="1" dirty="0" smtClean="0">
                <a:latin typeface="Calibri" pitchFamily="34" charset="0"/>
                <a:cs typeface="Calibri" pitchFamily="34" charset="0"/>
              </a:rPr>
              <a:t>Předmět: ZEMĚPIS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/>
            </a:r>
            <a:br>
              <a:rPr lang="cs-CZ" dirty="0" smtClean="0">
                <a:latin typeface="Calibri" pitchFamily="34" charset="0"/>
                <a:cs typeface="Calibri" pitchFamily="34" charset="0"/>
              </a:rPr>
            </a:br>
            <a:r>
              <a:rPr lang="cs-CZ" dirty="0" smtClean="0">
                <a:latin typeface="Calibri" pitchFamily="34" charset="0"/>
                <a:cs typeface="Calibri" pitchFamily="34" charset="0"/>
              </a:rPr>
              <a:t>Název:OBYVATELSTVO ČR</a:t>
            </a:r>
            <a:br>
              <a:rPr lang="cs-CZ" dirty="0" smtClean="0">
                <a:latin typeface="Calibri" pitchFamily="34" charset="0"/>
                <a:cs typeface="Calibri" pitchFamily="34" charset="0"/>
              </a:rPr>
            </a:br>
            <a:r>
              <a:rPr lang="cs-CZ" dirty="0" smtClean="0">
                <a:latin typeface="Calibri" pitchFamily="34" charset="0"/>
                <a:cs typeface="Calibri" pitchFamily="34" charset="0"/>
              </a:rPr>
              <a:t>Číslo operačního programu: 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CZ.1.07/1.4.00/21.1693</a:t>
            </a:r>
          </a:p>
          <a:p>
            <a:r>
              <a:rPr lang="cs-CZ" dirty="0" smtClean="0"/>
              <a:t>Název projektu: </a:t>
            </a:r>
            <a:r>
              <a:rPr lang="cs-CZ" b="1" dirty="0" smtClean="0">
                <a:solidFill>
                  <a:srgbClr val="FF0000"/>
                </a:solidFill>
              </a:rPr>
              <a:t>PRIMA ŠKOLA</a:t>
            </a:r>
            <a:r>
              <a:rPr lang="cs-CZ" dirty="0" smtClean="0">
                <a:solidFill>
                  <a:srgbClr val="FF0000"/>
                </a:solidFill>
              </a:rPr>
              <a:t/>
            </a:r>
            <a:br>
              <a:rPr lang="cs-CZ" dirty="0" smtClean="0">
                <a:solidFill>
                  <a:srgbClr val="FF0000"/>
                </a:solidFill>
              </a:rPr>
            </a:br>
            <a:endParaRPr lang="cs-CZ" b="1" dirty="0" smtClean="0">
              <a:latin typeface="Calibri" pitchFamily="34" charset="0"/>
              <a:cs typeface="Calibri" pitchFamily="34" charset="0"/>
            </a:endParaRPr>
          </a:p>
          <a:p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2571736" y="4643446"/>
            <a:ext cx="3352329" cy="584775"/>
          </a:xfrm>
          <a:prstGeom prst="rect">
            <a:avLst/>
          </a:prstGeom>
          <a:solidFill>
            <a:srgbClr val="FFFF00"/>
          </a:solidFill>
        </p:spPr>
        <p:txBody>
          <a:bodyPr wrap="none">
            <a:spAutoFit/>
          </a:bodyPr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OBYVATELSTVO ČR</a:t>
            </a:r>
            <a:endParaRPr lang="cs-CZ" sz="3200" b="1" dirty="0">
              <a:solidFill>
                <a:srgbClr val="FF0000"/>
              </a:solidFill>
            </a:endParaRPr>
          </a:p>
        </p:txBody>
      </p:sp>
      <p:pic>
        <p:nvPicPr>
          <p:cNvPr id="5" name="Obrázek 2" descr="OPVK_hor_zakladni_logolink_RGB_cz.jp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928794" y="5357826"/>
            <a:ext cx="4187315" cy="8634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</p:spTree>
  </p:cSld>
  <p:clrMapOvr>
    <a:masterClrMapping/>
  </p:clrMapOvr>
  <p:transition>
    <p:cover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571604" y="571480"/>
            <a:ext cx="6129326" cy="1470025"/>
          </a:xfrm>
          <a:solidFill>
            <a:srgbClr val="FFFF00"/>
          </a:solidFill>
        </p:spPr>
        <p:txBody>
          <a:bodyPr/>
          <a:lstStyle/>
          <a:p>
            <a:r>
              <a:rPr lang="cs-CZ" b="1" u="sng" dirty="0" smtClean="0">
                <a:solidFill>
                  <a:srgbClr val="FF0000"/>
                </a:solidFill>
                <a:latin typeface="Calibri" pitchFamily="34" charset="0"/>
                <a:cs typeface="Calibri" pitchFamily="34" charset="0"/>
              </a:rPr>
              <a:t>ANOTACE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500166" y="3000372"/>
            <a:ext cx="6400800" cy="2286016"/>
          </a:xfrm>
          <a:solidFill>
            <a:srgbClr val="FFFF00"/>
          </a:solidFill>
        </p:spPr>
        <p:txBody>
          <a:bodyPr/>
          <a:lstStyle/>
          <a:p>
            <a:pPr algn="l">
              <a:buFont typeface="Arial" pitchFamily="34" charset="0"/>
              <a:buChar char="•"/>
            </a:pPr>
            <a:r>
              <a:rPr lang="cs-CZ" dirty="0">
                <a:solidFill>
                  <a:schemeClr val="tx1"/>
                </a:solidFill>
              </a:rPr>
              <a:t>Zeměpis 8. ročník</a:t>
            </a:r>
          </a:p>
          <a:p>
            <a:pPr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tx1"/>
                </a:solidFill>
              </a:rPr>
              <a:t>Osvojení pojmů </a:t>
            </a:r>
            <a:r>
              <a:rPr lang="cs-CZ" b="1" i="1" dirty="0" smtClean="0">
                <a:solidFill>
                  <a:schemeClr val="tx1"/>
                </a:solidFill>
              </a:rPr>
              <a:t>národ, národnostní menšina</a:t>
            </a:r>
          </a:p>
          <a:p>
            <a:pPr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tx1"/>
                </a:solidFill>
              </a:rPr>
              <a:t>Opakování </a:t>
            </a:r>
          </a:p>
          <a:p>
            <a:pPr algn="l">
              <a:buFont typeface="Arial" pitchFamily="34" charset="0"/>
              <a:buChar char="•"/>
            </a:pPr>
            <a:endParaRPr lang="cs-CZ" b="1" i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>
    <p:cover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D:\Pictures\untitled1.bmp"/>
          <p:cNvPicPr>
            <a:picLocks noChangeAspect="1" noChangeArrowheads="1"/>
          </p:cNvPicPr>
          <p:nvPr/>
        </p:nvPicPr>
        <p:blipFill>
          <a:blip r:embed="rId2">
            <a:lum bright="3000" contrast="24000"/>
          </a:blip>
          <a:srcRect/>
          <a:stretch>
            <a:fillRect/>
          </a:stretch>
        </p:blipFill>
        <p:spPr bwMode="auto">
          <a:xfrm>
            <a:off x="2000232" y="285728"/>
            <a:ext cx="3984000" cy="2988000"/>
          </a:xfrm>
          <a:prstGeom prst="rect">
            <a:avLst/>
          </a:prstGeom>
          <a:noFill/>
        </p:spPr>
      </p:pic>
      <p:sp>
        <p:nvSpPr>
          <p:cNvPr id="3" name="Obdélníkový popisek 2"/>
          <p:cNvSpPr/>
          <p:nvPr/>
        </p:nvSpPr>
        <p:spPr>
          <a:xfrm>
            <a:off x="1928794" y="3429000"/>
            <a:ext cx="4572032" cy="2643206"/>
          </a:xfrm>
          <a:prstGeom prst="wedgeRectCallout">
            <a:avLst>
              <a:gd name="adj1" fmla="val 327"/>
              <a:gd name="adj2" fmla="val -72784"/>
            </a:avLst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2143108" y="3643314"/>
            <a:ext cx="4143404" cy="1938992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Dnes jsem unavený, tak jen citát od jednoho foxteriéra: „Nakonec lze většinu páníčků naučit, aby poslouchali svého psa…“ Takže o čem to dnes bude? To už si zjistíte sami, vyluštěním křížovky!!!</a:t>
            </a:r>
            <a:endParaRPr lang="cs-CZ" sz="2000" dirty="0"/>
          </a:p>
        </p:txBody>
      </p:sp>
    </p:spTree>
  </p:cSld>
  <p:clrMapOvr>
    <a:masterClrMapping/>
  </p:clrMapOvr>
  <p:transition>
    <p:cover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8596" y="1928802"/>
            <a:ext cx="8229600" cy="4714908"/>
          </a:xfrm>
          <a:solidFill>
            <a:srgbClr val="FFFF00"/>
          </a:solidFill>
        </p:spPr>
        <p:txBody>
          <a:bodyPr>
            <a:normAutofit lnSpcReduction="10000"/>
          </a:bodyPr>
          <a:lstStyle/>
          <a:p>
            <a:r>
              <a:rPr lang="cs-CZ" sz="2000" dirty="0" smtClean="0"/>
              <a:t>Připravte si pracovní listy</a:t>
            </a:r>
          </a:p>
          <a:p>
            <a:r>
              <a:rPr lang="cs-CZ" sz="2000" dirty="0" smtClean="0"/>
              <a:t>Vyplněním křížovky zjistíte téma dnešní hodiny</a:t>
            </a:r>
          </a:p>
          <a:p>
            <a:endParaRPr lang="cs-CZ" sz="1600" dirty="0" smtClean="0"/>
          </a:p>
          <a:p>
            <a:pPr algn="ctr">
              <a:buNone/>
            </a:pPr>
            <a:r>
              <a:rPr lang="cs-CZ" sz="1600" b="1" u="sng" dirty="0" smtClean="0"/>
              <a:t>LEGENDA</a:t>
            </a:r>
          </a:p>
          <a:p>
            <a:pPr>
              <a:buFont typeface="+mj-lt"/>
              <a:buAutoNum type="arabicPeriod"/>
            </a:pPr>
            <a:r>
              <a:rPr lang="cs-CZ" sz="1600" b="1" dirty="0" smtClean="0"/>
              <a:t>Část pevniny, ze které všechna povrchová voda teče do jednoho moře</a:t>
            </a:r>
          </a:p>
          <a:p>
            <a:pPr>
              <a:buFont typeface="+mj-lt"/>
              <a:buAutoNum type="arabicPeriod"/>
            </a:pPr>
            <a:r>
              <a:rPr lang="cs-CZ" sz="1600" b="1" dirty="0" smtClean="0"/>
              <a:t>Název východního pobřeží Baltského moře</a:t>
            </a:r>
          </a:p>
          <a:p>
            <a:pPr>
              <a:buFont typeface="+mj-lt"/>
              <a:buAutoNum type="arabicPeriod"/>
            </a:pPr>
            <a:r>
              <a:rPr lang="cs-CZ" sz="1600" b="1" dirty="0" smtClean="0"/>
              <a:t>Francouzské pohoří</a:t>
            </a:r>
          </a:p>
          <a:p>
            <a:pPr>
              <a:buFont typeface="+mj-lt"/>
              <a:buAutoNum type="arabicPeriod"/>
            </a:pPr>
            <a:r>
              <a:rPr lang="cs-CZ" sz="1600" b="1" dirty="0" smtClean="0"/>
              <a:t>Nejdelší  česká řeka</a:t>
            </a:r>
          </a:p>
          <a:p>
            <a:pPr>
              <a:buFont typeface="+mj-lt"/>
              <a:buAutoNum type="arabicPeriod"/>
            </a:pPr>
            <a:r>
              <a:rPr lang="cs-CZ" sz="1600" b="1" dirty="0" smtClean="0"/>
              <a:t>Nejvyšší hora Jeseníků</a:t>
            </a:r>
          </a:p>
          <a:p>
            <a:pPr>
              <a:buFont typeface="+mj-lt"/>
              <a:buAutoNum type="arabicPeriod"/>
            </a:pPr>
            <a:r>
              <a:rPr lang="cs-CZ" sz="1600" b="1" dirty="0" smtClean="0"/>
              <a:t>Slovenské pohoří</a:t>
            </a:r>
          </a:p>
          <a:p>
            <a:pPr>
              <a:buFont typeface="+mj-lt"/>
              <a:buAutoNum type="arabicPeriod"/>
            </a:pPr>
            <a:r>
              <a:rPr lang="cs-CZ" sz="1600" b="1" dirty="0" smtClean="0"/>
              <a:t>Porost, kde jsou stromy vyšší než 5m</a:t>
            </a:r>
          </a:p>
          <a:p>
            <a:pPr>
              <a:buFont typeface="+mj-lt"/>
              <a:buAutoNum type="arabicPeriod"/>
            </a:pPr>
            <a:r>
              <a:rPr lang="cs-CZ" sz="1600" b="1" dirty="0" smtClean="0"/>
              <a:t>Místo, kde se lidé léčí vodou z minerálních pramenů</a:t>
            </a:r>
          </a:p>
          <a:p>
            <a:pPr>
              <a:buFont typeface="+mj-lt"/>
              <a:buAutoNum type="arabicPeriod"/>
            </a:pPr>
            <a:r>
              <a:rPr lang="cs-CZ" sz="1600" b="1" dirty="0" smtClean="0"/>
              <a:t>Nejvyšší hora ČR</a:t>
            </a:r>
          </a:p>
          <a:p>
            <a:pPr>
              <a:buFont typeface="+mj-lt"/>
              <a:buAutoNum type="arabicPeriod"/>
            </a:pPr>
            <a:r>
              <a:rPr lang="cs-CZ" sz="1600" b="1" dirty="0" smtClean="0"/>
              <a:t>Město v našem regionu, které původně sloužilo jako pevnost</a:t>
            </a:r>
          </a:p>
          <a:p>
            <a:pPr>
              <a:buFont typeface="+mj-lt"/>
              <a:buAutoNum type="arabicPeriod"/>
            </a:pPr>
            <a:r>
              <a:rPr lang="cs-CZ" sz="1600" b="1" dirty="0" smtClean="0"/>
              <a:t>Území, ze kterého voda stéká do jednoho hlavního toku</a:t>
            </a:r>
          </a:p>
          <a:p>
            <a:pPr>
              <a:buFont typeface="+mj-lt"/>
              <a:buAutoNum type="arabicPeriod"/>
            </a:pPr>
            <a:r>
              <a:rPr lang="cs-CZ" sz="1600" b="1" dirty="0" smtClean="0"/>
              <a:t>Název kraje kolem řeky Labe</a:t>
            </a:r>
          </a:p>
          <a:p>
            <a:pPr>
              <a:buFont typeface="+mj-lt"/>
              <a:buAutoNum type="arabicPeriod"/>
            </a:pPr>
            <a:endParaRPr lang="cs-CZ" sz="1600" dirty="0" smtClean="0"/>
          </a:p>
          <a:p>
            <a:pPr>
              <a:buFont typeface="+mj-lt"/>
              <a:buAutoNum type="arabicPeriod"/>
            </a:pPr>
            <a:endParaRPr lang="cs-CZ" sz="1600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2857488" y="357166"/>
            <a:ext cx="3643338" cy="1417638"/>
          </a:xfrm>
          <a:solidFill>
            <a:srgbClr val="FFFF00"/>
          </a:solidFill>
        </p:spPr>
        <p:txBody>
          <a:bodyPr>
            <a:noAutofit/>
          </a:bodyPr>
          <a:lstStyle/>
          <a:p>
            <a:r>
              <a:rPr lang="cs-CZ" b="1" u="sng" dirty="0" smtClean="0">
                <a:solidFill>
                  <a:srgbClr val="FF0000"/>
                </a:solidFill>
              </a:rPr>
              <a:t>ÚKOL 1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</p:spTree>
  </p:cSld>
  <p:clrMapOvr>
    <a:masterClrMapping/>
  </p:clrMapOvr>
  <p:transition>
    <p:cover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86026474"/>
              </p:ext>
            </p:extLst>
          </p:nvPr>
        </p:nvGraphicFramePr>
        <p:xfrm>
          <a:off x="214282" y="642918"/>
          <a:ext cx="7429551" cy="5527682"/>
        </p:xfrm>
        <a:graphic>
          <a:graphicData uri="http://schemas.openxmlformats.org/drawingml/2006/table">
            <a:tbl>
              <a:tblPr/>
              <a:tblGrid>
                <a:gridCol w="742713"/>
                <a:gridCol w="742713"/>
                <a:gridCol w="742713"/>
                <a:gridCol w="742713"/>
                <a:gridCol w="742713"/>
                <a:gridCol w="742713"/>
                <a:gridCol w="742713"/>
                <a:gridCol w="743520"/>
                <a:gridCol w="743520"/>
                <a:gridCol w="743520"/>
              </a:tblGrid>
              <a:tr h="428628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b="1" dirty="0">
                          <a:latin typeface="Calibri"/>
                          <a:ea typeface="Calibri"/>
                          <a:cs typeface="Times New Roman"/>
                        </a:rPr>
                        <a:t>1.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endParaRPr lang="cs-CZ" sz="1800" dirty="0">
                        <a:latin typeface="Arial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endParaRPr lang="cs-CZ" sz="1800" dirty="0">
                        <a:latin typeface="Arial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76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endParaRPr lang="cs-CZ" sz="1800" dirty="0">
                        <a:latin typeface="Arial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76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endParaRPr lang="cs-CZ" sz="1800" dirty="0">
                        <a:latin typeface="Arial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gridSpan="4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67974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b="1" dirty="0">
                          <a:latin typeface="Calibri"/>
                          <a:ea typeface="Calibri"/>
                          <a:cs typeface="Times New Roman"/>
                        </a:rPr>
                        <a:t>2.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76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76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gridSpan="2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73108">
                <a:tc rowSpan="2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b="1" dirty="0">
                          <a:latin typeface="Calibri"/>
                          <a:ea typeface="Calibri"/>
                          <a:cs typeface="Times New Roman"/>
                        </a:rPr>
                        <a:t>3.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76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endParaRPr lang="cs-CZ" sz="1800" dirty="0">
                        <a:latin typeface="Arial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76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endParaRPr lang="cs-CZ" sz="1800" dirty="0">
                        <a:latin typeface="Arial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endParaRPr lang="cs-CZ" sz="1800" dirty="0">
                        <a:latin typeface="Arial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endParaRPr lang="cs-CZ" sz="1800" dirty="0">
                        <a:latin typeface="Arial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endParaRPr lang="cs-CZ" sz="1800" dirty="0">
                        <a:latin typeface="Arial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endParaRPr lang="cs-CZ" sz="1800" dirty="0">
                        <a:latin typeface="Arial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473108"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b="1" dirty="0">
                          <a:latin typeface="Calibri"/>
                          <a:ea typeface="Calibri"/>
                          <a:cs typeface="Times New Roman"/>
                        </a:rPr>
                        <a:t>4.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76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endParaRPr lang="cs-CZ" sz="1800">
                        <a:latin typeface="Arial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76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endParaRPr lang="cs-CZ" sz="1800" dirty="0">
                        <a:latin typeface="Arial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endParaRPr lang="cs-CZ" sz="1800" dirty="0">
                        <a:latin typeface="Arial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endParaRPr lang="cs-CZ" sz="1800" dirty="0">
                        <a:latin typeface="Arial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endParaRPr lang="cs-CZ" sz="1800" dirty="0">
                        <a:latin typeface="Arial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73108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b="1" dirty="0">
                          <a:latin typeface="Calibri"/>
                          <a:ea typeface="Calibri"/>
                          <a:cs typeface="Times New Roman"/>
                        </a:rPr>
                        <a:t>5.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endParaRPr lang="cs-CZ" sz="1800" dirty="0">
                        <a:latin typeface="Arial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endParaRPr lang="cs-CZ" sz="1800" dirty="0">
                        <a:latin typeface="Arial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76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endParaRPr lang="cs-CZ" sz="1800">
                        <a:latin typeface="Arial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76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endParaRPr lang="cs-CZ" sz="1800" dirty="0">
                        <a:latin typeface="Arial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endParaRPr lang="cs-CZ" sz="1800" dirty="0">
                        <a:latin typeface="Arial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gridSpan="3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endParaRPr lang="cs-CZ" sz="1800" dirty="0">
                        <a:latin typeface="Arial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73108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b="1" dirty="0">
                          <a:latin typeface="Calibri"/>
                          <a:ea typeface="Calibri"/>
                          <a:cs typeface="Times New Roman"/>
                        </a:rPr>
                        <a:t>6.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endParaRPr lang="cs-CZ" sz="1800" dirty="0">
                        <a:latin typeface="Arial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endParaRPr lang="cs-CZ" sz="1800" dirty="0">
                        <a:latin typeface="Arial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76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endParaRPr lang="cs-CZ" sz="1800">
                        <a:latin typeface="Arial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76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endParaRPr lang="cs-CZ" sz="1800" dirty="0">
                        <a:latin typeface="Arial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gridSpan="4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73108">
                <a:tc rowSpan="4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b="1" dirty="0">
                          <a:latin typeface="Calibri"/>
                          <a:ea typeface="Calibri"/>
                          <a:cs typeface="Times New Roman"/>
                        </a:rPr>
                        <a:t>7.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endParaRPr lang="cs-CZ" sz="1800" dirty="0">
                        <a:latin typeface="Arial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endParaRPr lang="cs-CZ" sz="1800" dirty="0">
                        <a:latin typeface="Arial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76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gridSpan="5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73108"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rowSpan="3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endParaRPr lang="cs-CZ" sz="1800" dirty="0">
                        <a:latin typeface="Arial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b="1" dirty="0">
                          <a:latin typeface="Calibri"/>
                          <a:ea typeface="Calibri"/>
                          <a:cs typeface="Times New Roman"/>
                        </a:rPr>
                        <a:t>8.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endParaRPr lang="cs-CZ" sz="1800" dirty="0">
                        <a:latin typeface="Arial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76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endParaRPr lang="cs-CZ" sz="1800" dirty="0">
                        <a:latin typeface="Arial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endParaRPr lang="cs-CZ" sz="1800" dirty="0">
                        <a:latin typeface="Arial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endParaRPr lang="cs-CZ" sz="1800" dirty="0">
                        <a:latin typeface="Arial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endParaRPr lang="cs-CZ" sz="1800">
                        <a:latin typeface="Arial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endParaRPr lang="cs-CZ" sz="1800" dirty="0">
                        <a:latin typeface="Arial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73108"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b="1" dirty="0">
                          <a:latin typeface="Calibri"/>
                          <a:ea typeface="Calibri"/>
                          <a:cs typeface="Times New Roman"/>
                        </a:rPr>
                        <a:t>9.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endParaRPr lang="cs-CZ" sz="1800">
                        <a:latin typeface="Arial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76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endParaRPr lang="cs-CZ" sz="1800" dirty="0">
                        <a:latin typeface="Arial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endParaRPr lang="cs-CZ" sz="1800" dirty="0">
                        <a:latin typeface="Arial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endParaRPr lang="cs-CZ" sz="1800" dirty="0">
                        <a:latin typeface="Arial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endParaRPr lang="cs-CZ" sz="1800" dirty="0">
                        <a:latin typeface="Arial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73108"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b="1" dirty="0">
                          <a:latin typeface="Calibri"/>
                          <a:ea typeface="Calibri"/>
                          <a:cs typeface="Times New Roman"/>
                        </a:rPr>
                        <a:t>10.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endParaRPr lang="cs-CZ" sz="1800">
                        <a:latin typeface="Arial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76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endParaRPr lang="cs-CZ" sz="1800" dirty="0">
                        <a:latin typeface="Arial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endParaRPr lang="cs-CZ" sz="1800" dirty="0">
                        <a:latin typeface="Arial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endParaRPr lang="cs-CZ" sz="1800" dirty="0">
                        <a:latin typeface="Arial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endParaRPr lang="cs-CZ" sz="1800" dirty="0">
                        <a:latin typeface="Arial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endParaRPr lang="cs-CZ" sz="1800" dirty="0">
                        <a:latin typeface="Arial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473108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b="1" dirty="0">
                          <a:latin typeface="Calibri"/>
                          <a:ea typeface="Calibri"/>
                          <a:cs typeface="Times New Roman"/>
                        </a:rPr>
                        <a:t>11.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endParaRPr lang="cs-CZ" sz="1800" dirty="0">
                        <a:latin typeface="Arial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endParaRPr lang="cs-CZ" sz="1800" dirty="0">
                        <a:latin typeface="Arial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76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endParaRPr lang="cs-CZ" sz="1800">
                        <a:latin typeface="Arial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76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endParaRPr lang="cs-CZ" sz="1800" dirty="0">
                        <a:latin typeface="Arial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endParaRPr lang="cs-CZ" sz="1800" dirty="0">
                        <a:latin typeface="Arial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gridSpan="3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endParaRPr lang="cs-CZ" sz="1800" dirty="0">
                        <a:latin typeface="Arial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7310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b="1" dirty="0">
                          <a:latin typeface="Calibri"/>
                          <a:ea typeface="Calibri"/>
                          <a:cs typeface="Times New Roman"/>
                        </a:rPr>
                        <a:t>12.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endParaRPr lang="cs-CZ" sz="1800" dirty="0">
                        <a:latin typeface="Arial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76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endParaRPr lang="cs-CZ" sz="1800" dirty="0">
                        <a:latin typeface="Arial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76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endParaRPr lang="cs-CZ" sz="1800" dirty="0">
                        <a:latin typeface="Arial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endParaRPr lang="cs-CZ" sz="1800" dirty="0">
                        <a:latin typeface="Arial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endParaRPr lang="cs-CZ" sz="1800" dirty="0">
                        <a:latin typeface="Arial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gridSpan="2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1026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med">
    <p:cover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Tabulka 6"/>
          <p:cNvGraphicFramePr>
            <a:graphicFrameLocks noGrp="1"/>
          </p:cNvGraphicFramePr>
          <p:nvPr/>
        </p:nvGraphicFramePr>
        <p:xfrm>
          <a:off x="642910" y="223082"/>
          <a:ext cx="7786738" cy="6007248"/>
        </p:xfrm>
        <a:graphic>
          <a:graphicData uri="http://schemas.openxmlformats.org/drawingml/2006/table">
            <a:tbl>
              <a:tblPr/>
              <a:tblGrid>
                <a:gridCol w="778420"/>
                <a:gridCol w="778420"/>
                <a:gridCol w="778420"/>
                <a:gridCol w="778420"/>
                <a:gridCol w="778420"/>
                <a:gridCol w="778420"/>
                <a:gridCol w="778420"/>
                <a:gridCol w="779266"/>
                <a:gridCol w="779266"/>
                <a:gridCol w="779266"/>
              </a:tblGrid>
              <a:tr h="473108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b="1" dirty="0">
                          <a:latin typeface="Calibri"/>
                          <a:ea typeface="Calibri"/>
                          <a:cs typeface="Times New Roman"/>
                        </a:rPr>
                        <a:t>1.</a:t>
                      </a:r>
                      <a:endParaRPr lang="cs-CZ" sz="11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dirty="0" smtClean="0">
                          <a:latin typeface="Arial"/>
                          <a:ea typeface="Calibri"/>
                          <a:cs typeface="Times New Roman"/>
                        </a:rPr>
                        <a:t>Ú</a:t>
                      </a:r>
                      <a:endParaRPr lang="cs-CZ" sz="1800" dirty="0">
                        <a:latin typeface="Arial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dirty="0" smtClean="0">
                          <a:latin typeface="Arial"/>
                          <a:ea typeface="Calibri"/>
                          <a:cs typeface="Times New Roman"/>
                        </a:rPr>
                        <a:t>M</a:t>
                      </a:r>
                      <a:endParaRPr lang="cs-CZ" sz="1800" dirty="0">
                        <a:latin typeface="Arial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i="1" dirty="0" smtClean="0"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O</a:t>
                      </a:r>
                      <a:endParaRPr lang="cs-CZ" sz="1800" b="1" i="1" dirty="0"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80" marR="68580" marT="0" marB="0">
                    <a:lnL w="76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dirty="0" smtClean="0">
                          <a:latin typeface="Arial"/>
                          <a:ea typeface="Calibri"/>
                          <a:cs typeface="Times New Roman"/>
                        </a:rPr>
                        <a:t>Ř</a:t>
                      </a:r>
                      <a:endParaRPr lang="cs-CZ" sz="1800" dirty="0">
                        <a:latin typeface="Arial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76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dirty="0" smtClean="0">
                          <a:latin typeface="Arial"/>
                          <a:ea typeface="Calibri"/>
                          <a:cs typeface="Times New Roman"/>
                        </a:rPr>
                        <a:t>Í</a:t>
                      </a:r>
                      <a:endParaRPr lang="cs-CZ" sz="1800" dirty="0">
                        <a:latin typeface="Arial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4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18232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b="1">
                          <a:latin typeface="Calibri"/>
                          <a:ea typeface="Calibri"/>
                          <a:cs typeface="Times New Roman"/>
                        </a:rPr>
                        <a:t>2.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dirty="0" smtClean="0"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P</a:t>
                      </a:r>
                      <a:endParaRPr lang="cs-CZ" sz="1800" dirty="0"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dirty="0" smtClean="0"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O</a:t>
                      </a:r>
                      <a:endParaRPr lang="cs-CZ" sz="1800" dirty="0"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i="1" dirty="0" smtClean="0"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B</a:t>
                      </a:r>
                      <a:endParaRPr lang="cs-CZ" sz="1800" b="1" i="1" dirty="0"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80" marR="68580" marT="0" marB="0">
                    <a:lnL w="76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dirty="0" smtClean="0"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A</a:t>
                      </a:r>
                      <a:endParaRPr lang="cs-CZ" sz="1800" dirty="0"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80" marR="68580" marT="0" marB="0">
                    <a:lnL w="76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dirty="0" smtClean="0"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L</a:t>
                      </a:r>
                      <a:endParaRPr lang="cs-CZ" sz="1800" dirty="0"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dirty="0" smtClean="0"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T</a:t>
                      </a:r>
                      <a:endParaRPr lang="cs-CZ" sz="1800" dirty="0"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dirty="0" smtClean="0"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Í</a:t>
                      </a:r>
                      <a:endParaRPr lang="cs-CZ" sz="1800" dirty="0"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2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73108">
                <a:tc rowSpan="2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b="1">
                          <a:latin typeface="Calibri"/>
                          <a:ea typeface="Calibri"/>
                          <a:cs typeface="Times New Roman"/>
                        </a:rPr>
                        <a:t>3.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dirty="0" smtClean="0"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P</a:t>
                      </a:r>
                      <a:endParaRPr lang="cs-CZ" sz="1800" dirty="0"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i="1" dirty="0" smtClean="0"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Y</a:t>
                      </a:r>
                      <a:endParaRPr lang="cs-CZ" sz="1800" b="1" i="1" dirty="0"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80" marR="68580" marT="0" marB="0">
                    <a:lnL w="76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dirty="0" smtClean="0"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R</a:t>
                      </a:r>
                      <a:endParaRPr lang="cs-CZ" sz="1800" dirty="0"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80" marR="68580" marT="0" marB="0">
                    <a:lnL w="76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dirty="0" smtClean="0"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E</a:t>
                      </a:r>
                      <a:endParaRPr lang="cs-CZ" sz="1800" dirty="0"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dirty="0" smtClean="0"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N</a:t>
                      </a:r>
                      <a:endParaRPr lang="cs-CZ" sz="1800" dirty="0"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dirty="0" smtClean="0"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E</a:t>
                      </a:r>
                      <a:endParaRPr lang="cs-CZ" sz="1800" dirty="0"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dirty="0" smtClean="0">
                          <a:latin typeface="Arial"/>
                          <a:ea typeface="Calibri"/>
                          <a:cs typeface="Times New Roman"/>
                        </a:rPr>
                        <a:t>J</a:t>
                      </a:r>
                      <a:endParaRPr lang="cs-CZ" sz="1800" dirty="0">
                        <a:latin typeface="Arial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dirty="0" smtClean="0">
                          <a:latin typeface="Arial"/>
                          <a:ea typeface="Calibri"/>
                          <a:cs typeface="Times New Roman"/>
                        </a:rPr>
                        <a:t>E</a:t>
                      </a:r>
                      <a:endParaRPr lang="cs-CZ" sz="1800" dirty="0">
                        <a:latin typeface="Arial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</a:tr>
              <a:tr h="473108"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b="1">
                          <a:latin typeface="Calibri"/>
                          <a:ea typeface="Calibri"/>
                          <a:cs typeface="Times New Roman"/>
                        </a:rPr>
                        <a:t>4.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i="1" dirty="0" smtClean="0"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V</a:t>
                      </a:r>
                      <a:endParaRPr lang="cs-CZ" sz="1800" b="1" i="1" dirty="0"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80" marR="68580" marT="0" marB="0">
                    <a:lnL w="76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dirty="0" smtClean="0">
                          <a:latin typeface="Arial"/>
                          <a:ea typeface="Calibri"/>
                          <a:cs typeface="Times New Roman"/>
                        </a:rPr>
                        <a:t>L</a:t>
                      </a:r>
                      <a:endParaRPr lang="cs-CZ" sz="1800" dirty="0">
                        <a:latin typeface="Arial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76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dirty="0" smtClean="0">
                          <a:latin typeface="Arial"/>
                          <a:ea typeface="Calibri"/>
                          <a:cs typeface="Times New Roman"/>
                        </a:rPr>
                        <a:t>T</a:t>
                      </a:r>
                      <a:endParaRPr lang="cs-CZ" sz="1800" dirty="0">
                        <a:latin typeface="Arial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dirty="0" smtClean="0">
                          <a:latin typeface="Arial"/>
                          <a:ea typeface="Calibri"/>
                          <a:cs typeface="Times New Roman"/>
                        </a:rPr>
                        <a:t>A</a:t>
                      </a:r>
                      <a:endParaRPr lang="cs-CZ" sz="1800" dirty="0">
                        <a:latin typeface="Arial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dirty="0" smtClean="0">
                          <a:latin typeface="Arial"/>
                          <a:ea typeface="Calibri"/>
                          <a:cs typeface="Times New Roman"/>
                        </a:rPr>
                        <a:t>V</a:t>
                      </a:r>
                      <a:endParaRPr lang="cs-CZ" sz="1800" dirty="0">
                        <a:latin typeface="Arial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dirty="0" smtClean="0">
                          <a:latin typeface="Arial"/>
                          <a:ea typeface="Calibri"/>
                          <a:cs typeface="Times New Roman"/>
                        </a:rPr>
                        <a:t>A</a:t>
                      </a:r>
                      <a:endParaRPr lang="cs-CZ" sz="1800" dirty="0">
                        <a:latin typeface="Arial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</a:tr>
              <a:tr h="473108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b="1">
                          <a:latin typeface="Calibri"/>
                          <a:ea typeface="Calibri"/>
                          <a:cs typeface="Times New Roman"/>
                        </a:rPr>
                        <a:t>5.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dirty="0" smtClean="0">
                          <a:latin typeface="Arial"/>
                          <a:ea typeface="Calibri"/>
                          <a:cs typeface="Times New Roman"/>
                        </a:rPr>
                        <a:t>P</a:t>
                      </a:r>
                      <a:endParaRPr lang="cs-CZ" sz="1800" dirty="0">
                        <a:latin typeface="Arial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dirty="0" smtClean="0">
                          <a:latin typeface="Arial"/>
                          <a:ea typeface="Calibri"/>
                          <a:cs typeface="Times New Roman"/>
                        </a:rPr>
                        <a:t>R</a:t>
                      </a:r>
                      <a:endParaRPr lang="cs-CZ" sz="1800" dirty="0">
                        <a:latin typeface="Arial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i="1" dirty="0" smtClean="0"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A</a:t>
                      </a:r>
                      <a:endParaRPr lang="cs-CZ" sz="1800" b="1" i="1" dirty="0"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80" marR="68580" marT="0" marB="0">
                    <a:lnL w="76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dirty="0" smtClean="0">
                          <a:latin typeface="Arial"/>
                          <a:ea typeface="Calibri"/>
                          <a:cs typeface="Times New Roman"/>
                        </a:rPr>
                        <a:t>D</a:t>
                      </a:r>
                      <a:endParaRPr lang="cs-CZ" sz="1800" dirty="0">
                        <a:latin typeface="Arial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76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dirty="0" smtClean="0">
                          <a:latin typeface="Arial"/>
                          <a:ea typeface="Calibri"/>
                          <a:cs typeface="Times New Roman"/>
                        </a:rPr>
                        <a:t>Ě</a:t>
                      </a:r>
                      <a:endParaRPr lang="cs-CZ" sz="1800" dirty="0">
                        <a:latin typeface="Arial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dirty="0" smtClean="0">
                          <a:latin typeface="Arial"/>
                          <a:ea typeface="Calibri"/>
                          <a:cs typeface="Times New Roman"/>
                        </a:rPr>
                        <a:t>D</a:t>
                      </a:r>
                      <a:endParaRPr lang="cs-CZ" sz="1800" dirty="0">
                        <a:latin typeface="Arial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endParaRPr lang="cs-CZ" sz="1800" dirty="0">
                        <a:latin typeface="Arial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73108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b="1" dirty="0">
                          <a:latin typeface="Calibri"/>
                          <a:ea typeface="Calibri"/>
                          <a:cs typeface="Times New Roman"/>
                        </a:rPr>
                        <a:t>6.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dirty="0" smtClean="0">
                          <a:latin typeface="Arial"/>
                          <a:ea typeface="Calibri"/>
                          <a:cs typeface="Times New Roman"/>
                        </a:rPr>
                        <a:t>T</a:t>
                      </a:r>
                      <a:endParaRPr lang="cs-CZ" sz="1800" dirty="0">
                        <a:latin typeface="Arial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dirty="0" smtClean="0">
                          <a:latin typeface="Arial"/>
                          <a:ea typeface="Calibri"/>
                          <a:cs typeface="Times New Roman"/>
                        </a:rPr>
                        <a:t>A</a:t>
                      </a:r>
                      <a:endParaRPr lang="cs-CZ" sz="1800" dirty="0">
                        <a:latin typeface="Arial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i="1" dirty="0" smtClean="0"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T</a:t>
                      </a:r>
                      <a:endParaRPr lang="cs-CZ" sz="1800" b="1" i="1" dirty="0"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80" marR="68580" marT="0" marB="0">
                    <a:lnL w="76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dirty="0" smtClean="0">
                          <a:latin typeface="Arial"/>
                          <a:ea typeface="Calibri"/>
                          <a:cs typeface="Times New Roman"/>
                        </a:rPr>
                        <a:t>R</a:t>
                      </a:r>
                      <a:endParaRPr lang="cs-CZ" sz="1800" dirty="0">
                        <a:latin typeface="Arial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76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dirty="0" smtClean="0">
                          <a:latin typeface="Arial"/>
                          <a:ea typeface="Calibri"/>
                          <a:cs typeface="Times New Roman"/>
                        </a:rPr>
                        <a:t>Y</a:t>
                      </a:r>
                      <a:endParaRPr lang="cs-CZ" sz="1800" dirty="0">
                        <a:latin typeface="Arial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4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73108">
                <a:tc rowSpan="4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b="1" dirty="0">
                          <a:latin typeface="Calibri"/>
                          <a:ea typeface="Calibri"/>
                          <a:cs typeface="Times New Roman"/>
                        </a:rPr>
                        <a:t>7.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dirty="0" smtClean="0">
                          <a:latin typeface="Arial"/>
                          <a:ea typeface="Calibri"/>
                          <a:cs typeface="Times New Roman"/>
                        </a:rPr>
                        <a:t>L</a:t>
                      </a:r>
                      <a:endParaRPr lang="cs-CZ" sz="1800" dirty="0">
                        <a:latin typeface="Arial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i="1" dirty="0" smtClean="0"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E</a:t>
                      </a:r>
                      <a:endParaRPr lang="cs-CZ" sz="1800" b="1" i="1" dirty="0"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80" marR="68580" marT="0" marB="0">
                    <a:lnL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dirty="0" smtClean="0">
                          <a:latin typeface="Arial"/>
                          <a:ea typeface="Calibri"/>
                          <a:cs typeface="Times New Roman"/>
                        </a:rPr>
                        <a:t>S</a:t>
                      </a:r>
                      <a:endParaRPr lang="cs-CZ" sz="1800" dirty="0">
                        <a:latin typeface="Arial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76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5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73108"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rowSpan="3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endParaRPr lang="cs-CZ" sz="1800" dirty="0">
                        <a:latin typeface="Arial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b="1" dirty="0">
                          <a:latin typeface="Calibri"/>
                          <a:ea typeface="Calibri"/>
                          <a:cs typeface="Times New Roman"/>
                        </a:rPr>
                        <a:t>8.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i="1" dirty="0" smtClean="0"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L</a:t>
                      </a:r>
                      <a:endParaRPr lang="cs-CZ" sz="1800" b="1" i="1" dirty="0"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80" marR="68580" marT="0" marB="0">
                    <a:lnL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dirty="0" smtClean="0">
                          <a:latin typeface="Arial"/>
                          <a:ea typeface="Calibri"/>
                          <a:cs typeface="Times New Roman"/>
                        </a:rPr>
                        <a:t>Á</a:t>
                      </a:r>
                      <a:endParaRPr lang="cs-CZ" sz="1800" dirty="0">
                        <a:latin typeface="Arial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76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dirty="0" smtClean="0">
                          <a:latin typeface="Arial"/>
                          <a:ea typeface="Calibri"/>
                          <a:cs typeface="Times New Roman"/>
                        </a:rPr>
                        <a:t>Z</a:t>
                      </a:r>
                      <a:endParaRPr lang="cs-CZ" sz="1800" dirty="0">
                        <a:latin typeface="Arial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dirty="0" smtClean="0">
                          <a:latin typeface="Arial"/>
                          <a:ea typeface="Calibri"/>
                          <a:cs typeface="Times New Roman"/>
                        </a:rPr>
                        <a:t>N</a:t>
                      </a:r>
                      <a:endParaRPr lang="cs-CZ" sz="1800" dirty="0">
                        <a:latin typeface="Arial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dirty="0" smtClean="0">
                          <a:latin typeface="Arial"/>
                          <a:ea typeface="Calibri"/>
                          <a:cs typeface="Times New Roman"/>
                        </a:rPr>
                        <a:t>Ě</a:t>
                      </a:r>
                      <a:endParaRPr lang="cs-CZ" sz="1800" dirty="0">
                        <a:latin typeface="Arial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endParaRPr lang="cs-CZ" sz="1800">
                        <a:latin typeface="Arial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row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endParaRPr lang="cs-CZ" sz="1800">
                        <a:latin typeface="Arial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</a:tr>
              <a:tr h="473108"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b="1" dirty="0">
                          <a:latin typeface="Calibri"/>
                          <a:ea typeface="Calibri"/>
                          <a:cs typeface="Times New Roman"/>
                        </a:rPr>
                        <a:t>9.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i="1" dirty="0" smtClean="0"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S</a:t>
                      </a:r>
                      <a:endParaRPr lang="cs-CZ" sz="1800" b="1" i="1" dirty="0"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80" marR="68580" marT="0" marB="0">
                    <a:lnL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dirty="0" smtClean="0">
                          <a:latin typeface="Arial"/>
                          <a:ea typeface="Calibri"/>
                          <a:cs typeface="Times New Roman"/>
                        </a:rPr>
                        <a:t>N</a:t>
                      </a:r>
                      <a:endParaRPr lang="cs-CZ" sz="1800" dirty="0">
                        <a:latin typeface="Arial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76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dirty="0" smtClean="0">
                          <a:latin typeface="Arial"/>
                          <a:ea typeface="Calibri"/>
                          <a:cs typeface="Times New Roman"/>
                        </a:rPr>
                        <a:t>Ě</a:t>
                      </a:r>
                      <a:endParaRPr lang="cs-CZ" sz="1800" dirty="0">
                        <a:latin typeface="Arial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dirty="0" smtClean="0">
                          <a:latin typeface="Arial"/>
                          <a:ea typeface="Calibri"/>
                          <a:cs typeface="Times New Roman"/>
                        </a:rPr>
                        <a:t>Ž</a:t>
                      </a:r>
                      <a:endParaRPr lang="cs-CZ" sz="1800" dirty="0">
                        <a:latin typeface="Arial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dirty="0" smtClean="0">
                          <a:latin typeface="Arial"/>
                          <a:ea typeface="Calibri"/>
                          <a:cs typeface="Times New Roman"/>
                        </a:rPr>
                        <a:t>K</a:t>
                      </a:r>
                      <a:endParaRPr lang="cs-CZ" sz="1800" dirty="0">
                        <a:latin typeface="Arial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dirty="0" smtClean="0">
                          <a:latin typeface="Arial"/>
                          <a:ea typeface="Calibri"/>
                          <a:cs typeface="Times New Roman"/>
                        </a:rPr>
                        <a:t>A</a:t>
                      </a:r>
                      <a:endParaRPr lang="cs-CZ" sz="1800" dirty="0">
                        <a:latin typeface="Arial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73108"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b="1" dirty="0">
                          <a:latin typeface="Calibri"/>
                          <a:ea typeface="Calibri"/>
                          <a:cs typeface="Times New Roman"/>
                        </a:rPr>
                        <a:t>10.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i="1" dirty="0" smtClean="0"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T</a:t>
                      </a:r>
                      <a:endParaRPr lang="cs-CZ" sz="1800" b="1" i="1" dirty="0"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80" marR="68580" marT="0" marB="0">
                    <a:lnL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dirty="0" smtClean="0">
                          <a:latin typeface="Arial"/>
                          <a:ea typeface="Calibri"/>
                          <a:cs typeface="Times New Roman"/>
                        </a:rPr>
                        <a:t>E</a:t>
                      </a:r>
                      <a:endParaRPr lang="cs-CZ" sz="1800" dirty="0">
                        <a:latin typeface="Arial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76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dirty="0" smtClean="0">
                          <a:latin typeface="Arial"/>
                          <a:ea typeface="Calibri"/>
                          <a:cs typeface="Times New Roman"/>
                        </a:rPr>
                        <a:t>R</a:t>
                      </a:r>
                      <a:endParaRPr lang="cs-CZ" sz="1800" dirty="0">
                        <a:latin typeface="Arial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dirty="0" smtClean="0">
                          <a:latin typeface="Arial"/>
                          <a:ea typeface="Calibri"/>
                          <a:cs typeface="Times New Roman"/>
                        </a:rPr>
                        <a:t>E</a:t>
                      </a:r>
                      <a:endParaRPr lang="cs-CZ" sz="1800" dirty="0">
                        <a:latin typeface="Arial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dirty="0" smtClean="0">
                          <a:latin typeface="Arial"/>
                          <a:ea typeface="Calibri"/>
                          <a:cs typeface="Times New Roman"/>
                        </a:rPr>
                        <a:t>Z</a:t>
                      </a:r>
                      <a:endParaRPr lang="cs-CZ" sz="1800" dirty="0">
                        <a:latin typeface="Arial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dirty="0" smtClean="0">
                          <a:latin typeface="Arial"/>
                          <a:ea typeface="Calibri"/>
                          <a:cs typeface="Times New Roman"/>
                        </a:rPr>
                        <a:t>Í</a:t>
                      </a:r>
                      <a:endParaRPr lang="cs-CZ" sz="1800" dirty="0">
                        <a:latin typeface="Arial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dirty="0" smtClean="0">
                          <a:latin typeface="Arial"/>
                          <a:ea typeface="Calibri"/>
                          <a:cs typeface="Times New Roman"/>
                        </a:rPr>
                        <a:t>N</a:t>
                      </a:r>
                      <a:endParaRPr lang="cs-CZ" sz="1800" dirty="0">
                        <a:latin typeface="Arial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</a:tr>
              <a:tr h="473108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b="1">
                          <a:latin typeface="Calibri"/>
                          <a:ea typeface="Calibri"/>
                          <a:cs typeface="Times New Roman"/>
                        </a:rPr>
                        <a:t>11.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dirty="0" smtClean="0">
                          <a:latin typeface="Arial"/>
                          <a:ea typeface="Calibri"/>
                          <a:cs typeface="Times New Roman"/>
                        </a:rPr>
                        <a:t>P</a:t>
                      </a:r>
                      <a:endParaRPr lang="cs-CZ" sz="1800" dirty="0">
                        <a:latin typeface="Arial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dirty="0" smtClean="0">
                          <a:latin typeface="Arial"/>
                          <a:ea typeface="Calibri"/>
                          <a:cs typeface="Times New Roman"/>
                        </a:rPr>
                        <a:t>O</a:t>
                      </a:r>
                      <a:endParaRPr lang="cs-CZ" sz="1800" dirty="0">
                        <a:latin typeface="Arial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i="1" dirty="0" smtClean="0"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V</a:t>
                      </a:r>
                      <a:endParaRPr lang="cs-CZ" sz="1800" b="1" i="1" dirty="0"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80" marR="68580" marT="0" marB="0">
                    <a:lnL w="76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dirty="0" smtClean="0">
                          <a:latin typeface="Arial"/>
                          <a:ea typeface="Calibri"/>
                          <a:cs typeface="Times New Roman"/>
                        </a:rPr>
                        <a:t>O</a:t>
                      </a:r>
                      <a:endParaRPr lang="cs-CZ" sz="1800" dirty="0">
                        <a:latin typeface="Arial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76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dirty="0" smtClean="0">
                          <a:latin typeface="Arial"/>
                          <a:ea typeface="Calibri"/>
                          <a:cs typeface="Times New Roman"/>
                        </a:rPr>
                        <a:t>D</a:t>
                      </a:r>
                      <a:endParaRPr lang="cs-CZ" sz="1800" dirty="0">
                        <a:latin typeface="Arial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dirty="0" smtClean="0">
                          <a:latin typeface="Arial"/>
                          <a:ea typeface="Calibri"/>
                          <a:cs typeface="Times New Roman"/>
                        </a:rPr>
                        <a:t>Í</a:t>
                      </a:r>
                      <a:endParaRPr lang="cs-CZ" sz="1800" dirty="0">
                        <a:latin typeface="Arial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endParaRPr lang="cs-CZ" sz="1800">
                        <a:latin typeface="Arial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2561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b="1" dirty="0">
                          <a:latin typeface="Calibri"/>
                          <a:ea typeface="Calibri"/>
                          <a:cs typeface="Times New Roman"/>
                        </a:rPr>
                        <a:t>12.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dirty="0" smtClean="0">
                          <a:latin typeface="Arial"/>
                          <a:ea typeface="Calibri"/>
                          <a:cs typeface="Times New Roman"/>
                        </a:rPr>
                        <a:t>P</a:t>
                      </a:r>
                      <a:endParaRPr lang="cs-CZ" sz="1800" dirty="0">
                        <a:latin typeface="Arial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i="1" dirty="0" smtClean="0"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O</a:t>
                      </a:r>
                      <a:endParaRPr lang="cs-CZ" sz="1800" b="1" i="1" dirty="0"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80" marR="68580" marT="0" marB="0">
                    <a:lnL w="76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dirty="0" smtClean="0">
                          <a:latin typeface="Arial"/>
                          <a:ea typeface="Calibri"/>
                          <a:cs typeface="Times New Roman"/>
                        </a:rPr>
                        <a:t>L</a:t>
                      </a:r>
                      <a:endParaRPr lang="cs-CZ" sz="1800" dirty="0">
                        <a:latin typeface="Arial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76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dirty="0" smtClean="0">
                          <a:latin typeface="Arial"/>
                          <a:ea typeface="Calibri"/>
                          <a:cs typeface="Times New Roman"/>
                        </a:rPr>
                        <a:t>A</a:t>
                      </a:r>
                      <a:endParaRPr lang="cs-CZ" sz="1800" dirty="0">
                        <a:latin typeface="Arial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dirty="0" smtClean="0">
                          <a:latin typeface="Arial"/>
                          <a:ea typeface="Calibri"/>
                          <a:cs typeface="Times New Roman"/>
                        </a:rPr>
                        <a:t>B</a:t>
                      </a:r>
                      <a:endParaRPr lang="cs-CZ" sz="1800" dirty="0">
                        <a:latin typeface="Arial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dirty="0" smtClean="0">
                          <a:latin typeface="Arial"/>
                          <a:ea typeface="Calibri"/>
                          <a:cs typeface="Times New Roman"/>
                        </a:rPr>
                        <a:t>Í</a:t>
                      </a: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endParaRPr lang="cs-CZ" sz="1800" dirty="0">
                        <a:latin typeface="Arial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2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ransition>
    <p:cover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714612" y="500042"/>
            <a:ext cx="3857652" cy="857256"/>
          </a:xfrm>
          <a:solidFill>
            <a:srgbClr val="FFFF00"/>
          </a:solidFill>
        </p:spPr>
        <p:txBody>
          <a:bodyPr>
            <a:noAutofit/>
          </a:bodyPr>
          <a:lstStyle/>
          <a:p>
            <a:r>
              <a:rPr lang="cs-CZ" b="1" u="sng" dirty="0" smtClean="0">
                <a:solidFill>
                  <a:srgbClr val="FF0000"/>
                </a:solidFill>
              </a:rPr>
              <a:t>ÚKOL 2</a:t>
            </a:r>
            <a:endParaRPr lang="cs-CZ" b="1" u="sng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8596" y="1643050"/>
            <a:ext cx="8229600" cy="4525963"/>
          </a:xfrm>
          <a:solidFill>
            <a:srgbClr val="FFFF00"/>
          </a:solidFill>
        </p:spPr>
        <p:txBody>
          <a:bodyPr>
            <a:normAutofit/>
          </a:bodyPr>
          <a:lstStyle/>
          <a:p>
            <a:r>
              <a:rPr lang="cs-CZ" sz="2000" dirty="0" smtClean="0"/>
              <a:t>Naše obyvatelstvo tvoří národy a národnostní menšiny</a:t>
            </a:r>
          </a:p>
          <a:p>
            <a:r>
              <a:rPr lang="cs-CZ" sz="2000" dirty="0" smtClean="0"/>
              <a:t>V následujících větách se ukrývají názvy některých z nich</a:t>
            </a:r>
          </a:p>
          <a:p>
            <a:r>
              <a:rPr lang="cs-CZ" sz="2000" dirty="0" smtClean="0"/>
              <a:t>Vyluštěné názvy si zapište do sešitu – samozřejmě upravte pravopis</a:t>
            </a:r>
          </a:p>
          <a:p>
            <a:endParaRPr lang="cs-CZ" sz="1800" dirty="0" smtClean="0"/>
          </a:p>
          <a:p>
            <a:pPr>
              <a:buFont typeface="+mj-lt"/>
              <a:buAutoNum type="arabicPeriod"/>
            </a:pPr>
            <a:r>
              <a:rPr lang="cs-CZ" sz="2000" b="1" i="1" dirty="0" smtClean="0">
                <a:solidFill>
                  <a:schemeClr val="tx2">
                    <a:lumMod val="75000"/>
                  </a:schemeClr>
                </a:solidFill>
              </a:rPr>
              <a:t>Soňo, vyčeš i Dona, nejen Micku!</a:t>
            </a:r>
          </a:p>
          <a:p>
            <a:pPr>
              <a:buFont typeface="+mj-lt"/>
              <a:buAutoNum type="arabicPeriod"/>
            </a:pPr>
            <a:r>
              <a:rPr lang="cs-CZ" sz="2000" b="1" i="1" dirty="0" smtClean="0">
                <a:solidFill>
                  <a:schemeClr val="tx2">
                    <a:lumMod val="75000"/>
                  </a:schemeClr>
                </a:solidFill>
              </a:rPr>
              <a:t>Máslová citronová poleva se používá na zdobení dortů</a:t>
            </a:r>
          </a:p>
          <a:p>
            <a:pPr>
              <a:buFont typeface="+mj-lt"/>
              <a:buAutoNum type="arabicPeriod"/>
            </a:pPr>
            <a:r>
              <a:rPr lang="cs-CZ" sz="2000" b="1" i="1" dirty="0" smtClean="0">
                <a:solidFill>
                  <a:schemeClr val="tx2">
                    <a:lumMod val="75000"/>
                  </a:schemeClr>
                </a:solidFill>
              </a:rPr>
              <a:t>Svíčka doplápolá, cinkne zvonec – a Vánocům je konec.</a:t>
            </a:r>
          </a:p>
          <a:p>
            <a:pPr>
              <a:buFont typeface="+mj-lt"/>
              <a:buAutoNum type="arabicPeriod"/>
            </a:pPr>
            <a:r>
              <a:rPr lang="cs-CZ" sz="2000" b="1" i="1" dirty="0" smtClean="0">
                <a:solidFill>
                  <a:schemeClr val="tx2">
                    <a:lumMod val="75000"/>
                  </a:schemeClr>
                </a:solidFill>
              </a:rPr>
              <a:t>Autodrom o Velikonocích nebyl v provozu.</a:t>
            </a:r>
          </a:p>
          <a:p>
            <a:pPr>
              <a:buFont typeface="+mj-lt"/>
              <a:buAutoNum type="arabicPeriod"/>
            </a:pPr>
            <a:r>
              <a:rPr lang="cs-CZ" sz="2000" b="1" i="1" dirty="0" smtClean="0">
                <a:solidFill>
                  <a:schemeClr val="tx2">
                    <a:lumMod val="75000"/>
                  </a:schemeClr>
                </a:solidFill>
              </a:rPr>
              <a:t>Francouz </a:t>
            </a:r>
            <a:r>
              <a:rPr lang="cs-CZ" sz="2000" b="1" i="1" dirty="0" err="1" smtClean="0">
                <a:solidFill>
                  <a:schemeClr val="tx2">
                    <a:lumMod val="75000"/>
                  </a:schemeClr>
                </a:solidFill>
              </a:rPr>
              <a:t>Javiet</a:t>
            </a:r>
            <a:r>
              <a:rPr lang="cs-CZ" sz="2000" b="1" i="1" dirty="0" smtClean="0">
                <a:solidFill>
                  <a:schemeClr val="tx2">
                    <a:lumMod val="75000"/>
                  </a:schemeClr>
                </a:solidFill>
              </a:rPr>
              <a:t> nám citoval Louise de </a:t>
            </a:r>
            <a:r>
              <a:rPr lang="cs-CZ" sz="2000" b="1" i="1" dirty="0" err="1" smtClean="0">
                <a:solidFill>
                  <a:schemeClr val="tx2">
                    <a:lumMod val="75000"/>
                  </a:schemeClr>
                </a:solidFill>
              </a:rPr>
              <a:t>Funese</a:t>
            </a:r>
            <a:r>
              <a:rPr lang="cs-CZ" sz="2000" b="1" i="1" dirty="0" smtClean="0">
                <a:solidFill>
                  <a:schemeClr val="tx2">
                    <a:lumMod val="75000"/>
                  </a:schemeClr>
                </a:solidFill>
              </a:rPr>
              <a:t> velmi často.</a:t>
            </a:r>
          </a:p>
          <a:p>
            <a:pPr>
              <a:buFont typeface="+mj-lt"/>
              <a:buAutoNum type="arabicPeriod"/>
            </a:pPr>
            <a:r>
              <a:rPr lang="cs-CZ" sz="2000" b="1" i="1" dirty="0" smtClean="0">
                <a:solidFill>
                  <a:schemeClr val="tx2">
                    <a:lumMod val="75000"/>
                  </a:schemeClr>
                </a:solidFill>
              </a:rPr>
              <a:t>V něm city žádné nehledej, je chladný jak led.</a:t>
            </a:r>
          </a:p>
          <a:p>
            <a:pPr>
              <a:buFont typeface="+mj-lt"/>
              <a:buAutoNum type="arabicPeriod"/>
            </a:pPr>
            <a:r>
              <a:rPr lang="cs-CZ" sz="2000" b="1" i="1" dirty="0" smtClean="0">
                <a:solidFill>
                  <a:schemeClr val="tx2">
                    <a:lumMod val="75000"/>
                  </a:schemeClr>
                </a:solidFill>
              </a:rPr>
              <a:t>Slez a nevykláněj se z toho okna!</a:t>
            </a:r>
            <a:endParaRPr lang="cs-CZ" sz="2000" b="1" i="1" dirty="0">
              <a:solidFill>
                <a:schemeClr val="tx2">
                  <a:lumMod val="75000"/>
                </a:schemeClr>
              </a:solidFill>
            </a:endParaRPr>
          </a:p>
        </p:txBody>
      </p:sp>
    </p:spTree>
  </p:cSld>
  <p:clrMapOvr>
    <a:masterClrMapping/>
  </p:clrMapOvr>
  <p:transition>
    <p:cover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786050" y="274638"/>
            <a:ext cx="3714776" cy="1143000"/>
          </a:xfrm>
          <a:solidFill>
            <a:srgbClr val="FFFF00"/>
          </a:solidFill>
        </p:spPr>
        <p:txBody>
          <a:bodyPr/>
          <a:lstStyle/>
          <a:p>
            <a:r>
              <a:rPr lang="cs-CZ" b="1" u="sng" dirty="0" smtClean="0">
                <a:solidFill>
                  <a:srgbClr val="FF0000"/>
                </a:solidFill>
              </a:rPr>
              <a:t>ŘEŠENÍ</a:t>
            </a:r>
            <a:endParaRPr lang="cs-CZ" b="1" u="sng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rgbClr val="FFFF00"/>
          </a:solidFill>
        </p:spPr>
        <p:txBody>
          <a:bodyPr>
            <a:normAutofit fontScale="92500" lnSpcReduction="20000"/>
          </a:bodyPr>
          <a:lstStyle/>
          <a:p>
            <a:pPr>
              <a:buFont typeface="+mj-lt"/>
              <a:buAutoNum type="arabicPeriod"/>
            </a:pPr>
            <a:r>
              <a:rPr lang="cs-CZ" b="1" i="1" dirty="0" smtClean="0"/>
              <a:t>Soňo, vy</a:t>
            </a:r>
            <a:r>
              <a:rPr lang="cs-CZ" b="1" i="1" dirty="0" smtClean="0">
                <a:solidFill>
                  <a:srgbClr val="FF0000"/>
                </a:solidFill>
              </a:rPr>
              <a:t>češ</a:t>
            </a:r>
            <a:r>
              <a:rPr lang="cs-CZ" b="1" i="1" dirty="0" smtClean="0"/>
              <a:t> </a:t>
            </a:r>
            <a:r>
              <a:rPr lang="cs-CZ" b="1" i="1" dirty="0" smtClean="0">
                <a:solidFill>
                  <a:srgbClr val="FF0000"/>
                </a:solidFill>
              </a:rPr>
              <a:t>i</a:t>
            </a:r>
            <a:r>
              <a:rPr lang="cs-CZ" b="1" i="1" dirty="0" smtClean="0"/>
              <a:t> Dona, nejen Micku!</a:t>
            </a:r>
          </a:p>
          <a:p>
            <a:pPr>
              <a:buFont typeface="+mj-lt"/>
              <a:buAutoNum type="arabicPeriod"/>
            </a:pPr>
            <a:r>
              <a:rPr lang="cs-CZ" b="1" i="1" dirty="0" smtClean="0"/>
              <a:t>Má</a:t>
            </a:r>
            <a:r>
              <a:rPr lang="cs-CZ" b="1" i="1" dirty="0" smtClean="0">
                <a:solidFill>
                  <a:srgbClr val="FF0000"/>
                </a:solidFill>
              </a:rPr>
              <a:t>slová</a:t>
            </a:r>
            <a:r>
              <a:rPr lang="cs-CZ" b="1" i="1" dirty="0" smtClean="0"/>
              <a:t> </a:t>
            </a:r>
            <a:r>
              <a:rPr lang="cs-CZ" b="1" i="1" dirty="0" smtClean="0">
                <a:solidFill>
                  <a:srgbClr val="FF0000"/>
                </a:solidFill>
              </a:rPr>
              <a:t>ci</a:t>
            </a:r>
            <a:r>
              <a:rPr lang="cs-CZ" b="1" i="1" dirty="0" smtClean="0"/>
              <a:t>tronová poleva se používá na zdobení dortů</a:t>
            </a:r>
          </a:p>
          <a:p>
            <a:pPr>
              <a:buFont typeface="+mj-lt"/>
              <a:buAutoNum type="arabicPeriod"/>
            </a:pPr>
            <a:r>
              <a:rPr lang="cs-CZ" b="1" i="1" dirty="0" smtClean="0"/>
              <a:t>Svíčka doplá</a:t>
            </a:r>
            <a:r>
              <a:rPr lang="cs-CZ" b="1" i="1" dirty="0" smtClean="0">
                <a:solidFill>
                  <a:srgbClr val="FF0000"/>
                </a:solidFill>
              </a:rPr>
              <a:t>polá</a:t>
            </a:r>
            <a:r>
              <a:rPr lang="cs-CZ" b="1" i="1" dirty="0" smtClean="0"/>
              <a:t>, </a:t>
            </a:r>
            <a:r>
              <a:rPr lang="cs-CZ" b="1" i="1" dirty="0" smtClean="0">
                <a:solidFill>
                  <a:srgbClr val="FF0000"/>
                </a:solidFill>
              </a:rPr>
              <a:t>ci</a:t>
            </a:r>
            <a:r>
              <a:rPr lang="cs-CZ" b="1" i="1" dirty="0" smtClean="0"/>
              <a:t>nkne zvonec – a Vánocům je konec.</a:t>
            </a:r>
          </a:p>
          <a:p>
            <a:pPr>
              <a:buFont typeface="+mj-lt"/>
              <a:buAutoNum type="arabicPeriod"/>
            </a:pPr>
            <a:r>
              <a:rPr lang="cs-CZ" b="1" i="1" dirty="0" smtClean="0"/>
              <a:t>Autod</a:t>
            </a:r>
            <a:r>
              <a:rPr lang="cs-CZ" b="1" i="1" dirty="0" smtClean="0">
                <a:solidFill>
                  <a:srgbClr val="FF0000"/>
                </a:solidFill>
              </a:rPr>
              <a:t>rom</a:t>
            </a:r>
            <a:r>
              <a:rPr lang="cs-CZ" b="1" i="1" dirty="0" smtClean="0"/>
              <a:t> </a:t>
            </a:r>
            <a:r>
              <a:rPr lang="cs-CZ" b="1" i="1" dirty="0" smtClean="0">
                <a:solidFill>
                  <a:srgbClr val="FF0000"/>
                </a:solidFill>
              </a:rPr>
              <a:t>o</a:t>
            </a:r>
            <a:r>
              <a:rPr lang="cs-CZ" b="1" i="1" dirty="0" smtClean="0"/>
              <a:t> </a:t>
            </a:r>
            <a:r>
              <a:rPr lang="cs-CZ" b="1" i="1" dirty="0" smtClean="0">
                <a:solidFill>
                  <a:srgbClr val="FF0000"/>
                </a:solidFill>
              </a:rPr>
              <a:t>Ve</a:t>
            </a:r>
            <a:r>
              <a:rPr lang="cs-CZ" b="1" i="1" dirty="0" smtClean="0"/>
              <a:t>likonocích nebyl v provozu.</a:t>
            </a:r>
          </a:p>
          <a:p>
            <a:pPr>
              <a:buFont typeface="+mj-lt"/>
              <a:buAutoNum type="arabicPeriod"/>
            </a:pPr>
            <a:r>
              <a:rPr lang="cs-CZ" b="1" i="1" dirty="0" smtClean="0"/>
              <a:t>Francouz </a:t>
            </a:r>
            <a:r>
              <a:rPr lang="cs-CZ" b="1" i="1" dirty="0" err="1" smtClean="0"/>
              <a:t>Ja</a:t>
            </a:r>
            <a:r>
              <a:rPr lang="cs-CZ" b="1" i="1" dirty="0" err="1" smtClean="0">
                <a:solidFill>
                  <a:srgbClr val="FF0000"/>
                </a:solidFill>
              </a:rPr>
              <a:t>viet</a:t>
            </a:r>
            <a:r>
              <a:rPr lang="cs-CZ" b="1" i="1" dirty="0" smtClean="0">
                <a:solidFill>
                  <a:srgbClr val="FF0000"/>
                </a:solidFill>
              </a:rPr>
              <a:t> nám</a:t>
            </a:r>
            <a:r>
              <a:rPr lang="cs-CZ" b="1" i="1" dirty="0" smtClean="0"/>
              <a:t> </a:t>
            </a:r>
            <a:r>
              <a:rPr lang="cs-CZ" b="1" i="1" dirty="0" smtClean="0">
                <a:solidFill>
                  <a:srgbClr val="FF0000"/>
                </a:solidFill>
              </a:rPr>
              <a:t>ci</a:t>
            </a:r>
            <a:r>
              <a:rPr lang="cs-CZ" b="1" i="1" dirty="0" smtClean="0"/>
              <a:t>toval Louise de </a:t>
            </a:r>
            <a:r>
              <a:rPr lang="cs-CZ" b="1" i="1" dirty="0" err="1" smtClean="0"/>
              <a:t>Funese</a:t>
            </a:r>
            <a:r>
              <a:rPr lang="cs-CZ" b="1" i="1" dirty="0" smtClean="0"/>
              <a:t> velmi často.</a:t>
            </a:r>
          </a:p>
          <a:p>
            <a:pPr>
              <a:buFont typeface="+mj-lt"/>
              <a:buAutoNum type="arabicPeriod"/>
            </a:pPr>
            <a:r>
              <a:rPr lang="cs-CZ" b="1" i="1" dirty="0" smtClean="0"/>
              <a:t>V </a:t>
            </a:r>
            <a:r>
              <a:rPr lang="cs-CZ" b="1" i="1" dirty="0" smtClean="0">
                <a:solidFill>
                  <a:srgbClr val="FF0000"/>
                </a:solidFill>
              </a:rPr>
              <a:t>něm ci</a:t>
            </a:r>
            <a:r>
              <a:rPr lang="cs-CZ" b="1" i="1" dirty="0" smtClean="0"/>
              <a:t>ty žádné nehledej, je chladný jak led.</a:t>
            </a:r>
          </a:p>
          <a:p>
            <a:pPr>
              <a:buFont typeface="+mj-lt"/>
              <a:buAutoNum type="arabicPeriod"/>
            </a:pPr>
            <a:r>
              <a:rPr lang="cs-CZ" b="1" i="1" dirty="0" smtClean="0"/>
              <a:t> </a:t>
            </a:r>
            <a:r>
              <a:rPr lang="cs-CZ" b="1" i="1" dirty="0" smtClean="0">
                <a:solidFill>
                  <a:srgbClr val="FF0000"/>
                </a:solidFill>
              </a:rPr>
              <a:t>Slez</a:t>
            </a:r>
            <a:r>
              <a:rPr lang="cs-CZ" b="1" i="1" dirty="0" smtClean="0"/>
              <a:t> </a:t>
            </a:r>
            <a:r>
              <a:rPr lang="cs-CZ" b="1" i="1" dirty="0" smtClean="0">
                <a:solidFill>
                  <a:srgbClr val="FF0000"/>
                </a:solidFill>
              </a:rPr>
              <a:t>a</a:t>
            </a:r>
            <a:r>
              <a:rPr lang="cs-CZ" b="1" i="1" dirty="0" smtClean="0"/>
              <a:t> </a:t>
            </a:r>
            <a:r>
              <a:rPr lang="cs-CZ" b="1" i="1" dirty="0" smtClean="0">
                <a:solidFill>
                  <a:srgbClr val="FF0000"/>
                </a:solidFill>
              </a:rPr>
              <a:t>ne</a:t>
            </a:r>
            <a:r>
              <a:rPr lang="cs-CZ" b="1" i="1" dirty="0" smtClean="0"/>
              <a:t>vykláněj se z toho okna!</a:t>
            </a:r>
          </a:p>
          <a:p>
            <a:endParaRPr lang="cs-CZ" dirty="0"/>
          </a:p>
        </p:txBody>
      </p:sp>
    </p:spTree>
  </p:cSld>
  <p:clrMapOvr>
    <a:masterClrMapping/>
  </p:clrMapOvr>
  <p:transition>
    <p:cover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/>
          <a:lstStyle/>
          <a:p>
            <a:r>
              <a:rPr lang="cs-CZ" b="1" u="sng" dirty="0" smtClean="0"/>
              <a:t>METODICKÝ NÁVOD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rgbClr val="FFFF00"/>
          </a:solidFill>
        </p:spPr>
        <p:txBody>
          <a:bodyPr>
            <a:normAutofit/>
          </a:bodyPr>
          <a:lstStyle/>
          <a:p>
            <a:r>
              <a:rPr lang="cs-CZ" sz="1800" dirty="0" smtClean="0"/>
              <a:t>Cílem učebního materiálu je zopakování a upevnění staršího učiva a seznámení s novým tématem a některými pojmy</a:t>
            </a:r>
          </a:p>
          <a:p>
            <a:r>
              <a:rPr lang="cs-CZ" sz="1800" dirty="0" smtClean="0"/>
              <a:t>Křížovku mají žáci připravenu na pracovních listech, nejlepší řešitele je dobré ohodnotit, pokud mají práci kompletní, i jedničkou</a:t>
            </a:r>
          </a:p>
          <a:p>
            <a:r>
              <a:rPr lang="cs-CZ" sz="1800" dirty="0" smtClean="0"/>
              <a:t>Před luštěním názvů národností  připomeneme, že není vždy možné dodržet pravopisná pravidla ( délka samohlásek, psaní velkých písmen); je dobré, aby děti samy tyto drobné nedostatky odhalily ( mezipředmětový vztah ČJ – Z)</a:t>
            </a:r>
          </a:p>
          <a:p>
            <a:r>
              <a:rPr lang="cs-CZ" sz="1800" dirty="0" smtClean="0"/>
              <a:t>Kontrolu řešení křížovky provedeme společně na projektoru </a:t>
            </a:r>
            <a:r>
              <a:rPr lang="cs-CZ" sz="1800" dirty="0" err="1" smtClean="0"/>
              <a:t>inter.tabule</a:t>
            </a:r>
            <a:endParaRPr lang="cs-CZ" sz="1800" dirty="0" smtClean="0"/>
          </a:p>
          <a:p>
            <a:r>
              <a:rPr lang="cs-CZ" sz="1800" dirty="0" smtClean="0"/>
              <a:t>U vět, ještě než promítneme řešení, opět žáci vyznačí  slova na tabuli</a:t>
            </a:r>
          </a:p>
          <a:p>
            <a:r>
              <a:rPr lang="cs-CZ" sz="1800" dirty="0" smtClean="0"/>
              <a:t>Prezentaci bych zařadila na úvod hodiny o obyvatelstvu</a:t>
            </a:r>
          </a:p>
          <a:p>
            <a:r>
              <a:rPr lang="cs-CZ" sz="1800" b="1" u="sng" dirty="0" smtClean="0"/>
              <a:t>Klíčová slova: </a:t>
            </a:r>
            <a:r>
              <a:rPr lang="cs-CZ" sz="1800" dirty="0" smtClean="0"/>
              <a:t>národ, národnostní menšina, Češi, Slováci, Poláci, Romové, Vietnamci, Němci, Slezané</a:t>
            </a:r>
          </a:p>
          <a:p>
            <a:r>
              <a:rPr lang="cs-CZ" sz="1800" b="1" u="sng" dirty="0" smtClean="0"/>
              <a:t>Inovace:</a:t>
            </a:r>
            <a:r>
              <a:rPr lang="cs-CZ" sz="1800" dirty="0" smtClean="0"/>
              <a:t> procvičování a osvojování pojmů zábavnou formou i prací na projektoru</a:t>
            </a:r>
            <a:endParaRPr lang="cs-CZ" sz="1800" dirty="0"/>
          </a:p>
        </p:txBody>
      </p:sp>
    </p:spTree>
  </p:cSld>
  <p:clrMapOvr>
    <a:masterClrMapping/>
  </p:clrMapOvr>
  <p:transition>
    <p:cover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1428736"/>
            <a:ext cx="8229600" cy="1143000"/>
          </a:xfrm>
          <a:solidFill>
            <a:srgbClr val="FFFF00"/>
          </a:solidFill>
        </p:spPr>
        <p:txBody>
          <a:bodyPr/>
          <a:lstStyle/>
          <a:p>
            <a:r>
              <a:rPr lang="cs-CZ" b="1" u="sng" dirty="0" smtClean="0">
                <a:latin typeface="Calibri" pitchFamily="34" charset="0"/>
                <a:cs typeface="Calibri" pitchFamily="34" charset="0"/>
              </a:rPr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71472" y="3571876"/>
            <a:ext cx="8229600" cy="1685923"/>
          </a:xfrm>
          <a:solidFill>
            <a:srgbClr val="FFFF00"/>
          </a:solidFill>
        </p:spPr>
        <p:txBody>
          <a:bodyPr>
            <a:normAutofit/>
          </a:bodyPr>
          <a:lstStyle/>
          <a:p>
            <a:r>
              <a:rPr lang="cs-CZ" sz="1800" dirty="0" err="1" smtClean="0"/>
              <a:t>Sn</a:t>
            </a:r>
            <a:r>
              <a:rPr lang="cs-CZ" sz="1800" dirty="0" smtClean="0"/>
              <a:t>. 1 – 10 : Uvedený zdroj [cit. 2011 – 12 – 31]. </a:t>
            </a:r>
          </a:p>
          <a:p>
            <a:pPr>
              <a:buNone/>
            </a:pPr>
            <a:r>
              <a:rPr lang="cs-CZ" sz="1800" dirty="0" smtClean="0"/>
              <a:t>       </a:t>
            </a:r>
            <a:r>
              <a:rPr lang="cs-CZ" sz="1800" dirty="0" err="1" smtClean="0"/>
              <a:t>Photo</a:t>
            </a:r>
            <a:r>
              <a:rPr lang="cs-CZ" sz="1800" dirty="0" smtClean="0"/>
              <a:t> by </a:t>
            </a:r>
            <a:r>
              <a:rPr lang="cs-CZ" sz="1800" dirty="0" err="1" smtClean="0"/>
              <a:t>Marco</a:t>
            </a:r>
            <a:r>
              <a:rPr lang="cs-CZ" sz="1800" dirty="0" smtClean="0"/>
              <a:t> </a:t>
            </a:r>
            <a:r>
              <a:rPr lang="cs-CZ" sz="1800" dirty="0" err="1" smtClean="0"/>
              <a:t>Abrar.Dostupný</a:t>
            </a:r>
            <a:r>
              <a:rPr lang="cs-CZ" sz="1800" dirty="0" smtClean="0"/>
              <a:t> na www: &lt;http: </a:t>
            </a:r>
            <a:r>
              <a:rPr lang="cs-CZ" sz="1800" dirty="0" err="1" smtClean="0"/>
              <a:t>BahaijPictures.com</a:t>
            </a:r>
            <a:r>
              <a:rPr lang="cs-CZ" sz="1800" dirty="0" smtClean="0"/>
              <a:t>&gt;</a:t>
            </a:r>
          </a:p>
          <a:p>
            <a:r>
              <a:rPr lang="cs-CZ" sz="1800" dirty="0" err="1" smtClean="0"/>
              <a:t>Sn</a:t>
            </a:r>
            <a:r>
              <a:rPr lang="cs-CZ" sz="1800" dirty="0" smtClean="0"/>
              <a:t>. 3 - foto: soukromý archiv autorky</a:t>
            </a:r>
            <a:endParaRPr lang="cs-CZ" sz="1800" dirty="0"/>
          </a:p>
        </p:txBody>
      </p:sp>
    </p:spTree>
  </p:cSld>
  <p:clrMapOvr>
    <a:masterClrMapping/>
  </p:clrMapOvr>
  <p:transition>
    <p:cover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242</TotalTime>
  <Words>606</Words>
  <Application>Microsoft Office PowerPoint</Application>
  <PresentationFormat>Předvádění na obrazovce (4:3)</PresentationFormat>
  <Paragraphs>163</Paragraphs>
  <Slides>10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sady Office</vt:lpstr>
      <vt:lpstr>Prezentace aplikace PowerPoint</vt:lpstr>
      <vt:lpstr>ANOTACE</vt:lpstr>
      <vt:lpstr>Prezentace aplikace PowerPoint</vt:lpstr>
      <vt:lpstr>ÚKOL 1 </vt:lpstr>
      <vt:lpstr>Prezentace aplikace PowerPoint</vt:lpstr>
      <vt:lpstr>Prezentace aplikace PowerPoint</vt:lpstr>
      <vt:lpstr>ÚKOL 2</vt:lpstr>
      <vt:lpstr>ŘEŠENÍ</vt:lpstr>
      <vt:lpstr>METODICKÝ NÁVOD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Soňa</dc:creator>
  <cp:lastModifiedBy>Jan Táborský</cp:lastModifiedBy>
  <cp:revision>31</cp:revision>
  <dcterms:created xsi:type="dcterms:W3CDTF">2011-12-31T10:58:35Z</dcterms:created>
  <dcterms:modified xsi:type="dcterms:W3CDTF">2012-08-02T10:24:42Z</dcterms:modified>
</cp:coreProperties>
</file>