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57" r:id="rId3"/>
    <p:sldId id="256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DC942DB-55A3-4F4F-BF42-30FD7305D58A}" type="datetimeFigureOut">
              <a:rPr lang="cs-CZ" smtClean="0"/>
              <a:t>2.8.2012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53B0F47-5692-4C3C-B88F-09ABF15FC3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68937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zoom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13666F-19C4-4587-8D5A-DDE0B1C41DA5}" type="datetimeFigureOut">
              <a:rPr lang="cs-CZ" smtClean="0"/>
              <a:pPr/>
              <a:t>2.8.2012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4316DD-7BB1-425E-AC02-A289FCDCA9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slow">
    <p:zoom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f/ff/Panska_skala.jp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3/38/Milleschau-WJP-1.jpg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Milleschau-WJP-1.jpg" TargetMode="External"/><Relationship Id="rId2" Type="http://schemas.openxmlformats.org/officeDocument/2006/relationships/hyperlink" Target="http://cs.wikipedia.org/wiki/Soubor:Panska_skala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cs.wikipedia.org/wiki/Soubor:Marienbad-Brunnen.jpg" TargetMode="External"/><Relationship Id="rId4" Type="http://schemas.openxmlformats.org/officeDocument/2006/relationships/hyperlink" Target="http://upload.wikimedia.org/wikipedia/commons/8/8a/%C5%9Anie%C5%BCka_z_zachodu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71670" y="357166"/>
            <a:ext cx="4572000" cy="3970318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latin typeface="Calibri" pitchFamily="34" charset="0"/>
                <a:cs typeface="Calibri" pitchFamily="34" charset="0"/>
              </a:rPr>
              <a:t>Název školy: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ZŠ </a:t>
            </a:r>
            <a:r>
              <a:rPr lang="cs-CZ" b="1" dirty="0" err="1" smtClean="0">
                <a:latin typeface="Calibri" pitchFamily="34" charset="0"/>
                <a:cs typeface="Calibri" pitchFamily="34" charset="0"/>
              </a:rPr>
              <a:t>Štětí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, Ostrovní 300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Autor: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MGR. SOŇA KYSELOVÁ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 materiálu: </a:t>
            </a:r>
            <a:r>
              <a:rPr lang="cs-CZ" b="1" dirty="0">
                <a:latin typeface="Calibri" pitchFamily="34" charset="0"/>
                <a:cs typeface="Calibri" pitchFamily="34" charset="0"/>
              </a:rPr>
              <a:t>VY_12_INOVACE_Z.8.A.15_prirodni_pomery_cr_test</a:t>
            </a:r>
            <a:endParaRPr lang="cs-CZ" b="1" dirty="0" smtClean="0">
              <a:latin typeface="Calibri" pitchFamily="34" charset="0"/>
              <a:cs typeface="Calibri" pitchFamily="34" charset="0"/>
            </a:endParaRP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06.01.2012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Ročník: osmý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Vzdělávací oblast: ČLOVĚK A PŘÍRODA</a:t>
            </a:r>
          </a:p>
          <a:p>
            <a:r>
              <a:rPr lang="cs-CZ" b="1" dirty="0" smtClean="0">
                <a:latin typeface="Calibri" pitchFamily="34" charset="0"/>
                <a:cs typeface="Calibri" pitchFamily="34" charset="0"/>
              </a:rPr>
              <a:t>Předmět: ZEMĚPIS</a:t>
            </a:r>
            <a:r>
              <a:rPr lang="cs-CZ" dirty="0" smtClean="0">
                <a:latin typeface="Calibri" pitchFamily="34" charset="0"/>
                <a:cs typeface="Calibri" pitchFamily="34" charset="0"/>
              </a:rPr>
              <a:t/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Název: PŘÍRODNÍ POMĚRY ČR - TEST </a:t>
            </a:r>
            <a:br>
              <a:rPr lang="cs-CZ" dirty="0" smtClean="0">
                <a:latin typeface="Calibri" pitchFamily="34" charset="0"/>
                <a:cs typeface="Calibri" pitchFamily="34" charset="0"/>
              </a:rPr>
            </a:br>
            <a:r>
              <a:rPr lang="cs-CZ" dirty="0" smtClean="0">
                <a:latin typeface="Calibri" pitchFamily="34" charset="0"/>
                <a:cs typeface="Calibri" pitchFamily="34" charset="0"/>
              </a:rPr>
              <a:t>Číslo operačního programu: </a:t>
            </a:r>
            <a:r>
              <a:rPr lang="cs-CZ" b="1" dirty="0" smtClean="0">
                <a:latin typeface="Calibri" pitchFamily="34" charset="0"/>
                <a:cs typeface="Calibri" pitchFamily="34" charset="0"/>
              </a:rPr>
              <a:t>CZ.1.07/1.4.00/21.1693</a:t>
            </a:r>
          </a:p>
          <a:p>
            <a:r>
              <a:rPr lang="cs-CZ" dirty="0" smtClean="0"/>
              <a:t>Název projektu: </a:t>
            </a:r>
            <a:r>
              <a:rPr lang="cs-CZ" b="1" dirty="0" smtClean="0">
                <a:solidFill>
                  <a:srgbClr val="FF0000"/>
                </a:solidFill>
              </a:rPr>
              <a:t>PRIMA ŠKOLA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endParaRPr lang="cs-CZ" b="1" dirty="0" smtClean="0">
              <a:latin typeface="Calibri" pitchFamily="34" charset="0"/>
              <a:cs typeface="Calibri" pitchFamily="34" charset="0"/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2285984" y="4071942"/>
            <a:ext cx="5114991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0000"/>
                </a:solidFill>
              </a:rPr>
              <a:t>PŘÍRODNÍ POMĚRY ČR - TEST</a:t>
            </a:r>
            <a:endParaRPr lang="cs-CZ" sz="3200" b="1" dirty="0">
              <a:solidFill>
                <a:srgbClr val="FF0000"/>
              </a:solidFill>
            </a:endParaRPr>
          </a:p>
        </p:txBody>
      </p:sp>
      <p:pic>
        <p:nvPicPr>
          <p:cNvPr id="6" name="Obrázek 2" descr="OPVK_hor_zakladni_logolink_RGB_cz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5286388"/>
            <a:ext cx="4187315" cy="8634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</p:pic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>
                <a:solidFill>
                  <a:srgbClr val="FF0000"/>
                </a:solidFill>
                <a:latin typeface="Calibri" pitchFamily="34" charset="0"/>
                <a:cs typeface="Calibri" pitchFamily="34" charset="0"/>
              </a:rPr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Zeměpis 8. ročník</a:t>
            </a:r>
          </a:p>
          <a:p>
            <a:r>
              <a:rPr lang="cs-CZ" dirty="0" smtClean="0"/>
              <a:t>Prověření znalostí žáků formou souhrnného testu</a:t>
            </a: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 descr="07-08-07_1149.jpg"/>
          <p:cNvPicPr>
            <a:picLocks noChangeAspect="1"/>
          </p:cNvPicPr>
          <p:nvPr/>
        </p:nvPicPr>
        <p:blipFill>
          <a:blip r:embed="rId2">
            <a:lum bright="17000" contrast="48000"/>
          </a:blip>
          <a:srcRect t="20669" r="5315" b="14173"/>
          <a:stretch>
            <a:fillRect/>
          </a:stretch>
        </p:blipFill>
        <p:spPr>
          <a:xfrm>
            <a:off x="1643042" y="1357298"/>
            <a:ext cx="5510279" cy="284400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643042" y="4214818"/>
            <a:ext cx="5429288" cy="120032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I dnes budu odpočívat. Máte před sebou důležitý úkol – prokázat znalosti zeměpisu, které jste získali v uplynulém čtvrtletí. Doufám, že to nebudou neznalosti a přeji vám hodně štěstí!!!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ZADÁNÍ TESTU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b="1" u="sng" dirty="0" smtClean="0"/>
              <a:t>Do svých pracovních listů doplňte vynechané pojmy</a:t>
            </a:r>
          </a:p>
          <a:p>
            <a:endParaRPr lang="cs-CZ" sz="2000" dirty="0" smtClean="0"/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Kde se těží černé uhlí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Nejvyšší hora Šumavy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Patří České středohoří do pohraničních pohoří?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Nejvyšší česká hora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Ve kterém pohoří se nachází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Lysá hora je nejvyšší hora pohoří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Plynný obal Země nazýváme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Nejdelší česká řeka 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Nejúrodnější typ půdy__________</a:t>
            </a:r>
          </a:p>
          <a:p>
            <a:pPr marL="457200" indent="-457200">
              <a:buFont typeface="+mj-lt"/>
              <a:buAutoNum type="arabicPeriod"/>
            </a:pPr>
            <a:r>
              <a:rPr lang="cs-CZ" sz="2000" b="1" i="1" dirty="0" smtClean="0"/>
              <a:t>Napiš název jednoho národního parku ____________</a:t>
            </a:r>
          </a:p>
          <a:p>
            <a:pPr marL="457200" indent="-457200">
              <a:buFont typeface="+mj-lt"/>
              <a:buAutoNum type="arabicPeriod"/>
            </a:pPr>
            <a:endParaRPr lang="cs-CZ" sz="2000" b="1" i="1" dirty="0" smtClean="0"/>
          </a:p>
          <a:p>
            <a:pPr marL="457200" indent="-457200">
              <a:buFont typeface="+mj-lt"/>
              <a:buAutoNum type="arabicPeriod"/>
            </a:pPr>
            <a:endParaRPr lang="cs-CZ" sz="2000" b="1" i="1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3600" b="1" dirty="0" smtClean="0"/>
              <a:t>NAPIŠTE NÁZVY ZEMĚPISNÝCH OBJEKTŮ NA FOTOGRAFIÍCH</a:t>
            </a:r>
            <a:endParaRPr lang="cs-CZ" sz="3600" b="1" dirty="0"/>
          </a:p>
        </p:txBody>
      </p:sp>
      <p:pic>
        <p:nvPicPr>
          <p:cNvPr id="4" name="Picture 5" descr="Soubor:Panska skala.jpg">
            <a:hlinkClick r:id="rId2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428736"/>
            <a:ext cx="6034617" cy="4525963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1571604" y="5929331"/>
            <a:ext cx="6429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Soubor:Milleschau-WJP-1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14282" y="285728"/>
            <a:ext cx="8409161" cy="550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357158" y="5857892"/>
            <a:ext cx="7858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12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8/8a/%C5%9Anie%C5%BCka_z_zachod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428604"/>
            <a:ext cx="7215238" cy="5500726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000100" y="5929330"/>
            <a:ext cx="11430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13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 descr="Soubor:Marienbad-Brunnen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14290"/>
            <a:ext cx="7524000" cy="585531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928662" y="6072206"/>
            <a:ext cx="15716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14</a:t>
            </a:r>
            <a:endParaRPr lang="cs-CZ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u="sng" dirty="0" smtClean="0">
                <a:solidFill>
                  <a:srgbClr val="FF0000"/>
                </a:solidFill>
              </a:rPr>
              <a:t>ŘEŠENÍ</a:t>
            </a:r>
            <a:endParaRPr lang="cs-CZ" sz="32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829196"/>
          </a:xfrm>
        </p:spPr>
        <p:txBody>
          <a:bodyPr>
            <a:normAutofit/>
          </a:bodyPr>
          <a:lstStyle/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OSTRAVSKO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PLECHÝ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NE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SNĚŽKA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KRKONOŠE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BESKYDY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ATMOSFÉRA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VLTAVA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ČERNOZEM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ŠUMAVA, KRKONOŠE, PODYJÍ, ČESKÉ ŠVÝCARSKO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PANSKÁ SKÁLA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MILEŠOVKA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SNĚŽKA</a:t>
            </a:r>
          </a:p>
          <a:p>
            <a:pPr>
              <a:buFont typeface="+mj-lt"/>
              <a:buAutoNum type="arabicPeriod"/>
            </a:pPr>
            <a:r>
              <a:rPr lang="cs-CZ" sz="1800" b="1" dirty="0" smtClean="0">
                <a:solidFill>
                  <a:schemeClr val="tx2">
                    <a:lumMod val="75000"/>
                  </a:schemeClr>
                </a:solidFill>
              </a:rPr>
              <a:t>MARIÁNSKÉ LÁZNĚ</a:t>
            </a:r>
          </a:p>
          <a:p>
            <a:pPr>
              <a:buFont typeface="+mj-lt"/>
              <a:buAutoNum type="arabicPeriod"/>
            </a:pPr>
            <a:endParaRPr lang="cs-CZ" sz="1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endParaRPr lang="cs-CZ" sz="18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Font typeface="+mj-lt"/>
              <a:buAutoNum type="arabicPeriod"/>
            </a:pPr>
            <a:endParaRPr lang="cs-CZ" sz="1800" b="1" dirty="0">
              <a:solidFill>
                <a:schemeClr val="tx2">
                  <a:lumMod val="75000"/>
                </a:schemeClr>
              </a:solidFill>
            </a:endParaRPr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METODICKÝ NÁVOD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795320" cy="4525963"/>
          </a:xfrm>
        </p:spPr>
        <p:txBody>
          <a:bodyPr>
            <a:normAutofit/>
          </a:bodyPr>
          <a:lstStyle/>
          <a:p>
            <a:r>
              <a:rPr lang="cs-CZ" sz="2000" dirty="0" smtClean="0"/>
              <a:t>Test slouží jako průřez zvládnutí učiva</a:t>
            </a:r>
          </a:p>
          <a:p>
            <a:r>
              <a:rPr lang="cs-CZ" sz="2000" dirty="0" smtClean="0"/>
              <a:t>Žáci ho vypracují na pracovní listy</a:t>
            </a:r>
          </a:p>
          <a:p>
            <a:r>
              <a:rPr lang="cs-CZ" sz="2000" dirty="0" smtClean="0"/>
              <a:t>Klasifikační stupnice:14 jevů,návrh:1ch. – 1, 2,3ch. – 2, 4,5 – 3, 6,7ch. -4,</a:t>
            </a:r>
          </a:p>
          <a:p>
            <a:pPr>
              <a:buNone/>
            </a:pPr>
            <a:r>
              <a:rPr lang="cs-CZ" sz="2000" smtClean="0"/>
              <a:t>       8 </a:t>
            </a:r>
            <a:r>
              <a:rPr lang="cs-CZ" sz="2000" dirty="0" smtClean="0"/>
              <a:t>-&gt;5</a:t>
            </a:r>
          </a:p>
          <a:p>
            <a:r>
              <a:rPr lang="cs-CZ" sz="2000" dirty="0" smtClean="0"/>
              <a:t>Návrh stupnice je samozřejmě individuální</a:t>
            </a:r>
          </a:p>
          <a:p>
            <a:r>
              <a:rPr lang="cs-CZ" sz="2000" dirty="0" smtClean="0"/>
              <a:t>Kontrolu provedeme na IT, seznámíme se stupnicí =&gt; žáci mohou předem odhadnout svůj výsledek</a:t>
            </a:r>
          </a:p>
          <a:p>
            <a:r>
              <a:rPr lang="cs-CZ" sz="2000" b="1" u="sng" dirty="0" smtClean="0"/>
              <a:t>Klíčová slova:</a:t>
            </a:r>
            <a:r>
              <a:rPr lang="cs-CZ" sz="2000" dirty="0" smtClean="0"/>
              <a:t> viz s.9 – řešení</a:t>
            </a:r>
          </a:p>
          <a:p>
            <a:r>
              <a:rPr lang="cs-CZ" sz="2000" b="1" u="sng" dirty="0" smtClean="0"/>
              <a:t>Inovace:</a:t>
            </a:r>
            <a:r>
              <a:rPr lang="cs-CZ" sz="2000" dirty="0" smtClean="0"/>
              <a:t> do testu jsou zahrnuty i audiovizuální prostředky</a:t>
            </a:r>
          </a:p>
          <a:p>
            <a:endParaRPr lang="cs-CZ" sz="20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/>
              <a:t>POUŽITÉ ZDROJE</a:t>
            </a:r>
            <a:endParaRPr lang="cs-CZ" sz="3600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571612"/>
            <a:ext cx="8229600" cy="4525963"/>
          </a:xfrm>
        </p:spPr>
        <p:txBody>
          <a:bodyPr>
            <a:normAutofit/>
          </a:bodyPr>
          <a:lstStyle/>
          <a:p>
            <a:r>
              <a:rPr lang="cs-CZ" sz="1800" dirty="0" smtClean="0"/>
              <a:t>Sn.č.5 – Uvedený zdroj [ 2012 –01– 05]. Dostupné pod licencí </a:t>
            </a:r>
          </a:p>
          <a:p>
            <a:pPr>
              <a:buFontTx/>
              <a:buNone/>
            </a:pPr>
            <a:r>
              <a:rPr lang="cs-CZ" sz="1800" dirty="0" smtClean="0"/>
              <a:t>     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 Mirek 256 &lt;</a:t>
            </a:r>
            <a:r>
              <a:rPr lang="cs-CZ" sz="1800" dirty="0" smtClean="0">
                <a:hlinkClick r:id="rId2"/>
              </a:rPr>
              <a:t>http://cs.wikipedia.org/wiki/Soubor:Panska_skala.jpg</a:t>
            </a:r>
            <a:r>
              <a:rPr lang="cs-CZ" sz="1800" dirty="0" smtClean="0"/>
              <a:t>&gt;</a:t>
            </a:r>
          </a:p>
          <a:p>
            <a:pPr>
              <a:buNone/>
            </a:pPr>
            <a:r>
              <a:rPr lang="cs-CZ" sz="1800" dirty="0" smtClean="0">
                <a:latin typeface="Calibri" pitchFamily="34" charset="0"/>
                <a:cs typeface="Calibri" pitchFamily="34" charset="0"/>
              </a:rPr>
              <a:t>      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Sn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. Č.6 –</a:t>
            </a:r>
            <a:r>
              <a:rPr lang="cs-CZ" sz="1800" dirty="0" err="1" smtClean="0">
                <a:latin typeface="Calibri" pitchFamily="34" charset="0"/>
                <a:cs typeface="Calibri" pitchFamily="34" charset="0"/>
              </a:rPr>
              <a:t>Walter.J.Pilsak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,</a:t>
            </a:r>
            <a:r>
              <a:rPr lang="cs-CZ" sz="1800" i="1" dirty="0" err="1" smtClean="0">
                <a:latin typeface="Calibri" pitchFamily="34" charset="0"/>
                <a:cs typeface="Calibri" pitchFamily="34" charset="0"/>
              </a:rPr>
              <a:t>commons.wikimedia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[2012-01-05].Dostupné na www:</a:t>
            </a:r>
          </a:p>
          <a:p>
            <a:r>
              <a:rPr lang="cs-CZ" sz="1800" dirty="0" smtClean="0">
                <a:latin typeface="Calibri" pitchFamily="34" charset="0"/>
                <a:cs typeface="Calibri" pitchFamily="34" charset="0"/>
                <a:hlinkClick r:id="rId3"/>
              </a:rPr>
              <a:t>&lt;h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  <a:hlinkClick r:id="rId3"/>
              </a:rPr>
              <a:t>ttp://cs.wikipedia.org/wiki/Soubor:Milleschau-WJP-1.jpg</a:t>
            </a:r>
            <a:r>
              <a:rPr lang="cs-CZ" sz="1800" u="sng" dirty="0" smtClean="0">
                <a:latin typeface="Calibri" pitchFamily="34" charset="0"/>
                <a:cs typeface="Calibri" pitchFamily="34" charset="0"/>
              </a:rPr>
              <a:t>&gt;</a:t>
            </a:r>
          </a:p>
          <a:p>
            <a:r>
              <a:rPr lang="cs-CZ" sz="1800" dirty="0" err="1" smtClean="0"/>
              <a:t>Sn.č</a:t>
            </a:r>
            <a:r>
              <a:rPr lang="cs-CZ" sz="1800" dirty="0" smtClean="0"/>
              <a:t>. 7 – </a:t>
            </a:r>
            <a:r>
              <a:rPr lang="cs-CZ" sz="1800" dirty="0" err="1" smtClean="0"/>
              <a:t>Dorbeth.</a:t>
            </a:r>
            <a:r>
              <a:rPr lang="cs-CZ" sz="1800" i="1" dirty="0" err="1" smtClean="0"/>
              <a:t>commons.wikimedia.</a:t>
            </a:r>
            <a:r>
              <a:rPr lang="cs-CZ" sz="1800" dirty="0" err="1" smtClean="0"/>
              <a:t>org</a:t>
            </a:r>
            <a:r>
              <a:rPr lang="cs-CZ" sz="1800" dirty="0" smtClean="0"/>
              <a:t> [2012 – 01 – O5].Dostupné na www:&lt;</a:t>
            </a:r>
            <a:r>
              <a:rPr lang="cs-CZ" sz="1800" u="sng" dirty="0" smtClean="0">
                <a:hlinkClick r:id="rId4"/>
              </a:rPr>
              <a:t>http://upload.wikimedia.org/wikipedia/commons/8/8a/%C5%9Anie%C5%BCka_z_zachodu.jpg</a:t>
            </a:r>
            <a:r>
              <a:rPr lang="cs-CZ" sz="1800" dirty="0" smtClean="0"/>
              <a:t> -&gt;</a:t>
            </a:r>
          </a:p>
          <a:p>
            <a:r>
              <a:rPr lang="cs-CZ" sz="1800" dirty="0" err="1" smtClean="0"/>
              <a:t>Sn.č</a:t>
            </a:r>
            <a:r>
              <a:rPr lang="cs-CZ" sz="1800" dirty="0" smtClean="0"/>
              <a:t>. 8 - - Uvedený zdroj [cit.2012 –01 – 05]. Dostupný pod licencí </a:t>
            </a:r>
            <a:r>
              <a:rPr lang="cs-CZ" sz="1800" dirty="0" err="1" smtClean="0"/>
              <a:t>Creative</a:t>
            </a:r>
            <a:r>
              <a:rPr lang="cs-CZ" sz="1800" dirty="0" smtClean="0"/>
              <a:t> </a:t>
            </a:r>
            <a:r>
              <a:rPr lang="cs-CZ" sz="1800" dirty="0" err="1" smtClean="0"/>
              <a:t>Commons</a:t>
            </a:r>
            <a:r>
              <a:rPr lang="cs-CZ" sz="1800" dirty="0" smtClean="0"/>
              <a:t> na WWW:</a:t>
            </a:r>
          </a:p>
          <a:p>
            <a:r>
              <a:rPr lang="cs-CZ" sz="1800" dirty="0" err="1" smtClean="0"/>
              <a:t>Walter.J.Pilsak</a:t>
            </a:r>
            <a:r>
              <a:rPr lang="cs-CZ" sz="1800" dirty="0" smtClean="0"/>
              <a:t> </a:t>
            </a:r>
            <a:r>
              <a:rPr lang="cs-CZ" sz="1800" dirty="0" smtClean="0">
                <a:hlinkClick r:id="rId5"/>
              </a:rPr>
              <a:t>http://cs.wikipedia.org/wiki/Soubor:Marienbad-Brunnen.jpg</a:t>
            </a:r>
            <a:endParaRPr lang="cs-CZ" sz="1800" dirty="0" smtClean="0"/>
          </a:p>
          <a:p>
            <a:r>
              <a:rPr lang="cs-CZ" sz="1800" dirty="0" smtClean="0"/>
              <a:t>Sn.č.3</a:t>
            </a:r>
            <a:r>
              <a:rPr lang="cs-CZ" sz="1800" dirty="0" smtClean="0">
                <a:latin typeface="Calibri" pitchFamily="34" charset="0"/>
                <a:cs typeface="Calibri" pitchFamily="34" charset="0"/>
              </a:rPr>
              <a:t> foto: soukromý archiv autorky</a:t>
            </a:r>
            <a:endParaRPr lang="cs-CZ" sz="1800" dirty="0" smtClean="0"/>
          </a:p>
          <a:p>
            <a:endParaRPr lang="cs-CZ" sz="1800" u="sng" dirty="0" smtClean="0"/>
          </a:p>
          <a:p>
            <a:endParaRPr lang="cs-CZ" sz="1800" u="sng" dirty="0" smtClean="0">
              <a:latin typeface="Calibri" pitchFamily="34" charset="0"/>
              <a:cs typeface="Calibri" pitchFamily="34" charset="0"/>
            </a:endParaRPr>
          </a:p>
          <a:p>
            <a:endParaRPr lang="cs-CZ" sz="1800" dirty="0"/>
          </a:p>
        </p:txBody>
      </p:sp>
    </p:spTree>
  </p:cSld>
  <p:clrMapOvr>
    <a:masterClrMapping/>
  </p:clrMapOvr>
  <p:transition spd="slow">
    <p:zoom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171</TotalTime>
  <Words>331</Words>
  <Application>Microsoft Office PowerPoint</Application>
  <PresentationFormat>Předvádění na obrazovce (4:3)</PresentationFormat>
  <Paragraphs>64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sady Office</vt:lpstr>
      <vt:lpstr>Prezentace aplikace PowerPoint</vt:lpstr>
      <vt:lpstr>ANOTACE</vt:lpstr>
      <vt:lpstr>Prezentace aplikace PowerPoint</vt:lpstr>
      <vt:lpstr>ZADÁNÍ TESTU</vt:lpstr>
      <vt:lpstr>NAPIŠTE NÁZVY ZEMĚPISNÝCH OBJEKTŮ NA FOTOGRAFIÍCH</vt:lpstr>
      <vt:lpstr>Prezentace aplikace PowerPoint</vt:lpstr>
      <vt:lpstr>Prezentace aplikace PowerPoint</vt:lpstr>
      <vt:lpstr>Prezentace aplikace PowerPoint</vt:lpstr>
      <vt:lpstr>ŘEŠENÍ</vt:lpstr>
      <vt:lpstr>METODICKÝ NÁVOD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Soňa</dc:creator>
  <cp:lastModifiedBy>Jan Táborský</cp:lastModifiedBy>
  <cp:revision>19</cp:revision>
  <dcterms:created xsi:type="dcterms:W3CDTF">2012-01-05T17:57:48Z</dcterms:created>
  <dcterms:modified xsi:type="dcterms:W3CDTF">2012-08-02T10:23:19Z</dcterms:modified>
</cp:coreProperties>
</file>