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8144-C57D-4303-9FDD-7D5D2415C6B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FD47-BCC1-4B04-B90E-22C525C59A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4598766"/>
      </p:ext>
    </p:extLst>
  </p:cSld>
  <p:clrMapOvr>
    <a:masterClrMapping/>
  </p:clrMapOvr>
  <p:transition spd="slow">
    <p:cover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8144-C57D-4303-9FDD-7D5D2415C6B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FD47-BCC1-4B04-B90E-22C525C59A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2269172"/>
      </p:ext>
    </p:extLst>
  </p:cSld>
  <p:clrMapOvr>
    <a:masterClrMapping/>
  </p:clrMapOvr>
  <p:transition spd="slow">
    <p:cover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8144-C57D-4303-9FDD-7D5D2415C6B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FD47-BCC1-4B04-B90E-22C525C59A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6534202"/>
      </p:ext>
    </p:extLst>
  </p:cSld>
  <p:clrMapOvr>
    <a:masterClrMapping/>
  </p:clrMapOvr>
  <p:transition spd="slow">
    <p:cover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8144-C57D-4303-9FDD-7D5D2415C6B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FD47-BCC1-4B04-B90E-22C525C59A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4499049"/>
      </p:ext>
    </p:extLst>
  </p:cSld>
  <p:clrMapOvr>
    <a:masterClrMapping/>
  </p:clrMapOvr>
  <p:transition spd="slow">
    <p:cover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8144-C57D-4303-9FDD-7D5D2415C6B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FD47-BCC1-4B04-B90E-22C525C59A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2996387"/>
      </p:ext>
    </p:extLst>
  </p:cSld>
  <p:clrMapOvr>
    <a:masterClrMapping/>
  </p:clrMapOvr>
  <p:transition spd="slow">
    <p:cover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8144-C57D-4303-9FDD-7D5D2415C6B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FD47-BCC1-4B04-B90E-22C525C59A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3743617"/>
      </p:ext>
    </p:extLst>
  </p:cSld>
  <p:clrMapOvr>
    <a:masterClrMapping/>
  </p:clrMapOvr>
  <p:transition spd="slow">
    <p:cover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8144-C57D-4303-9FDD-7D5D2415C6B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FD47-BCC1-4B04-B90E-22C525C59A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3099901"/>
      </p:ext>
    </p:extLst>
  </p:cSld>
  <p:clrMapOvr>
    <a:masterClrMapping/>
  </p:clrMapOvr>
  <p:transition spd="slow">
    <p:cover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8144-C57D-4303-9FDD-7D5D2415C6B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FD47-BCC1-4B04-B90E-22C525C59A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4359658"/>
      </p:ext>
    </p:extLst>
  </p:cSld>
  <p:clrMapOvr>
    <a:masterClrMapping/>
  </p:clrMapOvr>
  <p:transition spd="slow">
    <p:cover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8144-C57D-4303-9FDD-7D5D2415C6B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FD47-BCC1-4B04-B90E-22C525C59A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9960933"/>
      </p:ext>
    </p:extLst>
  </p:cSld>
  <p:clrMapOvr>
    <a:masterClrMapping/>
  </p:clrMapOvr>
  <p:transition spd="slow">
    <p:cover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8144-C57D-4303-9FDD-7D5D2415C6B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FD47-BCC1-4B04-B90E-22C525C59A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4527381"/>
      </p:ext>
    </p:extLst>
  </p:cSld>
  <p:clrMapOvr>
    <a:masterClrMapping/>
  </p:clrMapOvr>
  <p:transition spd="slow">
    <p:cover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8144-C57D-4303-9FDD-7D5D2415C6B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FD47-BCC1-4B04-B90E-22C525C59A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7486643"/>
      </p:ext>
    </p:extLst>
  </p:cSld>
  <p:clrMapOvr>
    <a:masterClrMapping/>
  </p:clrMapOvr>
  <p:transition spd="slow">
    <p:cover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6000"/>
            <a:duotone>
              <a:schemeClr val="accent6">
                <a:shade val="45000"/>
                <a:satMod val="135000"/>
              </a:schemeClr>
              <a:prstClr val="white"/>
            </a:duotone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F8144-C57D-4303-9FDD-7D5D2415C6B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C1FD47-BCC1-4B04-B90E-22C525C59A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5701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 dir="r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979712" y="206003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ZŠ Štětí, Ostrovní 300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MGR. SOŇA KYSELOVÁ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 materiálu</a:t>
            </a:r>
            <a:r>
              <a:rPr lang="cs-CZ" smtClean="0">
                <a:latin typeface="Calibri" pitchFamily="34" charset="0"/>
                <a:cs typeface="Calibri" pitchFamily="34" charset="0"/>
              </a:rPr>
              <a:t>: </a:t>
            </a:r>
            <a:r>
              <a:rPr lang="cs-CZ" b="1" smtClean="0">
                <a:latin typeface="Calibri" pitchFamily="34" charset="0"/>
                <a:cs typeface="Calibri" pitchFamily="34" charset="0"/>
              </a:rPr>
              <a:t>VY_12_INOVACE_Z.8.A.16_obyvatelstvo_cr_II</a:t>
            </a: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11.01.2012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Ročník: osmý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Vzdělávací oblast: ČLOVĚK A PŘÍRODA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Předmět: ZEMĚPIS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Název: OBYVATELSTVO ČR </a:t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Číslo operačního programu: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CZ.1.07/1.4.00/21.1693</a:t>
            </a:r>
          </a:p>
          <a:p>
            <a:r>
              <a:rPr lang="cs-CZ" dirty="0" smtClean="0"/>
              <a:t>Název projektu: </a:t>
            </a:r>
            <a:r>
              <a:rPr lang="cs-CZ" b="1" dirty="0" smtClean="0">
                <a:solidFill>
                  <a:srgbClr val="FF0000"/>
                </a:solidFill>
              </a:rPr>
              <a:t>PRIMA ŠKOLA</a:t>
            </a: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681536" y="4282415"/>
            <a:ext cx="31683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OBYVATELSTVO ČR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412" y="5229200"/>
            <a:ext cx="4292600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1933480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7772400" cy="1470025"/>
          </a:xfrm>
        </p:spPr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ANOTACE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2132856"/>
            <a:ext cx="6400800" cy="3438144"/>
          </a:xfrm>
        </p:spPr>
        <p:txBody>
          <a:bodyPr/>
          <a:lstStyle/>
          <a:p>
            <a:pPr marL="457200" indent="-457200">
              <a:buFont typeface="Arial" pitchFamily="34" charset="0"/>
              <a:buChar char="•"/>
            </a:pPr>
            <a:r>
              <a:rPr lang="cs-CZ" b="1" i="1" dirty="0">
                <a:solidFill>
                  <a:srgbClr val="0070C0"/>
                </a:solidFill>
              </a:rPr>
              <a:t>Zeměpis 8. ročník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b="1" i="1" dirty="0" smtClean="0">
                <a:solidFill>
                  <a:srgbClr val="0070C0"/>
                </a:solidFill>
              </a:rPr>
              <a:t>Porovnání počtu obyvatel jednotlivých národnostních skupin na našem území</a:t>
            </a:r>
            <a:r>
              <a:rPr lang="cs-CZ" dirty="0" smtClean="0">
                <a:solidFill>
                  <a:srgbClr val="0070C0"/>
                </a:solidFill>
              </a:rPr>
              <a:t>.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b="1" i="1" dirty="0" smtClean="0">
                <a:solidFill>
                  <a:srgbClr val="0070C0"/>
                </a:solidFill>
              </a:rPr>
              <a:t>Procvičení údajů o sídlech obyvatel</a:t>
            </a:r>
            <a:r>
              <a:rPr lang="cs-CZ" dirty="0" smtClean="0">
                <a:solidFill>
                  <a:srgbClr val="0070C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19070462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ictures\DON\28-03-07_184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19488"/>
          <a:stretch>
            <a:fillRect/>
          </a:stretch>
        </p:blipFill>
        <p:spPr bwMode="auto">
          <a:xfrm>
            <a:off x="395536" y="620688"/>
            <a:ext cx="3384376" cy="3048000"/>
          </a:xfrm>
          <a:prstGeom prst="rect">
            <a:avLst/>
          </a:prstGeom>
          <a:noFill/>
        </p:spPr>
      </p:pic>
      <p:sp>
        <p:nvSpPr>
          <p:cNvPr id="5" name="Obdélníkový popisek 4"/>
          <p:cNvSpPr/>
          <p:nvPr/>
        </p:nvSpPr>
        <p:spPr>
          <a:xfrm>
            <a:off x="4067944" y="1700808"/>
            <a:ext cx="4248472" cy="3672408"/>
          </a:xfrm>
          <a:prstGeom prst="wedgeRectCallout">
            <a:avLst>
              <a:gd name="adj1" fmla="val -60364"/>
              <a:gd name="adj2" fmla="val -12015"/>
            </a:avLst>
          </a:prstGeom>
          <a:solidFill>
            <a:schemeClr val="accent4">
              <a:lumMod val="20000"/>
              <a:lumOff val="80000"/>
              <a:alpha val="0"/>
            </a:schemeClr>
          </a:solidFill>
          <a:effectLst>
            <a:glow>
              <a:schemeClr val="accent1">
                <a:alpha val="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27984" y="2132856"/>
            <a:ext cx="36004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Někdy mě tak napadá, kolik mých psích kamarádů žije v našem státě. Mohli byste mi to zjistit, samozřejmě na internetu? Já k němu nesmím, že bych prý poškrábal klávesnici! Díky předem. Vy se dnes budete zabývat lidskými obyvateli. Když tak vidím, jak kolem nás jeden pán vede dva psy i více, říkám si, jestli těch psích obyvatel už není více než lidských…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75545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 1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b="1" i="1" dirty="0" smtClean="0">
                <a:solidFill>
                  <a:srgbClr val="0070C0"/>
                </a:solidFill>
              </a:rPr>
              <a:t>NÁSLEDUJÍCÍ INFORMACE SPRÁVNĚ ( SESTUPNĚ) ŘAĎ DO TABULKY NA NÁSLEDUJÍCÍM SNÍMKU</a:t>
            </a:r>
          </a:p>
          <a:p>
            <a:r>
              <a:rPr lang="cs-CZ" sz="2000" b="1" i="1" dirty="0" smtClean="0">
                <a:solidFill>
                  <a:srgbClr val="0070C0"/>
                </a:solidFill>
              </a:rPr>
              <a:t>PRACUJ V SEŠITĚ, VYUŽIJ LIBOVOLNÉ STRÁNKY INTERNETU</a:t>
            </a:r>
          </a:p>
          <a:p>
            <a:r>
              <a:rPr lang="cs-CZ" sz="2000" b="1" i="1" dirty="0" smtClean="0">
                <a:solidFill>
                  <a:srgbClr val="0070C0"/>
                </a:solidFill>
              </a:rPr>
              <a:t>VYUŽÍVEJ  VÝSLEDKY POSLEDNÍHO SČÍTÁNÍ LIDU (STATISTICKÁ ROČENKA)</a:t>
            </a:r>
          </a:p>
          <a:p>
            <a:endParaRPr lang="cs-CZ" sz="2000" b="1" i="1" dirty="0">
              <a:solidFill>
                <a:srgbClr val="0070C0"/>
              </a:solidFill>
            </a:endParaRPr>
          </a:p>
          <a:p>
            <a:r>
              <a:rPr lang="cs-CZ" sz="2000" b="1" dirty="0" smtClean="0">
                <a:solidFill>
                  <a:srgbClr val="0070C0"/>
                </a:solidFill>
              </a:rPr>
              <a:t>Slováci, Slezané, Poláci, Vietnamci, Romové, Češi</a:t>
            </a:r>
          </a:p>
          <a:p>
            <a:r>
              <a:rPr lang="cs-CZ" sz="2000" b="1" dirty="0" smtClean="0">
                <a:solidFill>
                  <a:srgbClr val="0070C0"/>
                </a:solidFill>
              </a:rPr>
              <a:t>6 732 104, 79 924, 12 231, 18 942, 56 176, 300 000 asi</a:t>
            </a:r>
            <a:endParaRPr lang="cs-CZ" sz="2000" b="1" dirty="0">
              <a:solidFill>
                <a:srgbClr val="0070C0"/>
              </a:solidFill>
            </a:endParaRPr>
          </a:p>
        </p:txBody>
      </p:sp>
      <p:sp>
        <p:nvSpPr>
          <p:cNvPr id="4" name="Šipka dolů 3"/>
          <p:cNvSpPr/>
          <p:nvPr/>
        </p:nvSpPr>
        <p:spPr>
          <a:xfrm>
            <a:off x="3599892" y="4465564"/>
            <a:ext cx="1080120" cy="1915763"/>
          </a:xfrm>
          <a:prstGeom prst="downArrow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1157642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TABULKA</a:t>
            </a:r>
            <a:endParaRPr lang="cs-CZ" b="1" u="sng" dirty="0">
              <a:solidFill>
                <a:srgbClr val="FF0000"/>
              </a:solidFill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8498549"/>
              </p:ext>
            </p:extLst>
          </p:nvPr>
        </p:nvGraphicFramePr>
        <p:xfrm>
          <a:off x="539552" y="2564904"/>
          <a:ext cx="82296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NÁZEV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NÁRODNOSTI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POČET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OBYVATEL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3702280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ŘEŠENÍ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7581955"/>
              </p:ext>
            </p:extLst>
          </p:nvPr>
        </p:nvGraphicFramePr>
        <p:xfrm>
          <a:off x="611560" y="2564904"/>
          <a:ext cx="82296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F0"/>
                          </a:solidFill>
                        </a:rPr>
                        <a:t>NÁZEV</a:t>
                      </a:r>
                      <a:r>
                        <a:rPr lang="cs-CZ" baseline="0" dirty="0" smtClean="0">
                          <a:solidFill>
                            <a:srgbClr val="00B0F0"/>
                          </a:solidFill>
                        </a:rPr>
                        <a:t> NÁRODNOSTI</a:t>
                      </a:r>
                      <a:endParaRPr lang="cs-CZ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POČET</a:t>
                      </a:r>
                      <a:r>
                        <a:rPr lang="cs-CZ" baseline="0" dirty="0" smtClean="0">
                          <a:solidFill>
                            <a:srgbClr val="0070C0"/>
                          </a:solidFill>
                        </a:rPr>
                        <a:t> OBYVATEL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Češi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6 732 104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Romové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300 000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Slováci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79</a:t>
                      </a:r>
                      <a:r>
                        <a:rPr lang="cs-CZ" baseline="0" dirty="0" smtClean="0"/>
                        <a:t> 924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Vietnamci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56 176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Poláci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18 942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Slezané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12 231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785786" y="5429264"/>
            <a:ext cx="6347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Ke 30.9. 2011 má ČR 10 548 527 obyvatel, z toho Češi tvoří 63% .</a:t>
            </a:r>
            <a:endParaRPr lang="cs-CZ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893185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CO MAJÍ SPOLEČNÉHO NÁSLEDUJÍCÍ TROJICE MĚST?</a:t>
            </a:r>
          </a:p>
          <a:p>
            <a:endParaRPr lang="cs-CZ" sz="28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Poděbrady, Jeseník, Teplice nad Bečvou 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Ostrava, Most, Kladno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Roudnice, </a:t>
            </a:r>
            <a:r>
              <a:rPr lang="cs-CZ" sz="2800" b="1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Štětí</a:t>
            </a:r>
            <a:r>
              <a:rPr lang="cs-CZ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Litoměřice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Pec pod Sněžkou, Harrachov, Špindlerův Mlýn</a:t>
            </a:r>
          </a:p>
          <a:p>
            <a:endParaRPr lang="cs-CZ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03971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Poděbrady, Jeseník, Teplice nad Bečvou  </a:t>
            </a:r>
          </a:p>
          <a:p>
            <a:pPr marL="514350" indent="-514350">
              <a:buNone/>
            </a:pPr>
            <a:r>
              <a:rPr lang="cs-CZ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</a:t>
            </a:r>
            <a:r>
              <a:rPr lang="cs-CZ" sz="2400" b="1" i="1" dirty="0" smtClean="0">
                <a:solidFill>
                  <a:srgbClr val="C00000"/>
                </a:solidFill>
              </a:rPr>
              <a:t>Lázeňská města</a:t>
            </a:r>
            <a:endParaRPr lang="cs-CZ" sz="2400" b="1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514350" indent="-514350">
              <a:buAutoNum type="arabicPeriod" startAt="2"/>
            </a:pPr>
            <a:r>
              <a:rPr lang="cs-CZ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Ostrava, Most, Kladno</a:t>
            </a:r>
          </a:p>
          <a:p>
            <a:pPr marL="514350" indent="-514350">
              <a:buNone/>
            </a:pPr>
            <a:r>
              <a:rPr lang="cs-CZ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</a:t>
            </a:r>
            <a:r>
              <a:rPr lang="cs-CZ" sz="2400" b="1" i="1" dirty="0" smtClean="0">
                <a:solidFill>
                  <a:srgbClr val="C00000"/>
                </a:solidFill>
              </a:rPr>
              <a:t>Těžba uhlí</a:t>
            </a:r>
            <a:endParaRPr lang="cs-CZ" sz="2400" b="1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514350" indent="-514350">
              <a:buNone/>
            </a:pPr>
            <a:r>
              <a:rPr lang="cs-CZ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3.Roudnice, </a:t>
            </a:r>
            <a:r>
              <a:rPr lang="cs-CZ" sz="2400" b="1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Štětí</a:t>
            </a:r>
            <a:r>
              <a:rPr lang="cs-CZ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Litoměřice</a:t>
            </a:r>
          </a:p>
          <a:p>
            <a:pPr marL="514350" indent="-514350">
              <a:buNone/>
            </a:pPr>
            <a:r>
              <a:rPr lang="cs-CZ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 </a:t>
            </a:r>
            <a:r>
              <a:rPr lang="cs-CZ" sz="2400" b="1" i="1" dirty="0" smtClean="0">
                <a:solidFill>
                  <a:srgbClr val="C00000"/>
                </a:solidFill>
              </a:rPr>
              <a:t>Města nad Labem</a:t>
            </a:r>
            <a:endParaRPr lang="cs-CZ" sz="2400" b="1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514350" indent="-514350">
              <a:buNone/>
            </a:pPr>
            <a:r>
              <a:rPr lang="cs-CZ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4. Pec pod Sněžkou, Harrachov, Špindlerův Mlýn</a:t>
            </a:r>
          </a:p>
          <a:p>
            <a:pPr marL="514350" indent="-514350">
              <a:buNone/>
            </a:pPr>
            <a:r>
              <a:rPr lang="cs-CZ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 </a:t>
            </a:r>
            <a:r>
              <a:rPr lang="cs-CZ" sz="2400" b="1" i="1" dirty="0" smtClean="0">
                <a:solidFill>
                  <a:srgbClr val="C00000"/>
                </a:solidFill>
              </a:rPr>
              <a:t>Města v Krkonoších</a:t>
            </a:r>
            <a:endParaRPr lang="cs-CZ" sz="2400" b="1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56148294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Materiál slouží  k osvojení nových informací k tématu Obyvatelstvo ČR</a:t>
            </a:r>
          </a:p>
          <a:p>
            <a:r>
              <a:rPr lang="cs-CZ" sz="2400" dirty="0" smtClean="0"/>
              <a:t>Údaje o počtu obyvatel žáci vyhledávají samostatně na různých webových stránkách; upozorníme na aktualizaci vzhledem k poslednímu sčítání lidu</a:t>
            </a:r>
          </a:p>
          <a:p>
            <a:r>
              <a:rPr lang="cs-CZ" sz="2400" dirty="0" smtClean="0"/>
              <a:t>Druhý úkol je spíše oddechového rázu, nejrychlejší řešitele můžeme odměnit + ( za pět + za menší úkoly dávám 1)</a:t>
            </a:r>
          </a:p>
          <a:p>
            <a:r>
              <a:rPr lang="cs-CZ" sz="2400" b="1" u="sng" dirty="0" smtClean="0"/>
              <a:t>Klíčová slova</a:t>
            </a:r>
            <a:r>
              <a:rPr lang="cs-CZ" sz="2400" dirty="0" smtClean="0"/>
              <a:t>: Češi, Slováci, Poláci, Vietnamci, Romové, Slezané</a:t>
            </a:r>
          </a:p>
          <a:p>
            <a:r>
              <a:rPr lang="cs-CZ" sz="2400" b="1" u="sng" dirty="0" smtClean="0"/>
              <a:t>Inovace:</a:t>
            </a:r>
            <a:r>
              <a:rPr lang="cs-CZ" sz="2400" dirty="0" smtClean="0"/>
              <a:t> efektivní vyhledávání informací na internetu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77841277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Sn.č.3</a:t>
            </a:r>
            <a:r>
              <a:rPr lang="cs-CZ" sz="2800" dirty="0" smtClean="0">
                <a:latin typeface="Calibri" pitchFamily="34" charset="0"/>
                <a:cs typeface="Calibri" pitchFamily="34" charset="0"/>
              </a:rPr>
              <a:t> foto: soukromý archiv autorky</a:t>
            </a:r>
            <a:endParaRPr lang="cs-CZ" sz="2800" dirty="0" smtClean="0"/>
          </a:p>
          <a:p>
            <a:r>
              <a:rPr lang="cs-CZ" sz="2800" dirty="0" err="1" smtClean="0"/>
              <a:t>Sn.č</a:t>
            </a:r>
            <a:r>
              <a:rPr lang="cs-CZ" sz="2800" dirty="0" smtClean="0"/>
              <a:t>. 1 – 10:Ilustrace: </a:t>
            </a:r>
            <a:r>
              <a:rPr lang="cs-CZ" sz="2800" u="sng" dirty="0" smtClean="0">
                <a:hlinkClick r:id="rId2"/>
              </a:rPr>
              <a:t>www.office.</a:t>
            </a:r>
            <a:r>
              <a:rPr lang="cs-CZ" sz="2800" u="sng" dirty="0" err="1" smtClean="0">
                <a:hlinkClick r:id="rId2"/>
              </a:rPr>
              <a:t>microsoft.com</a:t>
            </a:r>
            <a:endParaRPr lang="cs-CZ" sz="2800" dirty="0" smtClean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17373969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379</Words>
  <Application>Microsoft Office PowerPoint</Application>
  <PresentationFormat>Předvádění na obrazovce (4:3)</PresentationFormat>
  <Paragraphs>63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</vt:lpstr>
      <vt:lpstr>Prezentace aplikace PowerPoint</vt:lpstr>
      <vt:lpstr>ÚKOL 1</vt:lpstr>
      <vt:lpstr>TABULKA</vt:lpstr>
      <vt:lpstr>ŘEŠENÍ</vt:lpstr>
      <vt:lpstr>ÚKOL 2</vt:lpstr>
      <vt:lpstr>ŘEŠENÍ</vt:lpstr>
      <vt:lpstr>METODICKÝ NÁVOD</vt:lpstr>
      <vt:lpstr>POUŽITÉ ZDROJE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PC-03TX</dc:creator>
  <cp:lastModifiedBy>Jan Táborský</cp:lastModifiedBy>
  <cp:revision>29</cp:revision>
  <dcterms:created xsi:type="dcterms:W3CDTF">2012-01-10T11:11:26Z</dcterms:created>
  <dcterms:modified xsi:type="dcterms:W3CDTF">2012-08-02T10:24:52Z</dcterms:modified>
</cp:coreProperties>
</file>