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56" r:id="rId4"/>
    <p:sldId id="258" r:id="rId5"/>
    <p:sldId id="257" r:id="rId6"/>
    <p:sldId id="262" r:id="rId7"/>
    <p:sldId id="259" r:id="rId8"/>
    <p:sldId id="261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70A9E-9FEC-46C3-9167-1C4208382859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13F61-72C9-45B7-A0C7-521C6F6556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70A9E-9FEC-46C3-9167-1C4208382859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13F61-72C9-45B7-A0C7-521C6F6556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70A9E-9FEC-46C3-9167-1C4208382859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13F61-72C9-45B7-A0C7-521C6F6556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70A9E-9FEC-46C3-9167-1C4208382859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13F61-72C9-45B7-A0C7-521C6F6556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70A9E-9FEC-46C3-9167-1C4208382859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13F61-72C9-45B7-A0C7-521C6F6556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70A9E-9FEC-46C3-9167-1C4208382859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13F61-72C9-45B7-A0C7-521C6F6556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70A9E-9FEC-46C3-9167-1C4208382859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13F61-72C9-45B7-A0C7-521C6F6556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70A9E-9FEC-46C3-9167-1C4208382859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13F61-72C9-45B7-A0C7-521C6F6556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70A9E-9FEC-46C3-9167-1C4208382859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13F61-72C9-45B7-A0C7-521C6F6556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70A9E-9FEC-46C3-9167-1C4208382859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13F61-72C9-45B7-A0C7-521C6F6556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70A9E-9FEC-46C3-9167-1C4208382859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13F61-72C9-45B7-A0C7-521C6F6556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F70A9E-9FEC-46C3-9167-1C4208382859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113F61-72C9-45B7-A0C7-521C6F6556D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500034" y="285728"/>
          <a:ext cx="7929564" cy="4206816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Jiří Svoboda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: 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VY_52_INOVACE_1102_As.poloha 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Asie - poloha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16. 4.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ověření: 23. 4.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97021" y="5186064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b="1" dirty="0" smtClean="0"/>
              <a:t>Anotace :</a:t>
            </a:r>
          </a:p>
          <a:p>
            <a:pPr>
              <a:buNone/>
            </a:pPr>
            <a:r>
              <a:rPr lang="cs-CZ" b="1" dirty="0" smtClean="0"/>
              <a:t>Vkladatel :  Jiří Svoboda </a:t>
            </a:r>
          </a:p>
          <a:p>
            <a:pPr>
              <a:buNone/>
            </a:pPr>
            <a:r>
              <a:rPr lang="cs-CZ" b="1" dirty="0" smtClean="0"/>
              <a:t>Formát :   Prezentace Microsoft Office </a:t>
            </a:r>
            <a:r>
              <a:rPr lang="cs-CZ" b="1" dirty="0" err="1" smtClean="0"/>
              <a:t>Powerpoint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Výuková prezentace inovativně seznamuje žáky se základními informacemi o poloze Asie.</a:t>
            </a:r>
          </a:p>
          <a:p>
            <a:pPr>
              <a:buNone/>
            </a:pPr>
            <a:r>
              <a:rPr lang="cs-CZ" b="1" dirty="0" smtClean="0"/>
              <a:t>Názorným zpracováním motivuje a aktivizuje žáky. </a:t>
            </a:r>
          </a:p>
          <a:p>
            <a:pPr>
              <a:buNone/>
            </a:pPr>
            <a:r>
              <a:rPr lang="cs-CZ" b="1" dirty="0" smtClean="0"/>
              <a:t>Poznatky z ověřování :  obrazový materiál žákům velmi pomáhá k pochopení  probíraného učiva</a:t>
            </a:r>
          </a:p>
          <a:p>
            <a:pPr>
              <a:buNone/>
            </a:pPr>
            <a:r>
              <a:rPr lang="cs-CZ" b="1" dirty="0" smtClean="0"/>
              <a:t>Způsob použití :  datový projektor, interaktivní tabule (plátno) a osobní počítač </a:t>
            </a:r>
          </a:p>
          <a:p>
            <a:pPr>
              <a:buNone/>
            </a:pPr>
            <a:r>
              <a:rPr lang="cs-CZ" b="1" dirty="0" smtClean="0"/>
              <a:t>Ovládání : kliknutím dojde k animaci textu a obrázků</a:t>
            </a:r>
          </a:p>
          <a:p>
            <a:pPr>
              <a:buNone/>
            </a:pPr>
            <a:r>
              <a:rPr lang="cs-CZ" b="1" dirty="0" smtClean="0"/>
              <a:t>Zařazení  :  Základní vzdělávání druhý stupeň » Člověk a příroda – zeměpis  6. - 7. </a:t>
            </a:r>
            <a:r>
              <a:rPr lang="cs-CZ" b="1" smtClean="0"/>
              <a:t>ročníku.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 Šablona EU peníze školám ZŠ » Šablona V/2  Přírodní vědy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71472" y="1"/>
            <a:ext cx="7772400" cy="928670"/>
          </a:xfrm>
        </p:spPr>
        <p:txBody>
          <a:bodyPr>
            <a:normAutofit/>
          </a:bodyPr>
          <a:lstStyle/>
          <a:p>
            <a:r>
              <a:rPr lang="cs-CZ" sz="4000" b="1" dirty="0" smtClean="0"/>
              <a:t>ASIE poloha a rozloha</a:t>
            </a:r>
            <a:endParaRPr lang="cs-CZ" sz="4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85720" y="1357298"/>
            <a:ext cx="8572560" cy="5214974"/>
          </a:xfrm>
        </p:spPr>
        <p:txBody>
          <a:bodyPr>
            <a:normAutofit/>
          </a:bodyPr>
          <a:lstStyle/>
          <a:p>
            <a:pPr algn="l">
              <a:buFont typeface="Wingdings" pitchFamily="2" charset="2"/>
              <a:buChar char="ü"/>
            </a:pPr>
            <a:r>
              <a:rPr lang="cs-CZ" sz="2800" b="1" dirty="0" smtClean="0">
                <a:solidFill>
                  <a:schemeClr val="tx1"/>
                </a:solidFill>
              </a:rPr>
              <a:t>ROZLOHA   44,5 milionů km </a:t>
            </a:r>
            <a:r>
              <a:rPr lang="cs-CZ" sz="2800" b="1" baseline="30000" dirty="0" smtClean="0">
                <a:solidFill>
                  <a:schemeClr val="tx1"/>
                </a:solidFill>
              </a:rPr>
              <a:t>2</a:t>
            </a:r>
          </a:p>
          <a:p>
            <a:pPr algn="l">
              <a:buFont typeface="Wingdings" pitchFamily="2" charset="2"/>
              <a:buChar char="ü"/>
            </a:pPr>
            <a:r>
              <a:rPr lang="cs-CZ" sz="2800" b="1" dirty="0" smtClean="0">
                <a:solidFill>
                  <a:schemeClr val="tx1"/>
                </a:solidFill>
              </a:rPr>
              <a:t>ROZLOHOU JE TO NEJVĚTŠÍ KONTINENT NA ZEMI</a:t>
            </a:r>
          </a:p>
          <a:p>
            <a:pPr algn="l">
              <a:buFont typeface="Wingdings" pitchFamily="2" charset="2"/>
              <a:buChar char="ü"/>
            </a:pPr>
            <a:r>
              <a:rPr lang="cs-CZ" sz="2800" b="1" dirty="0" smtClean="0">
                <a:solidFill>
                  <a:schemeClr val="tx1"/>
                </a:solidFill>
              </a:rPr>
              <a:t>LEŽÍ NA VÝCHODNÍ ČÁSTI SEVERNÍ POLOKOULE</a:t>
            </a:r>
          </a:p>
          <a:p>
            <a:pPr algn="l">
              <a:buFont typeface="Wingdings" pitchFamily="2" charset="2"/>
              <a:buChar char="ü"/>
            </a:pPr>
            <a:r>
              <a:rPr lang="cs-CZ" sz="2800" b="1" dirty="0" smtClean="0">
                <a:solidFill>
                  <a:schemeClr val="tx1"/>
                </a:solidFill>
              </a:rPr>
              <a:t>SPOLEČNĚ LEŽÍ S EVROPOU NA EURASIJSKÉ DESCE</a:t>
            </a:r>
          </a:p>
          <a:p>
            <a:pPr algn="l">
              <a:buFont typeface="Wingdings" pitchFamily="2" charset="2"/>
              <a:buChar char="ü"/>
            </a:pPr>
            <a:r>
              <a:rPr lang="cs-CZ" sz="2800" b="1" dirty="0" smtClean="0">
                <a:solidFill>
                  <a:schemeClr val="tx1"/>
                </a:solidFill>
              </a:rPr>
              <a:t>SOUSEDÍ S AFRIKOU – SUEZSKÝM PRŮPLAVEM </a:t>
            </a:r>
          </a:p>
          <a:p>
            <a:pPr algn="l">
              <a:buFont typeface="Wingdings" pitchFamily="2" charset="2"/>
              <a:buChar char="ü"/>
            </a:pPr>
            <a:r>
              <a:rPr lang="cs-CZ" sz="2800" b="1" dirty="0" smtClean="0">
                <a:solidFill>
                  <a:schemeClr val="tx1"/>
                </a:solidFill>
              </a:rPr>
              <a:t>SOUSEDÍ S AMERIKOU – BERINGOVOU ÚŽINOU</a:t>
            </a:r>
          </a:p>
          <a:p>
            <a:pPr algn="l">
              <a:buFont typeface="Wingdings" pitchFamily="2" charset="2"/>
              <a:buChar char="ü"/>
            </a:pPr>
            <a:r>
              <a:rPr lang="cs-CZ" sz="2800" b="1" dirty="0" smtClean="0">
                <a:solidFill>
                  <a:schemeClr val="tx1"/>
                </a:solidFill>
              </a:rPr>
              <a:t>SOUSEDÍ S AUSTRÁLII – ARAFURSKÝM MOŘEM</a:t>
            </a:r>
          </a:p>
          <a:p>
            <a:pPr algn="l"/>
            <a:endParaRPr lang="cs-CZ" sz="2800" b="1" dirty="0" smtClean="0"/>
          </a:p>
          <a:p>
            <a:pPr algn="l">
              <a:buFont typeface="Wingdings" pitchFamily="2" charset="2"/>
              <a:buChar char="ü"/>
            </a:pPr>
            <a:r>
              <a:rPr lang="cs-CZ" sz="2800" b="1" dirty="0" smtClean="0">
                <a:solidFill>
                  <a:schemeClr val="accent1"/>
                </a:solidFill>
              </a:rPr>
              <a:t>OMÝVÁ JI TICHÝ, INDICKÝ, ATLANTSKÝ A SEVERNÍ LEDOVÝ OCEÁN</a:t>
            </a:r>
            <a:endParaRPr lang="cs-CZ" sz="2800" b="1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28670"/>
          </a:xfrm>
        </p:spPr>
        <p:txBody>
          <a:bodyPr/>
          <a:lstStyle/>
          <a:p>
            <a:r>
              <a:rPr lang="cs-CZ" b="1" dirty="0" smtClean="0"/>
              <a:t>ASIE poloha</a:t>
            </a: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0" y="1285860"/>
            <a:ext cx="9144000" cy="47149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6" name="Přímá spojovací čára 5"/>
          <p:cNvCxnSpPr/>
          <p:nvPr/>
        </p:nvCxnSpPr>
        <p:spPr>
          <a:xfrm rot="16200000" flipH="1">
            <a:off x="1785918" y="3786190"/>
            <a:ext cx="4929222" cy="714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>
            <a:stCxn id="4" idx="1"/>
            <a:endCxn id="4" idx="3"/>
          </p:cNvCxnSpPr>
          <p:nvPr/>
        </p:nvCxnSpPr>
        <p:spPr>
          <a:xfrm rot="10800000" flipH="1">
            <a:off x="0" y="3643314"/>
            <a:ext cx="91440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214282" y="3071810"/>
            <a:ext cx="21431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ROVNÍK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928926" y="5903893"/>
            <a:ext cx="214314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HLAVNÍ POLEDNÍK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500166" y="1357298"/>
            <a:ext cx="35004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SEVERNÍ POLOKOULE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786314" y="4857760"/>
            <a:ext cx="35004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JIŽNÍ POLOKOULE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2" grpId="0" build="p"/>
      <p:bldP spid="13" grpId="0" build="p"/>
      <p:bldP spid="1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28670"/>
          </a:xfrm>
        </p:spPr>
        <p:txBody>
          <a:bodyPr/>
          <a:lstStyle/>
          <a:p>
            <a:r>
              <a:rPr lang="cs-CZ" b="1" dirty="0" smtClean="0"/>
              <a:t>ASIE poloha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0" y="1500174"/>
            <a:ext cx="9127214" cy="46434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Popisek se šipkou nahoru 4"/>
          <p:cNvSpPr/>
          <p:nvPr/>
        </p:nvSpPr>
        <p:spPr>
          <a:xfrm>
            <a:off x="6286512" y="4857760"/>
            <a:ext cx="2500330" cy="857256"/>
          </a:xfrm>
          <a:prstGeom prst="upArrowCallou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 AUSTRÁLIE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Popisek se šipkou nahoru 5"/>
          <p:cNvSpPr/>
          <p:nvPr/>
        </p:nvSpPr>
        <p:spPr>
          <a:xfrm>
            <a:off x="857224" y="3286124"/>
            <a:ext cx="1857388" cy="857256"/>
          </a:xfrm>
          <a:prstGeom prst="upArrowCallou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AMERIKA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Popisek se šipkou doprava 6"/>
          <p:cNvSpPr/>
          <p:nvPr/>
        </p:nvSpPr>
        <p:spPr>
          <a:xfrm>
            <a:off x="2928926" y="1714488"/>
            <a:ext cx="2143140" cy="571504"/>
          </a:xfrm>
          <a:prstGeom prst="rightArrowCallou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EVROPA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Popisek se šipkou nahoru 7"/>
          <p:cNvSpPr/>
          <p:nvPr/>
        </p:nvSpPr>
        <p:spPr>
          <a:xfrm>
            <a:off x="3929058" y="4786322"/>
            <a:ext cx="1857388" cy="857256"/>
          </a:xfrm>
          <a:prstGeom prst="upArrowCallou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AFRIKA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7358082" y="2928934"/>
            <a:ext cx="1571604" cy="500066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TICHÝ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5286380" y="4000504"/>
            <a:ext cx="2071702" cy="500066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 INDICKÝ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4000496" y="1285860"/>
            <a:ext cx="2500330" cy="35719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SEVERNÍ L.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 rot="16200000">
            <a:off x="2357422" y="3429000"/>
            <a:ext cx="2500330" cy="500066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 ATLANSKÝ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 animBg="1"/>
      <p:bldP spid="6" grpId="0" build="allAtOnce" animBg="1"/>
      <p:bldP spid="7" grpId="0" build="allAtOnce" animBg="1"/>
      <p:bldP spid="8" grpId="0" build="allAtOnce" animBg="1"/>
      <p:bldP spid="9" grpId="0" build="allAtOnce" animBg="1"/>
      <p:bldP spid="10" grpId="0" build="allAtOnce" animBg="1"/>
      <p:bldP spid="11" grpId="0" build="allAtOnce" animBg="1"/>
      <p:bldP spid="12" grpId="0" build="allAtOnce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85794"/>
          </a:xfrm>
        </p:spPr>
        <p:txBody>
          <a:bodyPr/>
          <a:lstStyle/>
          <a:p>
            <a:r>
              <a:rPr lang="cs-CZ" b="1" dirty="0" smtClean="0"/>
              <a:t>ASIE poloha</a:t>
            </a: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-4286312" y="857232"/>
            <a:ext cx="13430312" cy="68326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Šipka doprava 4"/>
          <p:cNvSpPr/>
          <p:nvPr/>
        </p:nvSpPr>
        <p:spPr>
          <a:xfrm>
            <a:off x="-214346" y="2643182"/>
            <a:ext cx="3357586" cy="785818"/>
          </a:xfrm>
          <a:prstGeom prst="rightArrow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 SUEZSKÝ PRŮPLAV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3357554" y="4286256"/>
            <a:ext cx="3357586" cy="785818"/>
          </a:xfrm>
          <a:prstGeom prst="rightArrow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ARAFURSKÉ MOŘE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Šipka doleva 6"/>
          <p:cNvSpPr/>
          <p:nvPr/>
        </p:nvSpPr>
        <p:spPr>
          <a:xfrm rot="4160730">
            <a:off x="6296378" y="3027586"/>
            <a:ext cx="3857652" cy="857256"/>
          </a:xfrm>
          <a:prstGeom prst="leftArrow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 </a:t>
            </a:r>
            <a:r>
              <a:rPr lang="cs-CZ" sz="2800" b="1" dirty="0" smtClean="0">
                <a:solidFill>
                  <a:schemeClr val="tx1"/>
                </a:solidFill>
              </a:rPr>
              <a:t>BERINGOVA ÚŽINA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 animBg="1"/>
      <p:bldP spid="6" grpId="0" build="allAtOnce" animBg="1"/>
      <p:bldP spid="7" grpId="0" build="allAtOnce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57232"/>
          </a:xfrm>
        </p:spPr>
        <p:txBody>
          <a:bodyPr/>
          <a:lstStyle/>
          <a:p>
            <a:r>
              <a:rPr lang="cs-CZ" b="1" dirty="0" smtClean="0"/>
              <a:t>Satelitní snímek Asie</a:t>
            </a:r>
            <a:endParaRPr lang="cs-CZ" b="1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500166" y="785794"/>
            <a:ext cx="6143668" cy="5888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28670"/>
          </a:xfrm>
        </p:spPr>
        <p:txBody>
          <a:bodyPr>
            <a:normAutofit/>
          </a:bodyPr>
          <a:lstStyle/>
          <a:p>
            <a:r>
              <a:rPr lang="cs-CZ" b="1" dirty="0" smtClean="0"/>
              <a:t>Regiony Asie</a:t>
            </a:r>
            <a:endParaRPr lang="cs-CZ" b="1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642910" y="785794"/>
            <a:ext cx="7767118" cy="60722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Zaoblený obdélník 5"/>
          <p:cNvSpPr/>
          <p:nvPr/>
        </p:nvSpPr>
        <p:spPr>
          <a:xfrm>
            <a:off x="3714744" y="1643050"/>
            <a:ext cx="2000264" cy="50006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1"/>
                </a:solidFill>
              </a:rPr>
              <a:t>SEVERNÍ</a:t>
            </a:r>
            <a:endParaRPr lang="cs-CZ" sz="2800" b="1" dirty="0">
              <a:solidFill>
                <a:schemeClr val="accent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143372" y="3143248"/>
            <a:ext cx="2000264" cy="50006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FF00"/>
                </a:solidFill>
              </a:rPr>
              <a:t>VÝCHODNÍ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6143636" y="5143512"/>
            <a:ext cx="2643206" cy="50006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JIHOVÝCHODNÍ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714612" y="3714752"/>
            <a:ext cx="1214446" cy="50006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JIŽNÍ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142844" y="4286256"/>
            <a:ext cx="2286016" cy="50006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92D050"/>
                </a:solidFill>
              </a:rPr>
              <a:t>JIHOZÁPADNÍ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2285984" y="2571744"/>
            <a:ext cx="1500198" cy="50006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STŘEDNÍ</a:t>
            </a:r>
            <a:endParaRPr lang="cs-CZ" sz="2800" b="1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 animBg="1"/>
      <p:bldP spid="7" grpId="0" build="allAtOnce" animBg="1"/>
      <p:bldP spid="8" grpId="0" build="allAtOnce" animBg="1"/>
      <p:bldP spid="9" grpId="0" build="allAtOnce" animBg="1"/>
      <p:bldP spid="11" grpId="0" build="allAtOnce" animBg="1"/>
      <p:bldP spid="12" grpId="0" build="allAtOnce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600200"/>
            <a:ext cx="8572560" cy="4525963"/>
          </a:xfrm>
        </p:spPr>
        <p:txBody>
          <a:bodyPr>
            <a:normAutofit fontScale="85000" lnSpcReduction="10000"/>
          </a:bodyPr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NASA.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16.4.2012]. Dostupný na WWW: &lt;http://cs.wikipedia.org/wiki/Soubor:Asia_terrain.jpg&gt;. 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DADO.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16.4.2012]. Dostupný na WWW: &lt;http://cs.wikipedia.org/wiki/Soubor:LocationAsia.png&gt;. 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NEZNÁMÝ.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16.4.2012]. Dostupný na WWW: &lt;http://cs.wikipedia.org/wiki/Soubor:Location-Asia-UNsubregions.png&gt;. </a:t>
            </a:r>
          </a:p>
          <a:p>
            <a:pPr>
              <a:buFont typeface="Wingdings" pitchFamily="2" charset="2"/>
              <a:buChar char="ü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98</TotalTime>
  <Words>238</Words>
  <Application>Microsoft Office PowerPoint</Application>
  <PresentationFormat>Předvádění na obrazovce (4:3)</PresentationFormat>
  <Paragraphs>57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Snímek 2</vt:lpstr>
      <vt:lpstr>ASIE poloha a rozloha</vt:lpstr>
      <vt:lpstr>ASIE poloha</vt:lpstr>
      <vt:lpstr>ASIE poloha</vt:lpstr>
      <vt:lpstr>ASIE poloha</vt:lpstr>
      <vt:lpstr>Satelitní snímek Asie</vt:lpstr>
      <vt:lpstr>Regiony Asie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ASIE poloha a rozloha</dc:title>
  <dc:creator>ucitel</dc:creator>
  <cp:lastModifiedBy>ucitel</cp:lastModifiedBy>
  <cp:revision>19</cp:revision>
  <dcterms:created xsi:type="dcterms:W3CDTF">2012-04-09T07:26:53Z</dcterms:created>
  <dcterms:modified xsi:type="dcterms:W3CDTF">2012-06-27T18:58:31Z</dcterms:modified>
</cp:coreProperties>
</file>