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D83A-3FED-4961-B19F-262997C852BC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FD9C-2FF1-4C23-B9E8-2D9DBFA41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D83A-3FED-4961-B19F-262997C852BC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FD9C-2FF1-4C23-B9E8-2D9DBFA41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D83A-3FED-4961-B19F-262997C852BC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FD9C-2FF1-4C23-B9E8-2D9DBFA41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D83A-3FED-4961-B19F-262997C852BC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FD9C-2FF1-4C23-B9E8-2D9DBFA41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D83A-3FED-4961-B19F-262997C852BC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FD9C-2FF1-4C23-B9E8-2D9DBFA41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D83A-3FED-4961-B19F-262997C852BC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FD9C-2FF1-4C23-B9E8-2D9DBFA41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D83A-3FED-4961-B19F-262997C852BC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FD9C-2FF1-4C23-B9E8-2D9DBFA41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D83A-3FED-4961-B19F-262997C852BC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FD9C-2FF1-4C23-B9E8-2D9DBFA41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D83A-3FED-4961-B19F-262997C852BC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FD9C-2FF1-4C23-B9E8-2D9DBFA41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D83A-3FED-4961-B19F-262997C852BC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FD9C-2FF1-4C23-B9E8-2D9DBFA41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D83A-3FED-4961-B19F-262997C852BC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FD9C-2FF1-4C23-B9E8-2D9DBFA41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BD83A-3FED-4961-B19F-262997C852BC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9FD9C-2FF1-4C23-B9E8-2D9DBFA411D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4.jpeg"/><Relationship Id="rId7" Type="http://schemas.openxmlformats.org/officeDocument/2006/relationships/hyperlink" Target="//upload.wikimedia.org/wikipedia/commons/2/2f/Paper_450x450.jpg" TargetMode="External"/><Relationship Id="rId2" Type="http://schemas.openxmlformats.org/officeDocument/2006/relationships/hyperlink" Target="http://cs.wikipedia.org/wiki/Soubor:Salami_ak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5/5a/Jeans.jp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eans.jpg" TargetMode="External"/><Relationship Id="rId2" Type="http://schemas.openxmlformats.org/officeDocument/2006/relationships/hyperlink" Target="http://cs.wikipedia.org/wiki/Soubor:Salami_aka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VOLTAIRE_Sea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000232" y="428604"/>
            <a:ext cx="47320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VY_12_INOVACE_Z.8.A.22_hospodarstvi_cr_VI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9.3. 2012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HOSPODÁŘSTVÍ ČR 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/>
              <a:t>Název projektu: </a:t>
            </a:r>
            <a:r>
              <a:rPr lang="cs-CZ" b="1" dirty="0" smtClean="0">
                <a:solidFill>
                  <a:srgbClr val="FF0000"/>
                </a:solidFill>
              </a:rPr>
              <a:t>PRIMA ŠKOLA</a:t>
            </a:r>
          </a:p>
        </p:txBody>
      </p:sp>
      <p:sp>
        <p:nvSpPr>
          <p:cNvPr id="5" name="Obdélník 4"/>
          <p:cNvSpPr/>
          <p:nvPr/>
        </p:nvSpPr>
        <p:spPr>
          <a:xfrm>
            <a:off x="2357422" y="4357694"/>
            <a:ext cx="38277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HOSPODÁŘSTVÍ ČR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08" y="5143512"/>
            <a:ext cx="42926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Zeměpis 8. ročník</a:t>
            </a:r>
          </a:p>
          <a:p>
            <a:pPr algn="ctr"/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Opakování učiva o průmyslu formou testu</a:t>
            </a:r>
          </a:p>
          <a:p>
            <a:pPr algn="ctr"/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Ověření zvládnutí učiva pomocí audiovizuálního materiálu</a:t>
            </a:r>
          </a:p>
          <a:p>
            <a:pPr algn="ctr"/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Práce s textem – doplňování pojmů – čtenářská gramotnost</a:t>
            </a:r>
          </a:p>
          <a:p>
            <a:pPr algn="ctr"/>
            <a:endParaRPr lang="cs-CZ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ictures\untitled9.bmp"/>
          <p:cNvPicPr>
            <a:picLocks noChangeAspect="1" noChangeArrowheads="1"/>
          </p:cNvPicPr>
          <p:nvPr/>
        </p:nvPicPr>
        <p:blipFill>
          <a:blip r:embed="rId2" cstate="print"/>
          <a:srcRect l="14173" t="15748" b="13386"/>
          <a:stretch>
            <a:fillRect/>
          </a:stretch>
        </p:blipFill>
        <p:spPr bwMode="auto">
          <a:xfrm>
            <a:off x="4714876" y="500042"/>
            <a:ext cx="3895024" cy="2412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aoblený obdélníkový popisek 4"/>
          <p:cNvSpPr/>
          <p:nvPr/>
        </p:nvSpPr>
        <p:spPr>
          <a:xfrm>
            <a:off x="928662" y="1071546"/>
            <a:ext cx="3357586" cy="4429156"/>
          </a:xfrm>
          <a:prstGeom prst="wedgeRoundRectCallout">
            <a:avLst>
              <a:gd name="adj1" fmla="val 112178"/>
              <a:gd name="adj2" fmla="val -16490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14414" y="1428736"/>
            <a:ext cx="278608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Dnes je na řadě vaše nejoblíbenější činnost - test. Zjistíme, co si pamatujete z učiva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            o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českém průmyslu. Přeji vám hodně štěstí; já si teď přečtu, co je nového na našem psím cvičišti.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cs-CZ" sz="2000" b="1" u="sng" dirty="0" smtClean="0">
                <a:solidFill>
                  <a:schemeClr val="accent1">
                    <a:lumMod val="50000"/>
                  </a:schemeClr>
                </a:solidFill>
              </a:rPr>
              <a:t>Následující  pojmy správně doplň do textu</a:t>
            </a:r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lázeňská města, vápenec, Polabí a velká města, jaderné, tepelné, vodní, tiskoviny, strojírenství, Mladá Boleslav</a:t>
            </a:r>
          </a:p>
          <a:p>
            <a:pPr algn="just">
              <a:buNone/>
            </a:pPr>
            <a:endParaRPr lang="cs-CZ" sz="2000" b="1" i="1" u="sng" dirty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None/>
            </a:pPr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Pro výrobu cementu je důležitá těžba 1__________. Elektrárny dělíme na 2__________(Mělník), 3__________(Lipno), 4__________(Temelín). Největší seskupení 5__________závodů je v Praze, Plzni a v Brně. Významná automobilka se nachází v 6_______________. Polygrafický průmysl se zabývá výrobou 7 __________.Potravinářský průmysl je soustředěn v 8_________________. Stáčírny minerálních vod se nacházejí v 9________________.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C00000"/>
                </a:solidFill>
              </a:rPr>
              <a:t>Vápenec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C00000"/>
                </a:solidFill>
              </a:rPr>
              <a:t>Tepelné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C00000"/>
                </a:solidFill>
              </a:rPr>
              <a:t>Vodní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C00000"/>
                </a:solidFill>
              </a:rPr>
              <a:t>Jaderné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C00000"/>
                </a:solidFill>
              </a:rPr>
              <a:t>Strojírenství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C00000"/>
                </a:solidFill>
              </a:rPr>
              <a:t>Mladá Boleslav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C00000"/>
                </a:solidFill>
              </a:rPr>
              <a:t>Tiskoviny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C00000"/>
                </a:solidFill>
              </a:rPr>
              <a:t>Polabí a velká města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C00000"/>
                </a:solidFill>
              </a:rPr>
              <a:t>Lázeňská města</a:t>
            </a:r>
            <a:endParaRPr lang="cs-CZ" sz="28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FF0000"/>
                </a:solidFill>
              </a:rPr>
              <a:t>ÚKOL 2 – </a:t>
            </a:r>
            <a:r>
              <a:rPr lang="cs-CZ" sz="2400" b="1" u="sng" dirty="0" smtClean="0">
                <a:solidFill>
                  <a:srgbClr val="FF0000"/>
                </a:solidFill>
              </a:rPr>
              <a:t>zařaď výrobky  k příslušným oborům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3" descr="http://upload.wikimedia.org/wikipedia/commons/thumb/1/18/Salami_aka.jpg/220px-Salami_aka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714488"/>
            <a:ext cx="2011680" cy="138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Soubor:Jean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1428736"/>
            <a:ext cx="1470126" cy="2196000"/>
          </a:xfrm>
          <a:prstGeom prst="rect">
            <a:avLst/>
          </a:prstGeom>
          <a:noFill/>
        </p:spPr>
      </p:pic>
      <p:pic>
        <p:nvPicPr>
          <p:cNvPr id="1030" name="Picture 6" descr="http://upload.wikimedia.org/wikipedia/commons/thumb/9/95/VOLTAIRE_Seat.jpg/71px-VOLTAIRE_Sea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7620" y="1500174"/>
            <a:ext cx="958499" cy="1620000"/>
          </a:xfrm>
          <a:prstGeom prst="rect">
            <a:avLst/>
          </a:prstGeom>
          <a:noFill/>
        </p:spPr>
      </p:pic>
      <p:pic>
        <p:nvPicPr>
          <p:cNvPr id="1032" name="Picture 8" descr="Soubor:Paper 450x450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4" y="3500438"/>
            <a:ext cx="2766332" cy="295200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357290" y="33575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1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786314" y="25717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286644" y="378619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15008" y="621508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4400" b="1" dirty="0" smtClean="0">
                <a:solidFill>
                  <a:schemeClr val="accent1">
                    <a:lumMod val="50000"/>
                  </a:schemeClr>
                </a:solidFill>
              </a:rPr>
              <a:t>Potravinářský průmysl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4400" b="1" dirty="0" smtClean="0">
                <a:solidFill>
                  <a:schemeClr val="accent1">
                    <a:lumMod val="50000"/>
                  </a:schemeClr>
                </a:solidFill>
              </a:rPr>
              <a:t>Dřevozpracující průmysl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4400" b="1" dirty="0" smtClean="0">
                <a:solidFill>
                  <a:schemeClr val="accent1">
                    <a:lumMod val="50000"/>
                  </a:schemeClr>
                </a:solidFill>
              </a:rPr>
              <a:t>Textilní průmysl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4400" b="1" dirty="0" smtClean="0">
                <a:solidFill>
                  <a:schemeClr val="accent1">
                    <a:lumMod val="50000"/>
                  </a:schemeClr>
                </a:solidFill>
              </a:rPr>
              <a:t>Papírenský průmysl</a:t>
            </a:r>
          </a:p>
          <a:p>
            <a:pPr marL="514350" indent="-514350">
              <a:buFont typeface="+mj-lt"/>
              <a:buAutoNum type="arabicPeriod"/>
            </a:pPr>
            <a:endParaRPr lang="cs-CZ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Krátký test (10 minut) můžeme zařadit v úvodu hodiny</a:t>
            </a:r>
          </a:p>
          <a:p>
            <a:r>
              <a:rPr lang="cs-CZ" sz="2400" dirty="0" smtClean="0"/>
              <a:t>Pro žáky máme text připraven na pracovních listech</a:t>
            </a:r>
          </a:p>
          <a:p>
            <a:r>
              <a:rPr lang="cs-CZ" sz="2400" dirty="0" smtClean="0"/>
              <a:t>Po ukončení provedeme kontrolu společným doplněním pojmů na </a:t>
            </a:r>
            <a:r>
              <a:rPr lang="cs-CZ" sz="2400" dirty="0" err="1" smtClean="0"/>
              <a:t>int</a:t>
            </a:r>
            <a:r>
              <a:rPr lang="cs-CZ" sz="2400" dirty="0" smtClean="0"/>
              <a:t>. tabuli</a:t>
            </a:r>
          </a:p>
          <a:p>
            <a:r>
              <a:rPr lang="cs-CZ" sz="2400" dirty="0" smtClean="0"/>
              <a:t>Hodnocení: řešíme 13 poměrně snadných úkolů; 1,2 ch. – 2, 3,4ch. – 3, 5,6ch. – 4, 7 atd.5</a:t>
            </a:r>
          </a:p>
          <a:p>
            <a:r>
              <a:rPr lang="cs-CZ" sz="2400" b="1" u="sng" dirty="0" smtClean="0"/>
              <a:t>Klíčová slova</a:t>
            </a:r>
            <a:r>
              <a:rPr lang="cs-CZ" sz="2400" dirty="0" smtClean="0"/>
              <a:t>: viz s. 5 a 7</a:t>
            </a:r>
          </a:p>
          <a:p>
            <a:r>
              <a:rPr lang="cs-CZ" sz="2400" b="1" u="sng" dirty="0" smtClean="0"/>
              <a:t>Inovace</a:t>
            </a:r>
            <a:r>
              <a:rPr lang="cs-CZ" sz="2400" dirty="0" smtClean="0"/>
              <a:t>: zjištění znalostí žáků pomocí audiovizuálního materiálu</a:t>
            </a:r>
            <a:endParaRPr lang="cs-CZ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S.3 - foto: soukromý archiv autorky</a:t>
            </a:r>
          </a:p>
          <a:p>
            <a:r>
              <a:rPr lang="cs-CZ" sz="2000" dirty="0" smtClean="0"/>
              <a:t>S.6 – Uvedené zdroje [cit. 2012 – 03 – 08].Dostupné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André </a:t>
            </a:r>
            <a:r>
              <a:rPr lang="cs-CZ" sz="2000" dirty="0" err="1" smtClean="0"/>
              <a:t>Karwath</a:t>
            </a:r>
            <a:r>
              <a:rPr lang="cs-CZ" sz="2000" dirty="0" smtClean="0"/>
              <a:t> </a:t>
            </a:r>
            <a:r>
              <a:rPr lang="cs-CZ" sz="2000" dirty="0" err="1" smtClean="0"/>
              <a:t>aka</a:t>
            </a:r>
            <a:r>
              <a:rPr lang="cs-CZ" sz="2000" dirty="0" smtClean="0"/>
              <a:t> </a:t>
            </a:r>
            <a:r>
              <a:rPr lang="cs-CZ" sz="2000" dirty="0" err="1" smtClean="0"/>
              <a:t>AKA</a:t>
            </a:r>
            <a:r>
              <a:rPr lang="cs-CZ" sz="2000" dirty="0" smtClean="0"/>
              <a:t>:&lt;</a:t>
            </a:r>
            <a:r>
              <a:rPr lang="cs-CZ" sz="2000" u="sng" dirty="0" smtClean="0">
                <a:hlinkClick r:id="rId2"/>
              </a:rPr>
              <a:t>http</a:t>
            </a:r>
            <a:r>
              <a:rPr lang="cs-CZ" sz="2000" u="sng" dirty="0">
                <a:hlinkClick r:id="rId2"/>
              </a:rPr>
              <a:t>://</a:t>
            </a:r>
            <a:r>
              <a:rPr lang="cs-CZ" sz="2000" dirty="0" smtClean="0">
                <a:hlinkClick r:id="rId2"/>
              </a:rPr>
              <a:t>cs.wikipedia.org/wiki/Soubor:Salami_aka.jpg</a:t>
            </a:r>
            <a:r>
              <a:rPr lang="cs-CZ" sz="2000" dirty="0" smtClean="0"/>
              <a:t>&gt;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/>
              <a:t>Isabelle</a:t>
            </a:r>
            <a:r>
              <a:rPr lang="cs-CZ" sz="2000" dirty="0" smtClean="0"/>
              <a:t> </a:t>
            </a:r>
            <a:r>
              <a:rPr lang="cs-CZ" sz="2000" dirty="0" err="1" smtClean="0"/>
              <a:t>GrosjeanZA</a:t>
            </a:r>
            <a:r>
              <a:rPr lang="cs-CZ" sz="2000" dirty="0" smtClean="0"/>
              <a:t>:&lt;</a:t>
            </a:r>
            <a:r>
              <a:rPr lang="cs-CZ" sz="2000" u="sng" dirty="0" smtClean="0">
                <a:hlinkClick r:id="rId3"/>
              </a:rPr>
              <a:t>http</a:t>
            </a:r>
            <a:r>
              <a:rPr lang="cs-CZ" sz="2000" u="sng" dirty="0">
                <a:hlinkClick r:id="rId3"/>
              </a:rPr>
              <a:t>://</a:t>
            </a:r>
            <a:r>
              <a:rPr lang="cs-CZ" sz="2000" u="sng" dirty="0" smtClean="0">
                <a:hlinkClick r:id="rId3"/>
              </a:rPr>
              <a:t>cs.wikipedia.org/wiki/Soubor:Jeans.jpg</a:t>
            </a:r>
            <a:r>
              <a:rPr lang="cs-CZ" sz="2000" u="sng" dirty="0" smtClean="0"/>
              <a:t>&gt;</a:t>
            </a:r>
            <a:endParaRPr lang="cs-CZ" sz="2000" dirty="0"/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/>
              <a:t>Juanmak</a:t>
            </a:r>
            <a:r>
              <a:rPr lang="cs-CZ" sz="2000" dirty="0" smtClean="0"/>
              <a:t>: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</a:t>
            </a:r>
            <a:r>
              <a:rPr lang="cs-CZ" sz="2000" dirty="0" err="1" smtClean="0"/>
              <a:t>wikimedia</a:t>
            </a:r>
            <a:r>
              <a:rPr lang="cs-CZ" sz="2000" dirty="0" smtClean="0"/>
              <a:t> </a:t>
            </a:r>
            <a:r>
              <a:rPr lang="cs-CZ" sz="2000" dirty="0" err="1" smtClean="0"/>
              <a:t>org</a:t>
            </a:r>
            <a:r>
              <a:rPr lang="cs-CZ" sz="2000" dirty="0" smtClean="0"/>
              <a:t>. [cit. 2012 – 03 – 08]. Dostupné na www:&lt;</a:t>
            </a:r>
            <a:r>
              <a:rPr lang="cs-CZ" sz="2000" u="sng" dirty="0" smtClean="0">
                <a:hlinkClick r:id="rId4"/>
              </a:rPr>
              <a:t> </a:t>
            </a:r>
            <a:r>
              <a:rPr lang="cs-CZ" sz="2000" u="sng" dirty="0">
                <a:hlinkClick r:id="rId4"/>
              </a:rPr>
              <a:t>http://</a:t>
            </a:r>
            <a:r>
              <a:rPr lang="cs-CZ" sz="2000" u="sng" dirty="0" smtClean="0">
                <a:hlinkClick r:id="rId4"/>
              </a:rPr>
              <a:t>cs.wikipedia.org/wiki/Soubor:VOLTAIRE_Seat.jpg</a:t>
            </a:r>
            <a:r>
              <a:rPr lang="cs-CZ" sz="2000" u="sng" dirty="0" smtClean="0"/>
              <a:t>&gt;</a:t>
            </a:r>
            <a:endParaRPr lang="cs-CZ" sz="2000" dirty="0"/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Rfc1394: :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</a:t>
            </a:r>
            <a:r>
              <a:rPr lang="cs-CZ" sz="2000" dirty="0" err="1" smtClean="0"/>
              <a:t>wikimedia</a:t>
            </a:r>
            <a:r>
              <a:rPr lang="cs-CZ" sz="2000" dirty="0" smtClean="0"/>
              <a:t> </a:t>
            </a:r>
            <a:r>
              <a:rPr lang="cs-CZ" sz="2000" dirty="0" err="1" smtClean="0"/>
              <a:t>org</a:t>
            </a:r>
            <a:r>
              <a:rPr lang="cs-CZ" sz="2000" dirty="0" smtClean="0"/>
              <a:t>. [cit. 2012 – 03 – 08]. Dostupné na www:</a:t>
            </a:r>
            <a:r>
              <a:rPr lang="cs-CZ" sz="2000" dirty="0"/>
              <a:t> </a:t>
            </a:r>
            <a:r>
              <a:rPr lang="cs-CZ" sz="2000" dirty="0" smtClean="0"/>
              <a:t>&lt;http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cs.wikipedia.org/wiki/Soubor:Paper_450x450.jpg&gt;</a:t>
            </a:r>
          </a:p>
          <a:p>
            <a:endParaRPr lang="cs-CZ" sz="20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377</Words>
  <Application>Microsoft Office PowerPoint</Application>
  <PresentationFormat>Předvádění na obrazovce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Snímek 3</vt:lpstr>
      <vt:lpstr>ÚKOL 1</vt:lpstr>
      <vt:lpstr>ŘEŠENÍ</vt:lpstr>
      <vt:lpstr>ÚKOL 2 – zařaď výrobky  k příslušným oborům</vt:lpstr>
      <vt:lpstr>ŘEŠENÍ</vt:lpstr>
      <vt:lpstr>METODICKÝ NÁVOD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Dum</cp:lastModifiedBy>
  <cp:revision>14</cp:revision>
  <dcterms:created xsi:type="dcterms:W3CDTF">2012-03-08T19:24:20Z</dcterms:created>
  <dcterms:modified xsi:type="dcterms:W3CDTF">2012-08-03T15:35:35Z</dcterms:modified>
</cp:coreProperties>
</file>