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5" r:id="rId2"/>
    <p:sldId id="266" r:id="rId3"/>
    <p:sldId id="256" r:id="rId4"/>
    <p:sldId id="258" r:id="rId5"/>
    <p:sldId id="259" r:id="rId6"/>
    <p:sldId id="260" r:id="rId7"/>
    <p:sldId id="264" r:id="rId8"/>
    <p:sldId id="261" r:id="rId9"/>
    <p:sldId id="262" r:id="rId10"/>
    <p:sldId id="263" r:id="rId11"/>
    <p:sldId id="25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3E00E-1B91-4FEB-8800-3A963458A57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8D78-D221-4BC8-9C36-09136FB5C1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3E00E-1B91-4FEB-8800-3A963458A57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8D78-D221-4BC8-9C36-09136FB5C1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3E00E-1B91-4FEB-8800-3A963458A57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8D78-D221-4BC8-9C36-09136FB5C1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3E00E-1B91-4FEB-8800-3A963458A57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8D78-D221-4BC8-9C36-09136FB5C1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3E00E-1B91-4FEB-8800-3A963458A57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8D78-D221-4BC8-9C36-09136FB5C1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3E00E-1B91-4FEB-8800-3A963458A57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8D78-D221-4BC8-9C36-09136FB5C1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3E00E-1B91-4FEB-8800-3A963458A57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8D78-D221-4BC8-9C36-09136FB5C1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3E00E-1B91-4FEB-8800-3A963458A57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8D78-D221-4BC8-9C36-09136FB5C1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3E00E-1B91-4FEB-8800-3A963458A57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8D78-D221-4BC8-9C36-09136FB5C1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3E00E-1B91-4FEB-8800-3A963458A57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8D78-D221-4BC8-9C36-09136FB5C1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3E00E-1B91-4FEB-8800-3A963458A57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6D8D78-D221-4BC8-9C36-09136FB5C12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3E00E-1B91-4FEB-8800-3A963458A579}" type="datetimeFigureOut">
              <a:rPr lang="cs-CZ" smtClean="0"/>
              <a:pPr/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6D8D78-D221-4BC8-9C36-09136FB5C12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571472" y="285728"/>
          <a:ext cx="7929564" cy="4206816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Jiří Svoboda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VY_52_INOVACE_2802_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.Afrika 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Severní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Afrika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15. </a:t>
                      </a: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5.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16. 5.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7021" y="5186064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Anotace :</a:t>
            </a:r>
          </a:p>
          <a:p>
            <a:pPr>
              <a:buNone/>
            </a:pPr>
            <a:r>
              <a:rPr lang="cs-CZ" b="1" dirty="0" smtClean="0"/>
              <a:t>Vkladatel :  Jiří Svoboda </a:t>
            </a:r>
          </a:p>
          <a:p>
            <a:pPr>
              <a:buNone/>
            </a:pPr>
            <a:r>
              <a:rPr lang="cs-CZ" b="1" dirty="0" smtClean="0"/>
              <a:t>Formát :   Prezentace Microsoft Office </a:t>
            </a:r>
            <a:r>
              <a:rPr lang="cs-CZ" b="1" dirty="0" err="1" smtClean="0"/>
              <a:t>Powerpoint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Výuková prezentace inovativně seznamuje žáky se základními informacemi o severní Africe.</a:t>
            </a:r>
          </a:p>
          <a:p>
            <a:pPr>
              <a:buNone/>
            </a:pPr>
            <a:r>
              <a:rPr lang="cs-CZ" b="1" dirty="0" smtClean="0"/>
              <a:t>Názorným zpracováním motivuje a aktivizuje žáky. </a:t>
            </a:r>
          </a:p>
          <a:p>
            <a:pPr>
              <a:buNone/>
            </a:pPr>
            <a:r>
              <a:rPr lang="cs-CZ" b="1" dirty="0" smtClean="0"/>
              <a:t>Poznatky z ověřování :  obrazový materiál žákům velmi pomáhá k pochopení  probíraného učiva</a:t>
            </a:r>
          </a:p>
          <a:p>
            <a:pPr>
              <a:buNone/>
            </a:pPr>
            <a:r>
              <a:rPr lang="cs-CZ" b="1" dirty="0" smtClean="0"/>
              <a:t>Způsob použití :  datový projektor, interaktivní tabule (plátno) a osobní počítač </a:t>
            </a:r>
          </a:p>
          <a:p>
            <a:pPr>
              <a:buNone/>
            </a:pPr>
            <a:r>
              <a:rPr lang="cs-CZ" b="1" dirty="0" smtClean="0"/>
              <a:t>Zařazení  :  Základní vzdělávání druhý stupeň » Člověk a příroda – zeměpis  6. - 7. </a:t>
            </a:r>
            <a:r>
              <a:rPr lang="cs-CZ" b="1" smtClean="0"/>
              <a:t>ročníku.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 Šablona EU peníze školám ZŠ » Šablona V/2  Přírodní vědy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928669"/>
          </a:xfrm>
        </p:spPr>
        <p:txBody>
          <a:bodyPr/>
          <a:lstStyle/>
          <a:p>
            <a:r>
              <a:rPr lang="cs-CZ" dirty="0" smtClean="0"/>
              <a:t>SEVERNÍ  AFRIKA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5842" name="Picture 2" descr="Soubor:North Africa (orthographic projection)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857232"/>
            <a:ext cx="5810254" cy="58102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/>
          <a:lstStyle/>
          <a:p>
            <a:r>
              <a:rPr lang="cs-CZ" b="1" dirty="0" smtClean="0"/>
              <a:t>SEVERNÍ  AFRIKA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92933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Severní Afrika</a:t>
            </a:r>
            <a:r>
              <a:rPr lang="cs-CZ" dirty="0" smtClean="0"/>
              <a:t>, která je od zbytku afrického kontinentu oddělena pouští Sahara. Představuje nejsevernější část tohoto kontinentu. Podle definice OSN zahrnuje tento region následujících sedm zemí: Alžírsko, Egypt, Libye, Maroko, Súdán, Tunisko, Západní Sahara</a:t>
            </a:r>
          </a:p>
          <a:p>
            <a:pPr>
              <a:buNone/>
            </a:pPr>
            <a:r>
              <a:rPr lang="cs-CZ" dirty="0" smtClean="0"/>
              <a:t>Podnebí má subtropické, ve vnitrozemí kontinentální.</a:t>
            </a:r>
          </a:p>
          <a:p>
            <a:pPr>
              <a:buNone/>
            </a:pPr>
            <a:r>
              <a:rPr lang="cs-CZ" dirty="0" smtClean="0"/>
              <a:t>Obživu obyvatel zajišťuje těžba ropy, zemního plynu a fosfátů, potravinářský průmysl a cestovní ruch.</a:t>
            </a:r>
          </a:p>
          <a:p>
            <a:pPr>
              <a:buNone/>
            </a:pPr>
            <a:r>
              <a:rPr lang="cs-CZ" dirty="0" smtClean="0"/>
              <a:t>Převládajícím náboženstvím je islám.</a:t>
            </a:r>
          </a:p>
          <a:p>
            <a:pPr>
              <a:buNone/>
            </a:pPr>
            <a:r>
              <a:rPr lang="cs-CZ" dirty="0" smtClean="0"/>
              <a:t>V roce 2011 většina států prodělala významné politické změny.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/>
          <a:lstStyle/>
          <a:p>
            <a:r>
              <a:rPr lang="cs-CZ" dirty="0" smtClean="0"/>
              <a:t>            </a:t>
            </a:r>
            <a:r>
              <a:rPr lang="cs-CZ" b="1" dirty="0" smtClean="0"/>
              <a:t>ALŽÍRSKO   </a:t>
            </a:r>
            <a:r>
              <a:rPr lang="cs-CZ" dirty="0" smtClean="0"/>
              <a:t>       </a:t>
            </a:r>
            <a:endParaRPr lang="cs-CZ" dirty="0"/>
          </a:p>
        </p:txBody>
      </p:sp>
      <p:pic>
        <p:nvPicPr>
          <p:cNvPr id="4" name="Picture 2" descr="Soubor:Algeria (orthographic projection).sv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3214710" cy="321471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786314" y="1000109"/>
            <a:ext cx="4071966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b="1" dirty="0" smtClean="0"/>
              <a:t>HLAVNÍ MĚSTO – ALŽÍR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/>
              <a:t>JE TO NEJVĚTŠÍ STÁT SEVERNÍ AFRIKY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/>
              <a:t>V POBŘEŽNÍ OBLASTI VLÁDNE SUBTROPICKÉ PODNEBÍ, VE VNITROZEMÍ JE SUCHÉ KONTINENTÁLNÍ PODNEBÍ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/>
              <a:t>PRO EKONOMIKU JE NEJDŮLEŽITĚJŠÍ TĚŽBA ROPY , ZEMNÍHO PLYNU A FOSFÁTŮ. 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38914" name="Picture 2" descr="Soubor:Algiers coas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643289"/>
            <a:ext cx="4286280" cy="321471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71472" y="3786190"/>
            <a:ext cx="25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b="1" dirty="0" smtClean="0"/>
              <a:t>ALŽÍR</a:t>
            </a:r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dirty="0" smtClean="0"/>
              <a:t>                         </a:t>
            </a:r>
            <a:r>
              <a:rPr lang="cs-CZ" b="1" dirty="0" smtClean="0"/>
              <a:t>EGYPT</a:t>
            </a:r>
            <a:endParaRPr lang="cs-CZ" b="1" dirty="0"/>
          </a:p>
        </p:txBody>
      </p:sp>
      <p:pic>
        <p:nvPicPr>
          <p:cNvPr id="4" name="Picture 4" descr="Soubor:S F-E-CAMERON EGYPT nile-aswan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907954" cy="3214710"/>
          </a:xfrm>
          <a:prstGeom prst="rect">
            <a:avLst/>
          </a:prstGeom>
          <a:noFill/>
        </p:spPr>
      </p:pic>
      <p:pic>
        <p:nvPicPr>
          <p:cNvPr id="41986" name="Picture 2" descr="Soubor:All Gizah Pyramid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32127" y="2643182"/>
            <a:ext cx="4511873" cy="3000396"/>
          </a:xfrm>
          <a:prstGeom prst="rect">
            <a:avLst/>
          </a:prstGeom>
          <a:noFill/>
        </p:spPr>
      </p:pic>
      <p:pic>
        <p:nvPicPr>
          <p:cNvPr id="41988" name="Picture 4" descr="Soubor:Kairo 0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429006"/>
            <a:ext cx="4571992" cy="3428994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928662" y="3571876"/>
            <a:ext cx="335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KAHIRA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86380" y="928670"/>
            <a:ext cx="33575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HLAVNÍM MĚSTEM JE KAHIRA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42976" y="0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NIL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86446" y="2857496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PYRAMIDY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b="1" dirty="0" smtClean="0"/>
              <a:t>LIBYE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1506" name="Picture 2" descr="Soubor:Libya (orthographic projection)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714356"/>
            <a:ext cx="3643314" cy="3643314"/>
          </a:xfrm>
          <a:prstGeom prst="rect">
            <a:avLst/>
          </a:prstGeom>
          <a:noFill/>
        </p:spPr>
      </p:pic>
      <p:pic>
        <p:nvPicPr>
          <p:cNvPr id="21508" name="Picture 4" descr="Soubor:Tripoli Monta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79740" y="785793"/>
            <a:ext cx="4240425" cy="6072207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57158" y="5357826"/>
            <a:ext cx="4286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HLAVNÍ MĚSTO TRIPOLIS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cs-CZ" b="1" dirty="0" smtClean="0"/>
              <a:t>TUNISKO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Soubor:Tunisia in its region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17048"/>
            <a:ext cx="4643438" cy="2611935"/>
          </a:xfrm>
          <a:prstGeom prst="rect">
            <a:avLst/>
          </a:prstGeom>
          <a:noFill/>
        </p:spPr>
      </p:pic>
      <p:pic>
        <p:nvPicPr>
          <p:cNvPr id="2052" name="Picture 4" descr="Soubor:Antonine Bath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5" y="3500438"/>
            <a:ext cx="4529595" cy="3357562"/>
          </a:xfrm>
          <a:prstGeom prst="rect">
            <a:avLst/>
          </a:prstGeom>
          <a:noFill/>
        </p:spPr>
      </p:pic>
      <p:sp>
        <p:nvSpPr>
          <p:cNvPr id="2054" name="AutoShape 6" descr="Soubor:Tunis Zitouna-Moschee Minarett.JPG"/>
          <p:cNvSpPr>
            <a:spLocks noChangeAspect="1" noChangeArrowheads="1"/>
          </p:cNvSpPr>
          <p:nvPr/>
        </p:nvSpPr>
        <p:spPr bwMode="auto">
          <a:xfrm>
            <a:off x="155575" y="-2735263"/>
            <a:ext cx="5934075" cy="57054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6" name="Picture 8" descr="Soubor:Tunis Zitouna-Moschee Minaret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1785926"/>
            <a:ext cx="4429124" cy="42585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71472" y="3643315"/>
            <a:ext cx="4071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                RUINY KARTAGA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00628" y="1928802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MEŠITA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14876" y="928670"/>
            <a:ext cx="4000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b="1" dirty="0" smtClean="0"/>
              <a:t>HLAVNÍ MĚSTO JE TUNIS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dirty="0" smtClean="0"/>
              <a:t>MAROKO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9458" name="Picture 2" descr="Soubor:Morocco in its region (all claimed)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785794"/>
            <a:ext cx="4833847" cy="3071833"/>
          </a:xfrm>
          <a:prstGeom prst="rect">
            <a:avLst/>
          </a:prstGeom>
          <a:noFill/>
        </p:spPr>
      </p:pic>
      <p:pic>
        <p:nvPicPr>
          <p:cNvPr id="19460" name="Picture 4" descr="Soubor:Plantation arganier Luc Viatou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656974"/>
            <a:ext cx="4500562" cy="3201026"/>
          </a:xfrm>
          <a:prstGeom prst="rect">
            <a:avLst/>
          </a:prstGeom>
          <a:noFill/>
        </p:spPr>
      </p:pic>
      <p:pic>
        <p:nvPicPr>
          <p:cNvPr id="19462" name="Picture 6" descr="Soubor:Gorges du dades0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81520" y="3000372"/>
            <a:ext cx="4762480" cy="3107519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5000628" y="1071546"/>
            <a:ext cx="38576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HLAVNÍ MĚSTO RABAT     (RIBAT)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86380" y="2428868"/>
            <a:ext cx="3857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POHOŘÍ VELKÝ ATLAS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8596" y="3786190"/>
            <a:ext cx="35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OLIVOVÝ SAD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b="1" dirty="0" smtClean="0"/>
              <a:t>SÚDÁN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482" name="Picture 2" descr="Soubor:Sudan (orthographic projection) highlighted.sv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3071834" cy="3071834"/>
          </a:xfrm>
          <a:prstGeom prst="rect">
            <a:avLst/>
          </a:prstGeom>
          <a:noFill/>
        </p:spPr>
      </p:pic>
      <p:pic>
        <p:nvPicPr>
          <p:cNvPr id="20484" name="Picture 4" descr="Soubor:Minaret 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3071810"/>
            <a:ext cx="3641052" cy="378619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642910" y="3071810"/>
            <a:ext cx="2928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MINARET</a:t>
            </a:r>
            <a:endParaRPr lang="cs-CZ" sz="2800" b="1" dirty="0"/>
          </a:p>
        </p:txBody>
      </p:sp>
      <p:pic>
        <p:nvPicPr>
          <p:cNvPr id="20486" name="Picture 6" descr="Soubor:Peace agreement dancers in Kapoeta, Suda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1857363"/>
            <a:ext cx="3433771" cy="5000637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428992" y="785794"/>
            <a:ext cx="55721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 ROCE 2011 SE OD NĚJ ODDĚLIL JIŽNÍ SUDÁN</a:t>
            </a:r>
            <a:endParaRPr lang="cs-CZ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6000768"/>
          </a:xfrm>
        </p:spPr>
        <p:txBody>
          <a:bodyPr>
            <a:normAutofit fontScale="475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CONNORMAH.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15.5.2012]. Dostupný na WWW: &lt;http://cs.wikipedia.org/wiki/Soubor:North_Africa_%28orthographic_projection%29.svg&gt;.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L'AMÉRICAIN.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15.5.2012]. Dostupný na WWW: &lt;http://cs.wikipedia.org/wiki/Soubor:Algeria_%28orthographic_projection%29.svg&gt;.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BOILLEY, </a:t>
            </a:r>
            <a:r>
              <a:rPr lang="cs-CZ" dirty="0" err="1" smtClean="0"/>
              <a:t>Damien</a:t>
            </a:r>
            <a:r>
              <a:rPr lang="cs-CZ" dirty="0" smtClean="0"/>
              <a:t>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15.5.2012]. Dostupný na WWW: &lt;http://cs.wikipedia.org/wiki/Soubor:Algiers_coast.jpg&gt;.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 F-E-CAMERON, </a:t>
            </a:r>
            <a:r>
              <a:rPr lang="cs-CZ" dirty="0" err="1" smtClean="0"/>
              <a:t>Steve</a:t>
            </a:r>
            <a:r>
              <a:rPr lang="cs-CZ" dirty="0" smtClean="0"/>
              <a:t>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15.5.2012]. Dostupný na WWW: &lt;http://cs.wikipedia.org/wiki/Soubor:S_F-E-CAMERON_EGYPT_nile-aswan.JPG&gt;.</a:t>
            </a:r>
          </a:p>
          <a:p>
            <a:pPr>
              <a:buFont typeface="Wingdings" pitchFamily="2" charset="2"/>
              <a:buChar char="ü"/>
            </a:pPr>
            <a:r>
              <a:rPr lang="it-IT" dirty="0" smtClean="0"/>
              <a:t>LIBERATO, Ricardo. </a:t>
            </a:r>
            <a:r>
              <a:rPr lang="it-IT" i="1" dirty="0" smtClean="0"/>
              <a:t>wikipedie</a:t>
            </a:r>
            <a:r>
              <a:rPr lang="it-IT" dirty="0" smtClean="0"/>
              <a:t> [online]. [cit. 15.5.2012]. Dostupný na WWW: &lt;http://cs.wikipedia.org/wiki/Soubor:All_Gizah_Pyramids.jpg&gt;.</a:t>
            </a:r>
            <a:endParaRPr lang="cs-CZ" dirty="0" smtClean="0"/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TUBS.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15.5.2012]. Dostupný na WWW: &lt;http://cs.wikipedia.org/wiki/Soubor:Tunisia_in_its_region.svg&gt;.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GAGNON, Bernard.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15.5.2012]. Dostupný na WWW: &lt;http://cs.wikipedia.org/wiki/Soubor:Antonine_Baths.jpg&gt;.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TUBS.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15.5.2012]. Dostupný na WWW: &lt;http://cs.wikipedia.org/wiki/Soubor:Morocco_in_its_region_%28all_claimed%29.svg&gt;. 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VIATOUR, </a:t>
            </a:r>
            <a:r>
              <a:rPr lang="cs-CZ" dirty="0" err="1" smtClean="0"/>
              <a:t>Luc</a:t>
            </a:r>
            <a:r>
              <a:rPr lang="cs-CZ" dirty="0" smtClean="0"/>
              <a:t>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15.5.2012]. Dostupný na WWW: &lt;http://cs.wikipedia.org/wiki/Soubor:Plantation_arganier_Luc_Viatour.JPG&gt;.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DINAMIK.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15.5.2012]. Dostupný na WWW: &lt;http://cs.wikipedia.org/wiki/Soubor:Sudan_%28orthographic_projection%29_highlighted.svg&gt;.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NEZNÁMÝ.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15.5.2012]. Dostupný na WWW: &lt;http://cs.wikipedia.org/wiki/Soubor:Minaret_S.jpg&gt;. 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UNKNOWN.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15.5.2012]. Dostupný na WWW: &lt;http://cs.wikipedia.org/wiki/Soubor:Peace_agreement_dancers_in_Kapoeta,_Sudan.jpg&gt;.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L'AMÉRICAIN.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15.5.2012]. Dostupný na WWW: &lt;http://cs.wikipedia.org/wiki/Soubor:Libya_%28orthographic_projection%29.svg&gt;.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JAW101IE. </a:t>
            </a:r>
            <a:r>
              <a:rPr lang="cs-CZ" i="1" dirty="0" err="1" smtClean="0"/>
              <a:t>Wikipedie</a:t>
            </a:r>
            <a:r>
              <a:rPr lang="cs-CZ" dirty="0" smtClean="0"/>
              <a:t> [online]. [cit. 15.5.2012]. Dostupný na WWW: &lt;http://cs.wikipedia.org/wiki/Soubor:Tripoli_Montage.jpg&gt;. </a:t>
            </a:r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endParaRPr lang="cs-CZ" dirty="0" smtClean="0"/>
          </a:p>
          <a:p>
            <a:pPr>
              <a:buFont typeface="Wingdings" pitchFamily="2" charset="2"/>
              <a:buChar char="ü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</TotalTime>
  <Words>550</Words>
  <Application>Microsoft Office PowerPoint</Application>
  <PresentationFormat>Předvádění na obrazovce (4:3)</PresentationFormat>
  <Paragraphs>63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Snímek 2</vt:lpstr>
      <vt:lpstr>SEVERNÍ  AFRIKA</vt:lpstr>
      <vt:lpstr>SEVERNÍ  AFRIKA</vt:lpstr>
      <vt:lpstr>            ALŽÍRSKO          </vt:lpstr>
      <vt:lpstr>                         EGYPT</vt:lpstr>
      <vt:lpstr>LIBYE</vt:lpstr>
      <vt:lpstr>TUNISKO</vt:lpstr>
      <vt:lpstr>MAROKO</vt:lpstr>
      <vt:lpstr>SÚDÁN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SEVERNÍ  AFRIKA</dc:title>
  <dc:creator>ucitel</dc:creator>
  <cp:lastModifiedBy>ucitel</cp:lastModifiedBy>
  <cp:revision>19</cp:revision>
  <dcterms:created xsi:type="dcterms:W3CDTF">2012-05-15T16:44:09Z</dcterms:created>
  <dcterms:modified xsi:type="dcterms:W3CDTF">2012-06-28T09:42:29Z</dcterms:modified>
</cp:coreProperties>
</file>