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8" r:id="rId4"/>
    <p:sldId id="257" r:id="rId5"/>
    <p:sldId id="261" r:id="rId6"/>
    <p:sldId id="262" r:id="rId7"/>
    <p:sldId id="263" r:id="rId8"/>
    <p:sldId id="264" r:id="rId9"/>
    <p:sldId id="25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169906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232251"/>
      </p:ext>
    </p:extLst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124462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415584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941974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5419988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56236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496390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175336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786318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483667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5252A-844B-4A0B-827C-D8A023947198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003E1-552F-4873-B189-77E373C1E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55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Vysehrad_cemetery_church.jpg" TargetMode="External"/><Relationship Id="rId13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hyperlink" Target="http://cs.wikipedia.org/wiki/Soubor:Praha,_Katedr%C3%A1la,_JV_01.jpg" TargetMode="External"/><Relationship Id="rId2" Type="http://schemas.openxmlformats.org/officeDocument/2006/relationships/hyperlink" Target="http://cs.wikipedia.org/wiki/Soubor:Hrad_a%C3%A9rienne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Soubor:Prazsky_orloj_celkovy_pohled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hyperlink" Target="http://cs.wikipedia.org/wiki/Soubor:Wenceslaus_I_Duke_of_Bohemia_equestrian_statue_in_Prague_1.jpg" TargetMode="External"/><Relationship Id="rId4" Type="http://schemas.openxmlformats.org/officeDocument/2006/relationships/hyperlink" Target="http://cs.wikipedia.org/wiki/Soubor:Karl%C5%AFv_most-2.jpg" TargetMode="External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Wenceslaus_I_Duke_of_Bohemia_equestrian_statue_in_Prague_1.jpg" TargetMode="External"/><Relationship Id="rId3" Type="http://schemas.openxmlformats.org/officeDocument/2006/relationships/hyperlink" Target="http://cs.wikipedia.org/wiki/Soubor:Karl%C5%AFv_most-2.jpg" TargetMode="External"/><Relationship Id="rId7" Type="http://schemas.openxmlformats.org/officeDocument/2006/relationships/hyperlink" Target="file:///\\commons.wikimedia.org\wiki\User:Ales_Tosovsky" TargetMode="External"/><Relationship Id="rId2" Type="http://schemas.openxmlformats.org/officeDocument/2006/relationships/hyperlink" Target="file:///\\commons.wikimedia.org\wiki\User:Chosov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ysehrad_cemetery_church.jpg" TargetMode="External"/><Relationship Id="rId5" Type="http://schemas.openxmlformats.org/officeDocument/2006/relationships/hyperlink" Target="http://cs.wikipedia.org/wiki/Soubor:Prazsky_orloj_celkovy_pohled.jpg" TargetMode="External"/><Relationship Id="rId4" Type="http://schemas.openxmlformats.org/officeDocument/2006/relationships/hyperlink" Target="http://www.flickr.com/photos/jorge-11/2503835553/" TargetMode="External"/><Relationship Id="rId9" Type="http://schemas.openxmlformats.org/officeDocument/2006/relationships/hyperlink" Target="http://cs.wikipedia.org/wiki/Soubor:Praha,_Katedr%C3%A1la,_JV_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332656"/>
            <a:ext cx="5400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VY_12_INOVACE_Z.8.A.27_regiony_ceske_republiky_II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11.04.2012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 err="1">
                <a:latin typeface="Calibri" pitchFamily="34" charset="0"/>
                <a:cs typeface="Calibri" pitchFamily="34" charset="0"/>
              </a:rPr>
              <a:t>Název:REGIONY</a:t>
            </a:r>
            <a:r>
              <a:rPr lang="cs-CZ" dirty="0">
                <a:latin typeface="Calibri" pitchFamily="34" charset="0"/>
                <a:cs typeface="Calibri" pitchFamily="34" charset="0"/>
              </a:rPr>
              <a:t> ČESKÉ REPUBLIKY</a:t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/>
              <a:t>Název projektu: </a:t>
            </a:r>
            <a:r>
              <a:rPr lang="cs-CZ" b="1" dirty="0">
                <a:solidFill>
                  <a:srgbClr val="FF0000"/>
                </a:solidFill>
              </a:rPr>
              <a:t>PRIMA ŠKOLA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endParaRPr lang="cs-CZ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82563" y="4221088"/>
            <a:ext cx="54072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u="sng" dirty="0">
                <a:solidFill>
                  <a:srgbClr val="FF0000"/>
                </a:solidFill>
              </a:rPr>
              <a:t>REGIONY ČESKÉ REPUBLIKY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21495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7558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i="1" dirty="0">
                <a:solidFill>
                  <a:schemeClr val="tx2">
                    <a:lumMod val="75000"/>
                  </a:schemeClr>
                </a:solidFill>
              </a:rPr>
              <a:t>Zeměpis 8. 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ročník</a:t>
            </a:r>
          </a:p>
          <a:p>
            <a:pPr algn="just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Praha, hlavní město ČR</a:t>
            </a:r>
            <a:endParaRPr lang="cs-CZ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cs-CZ" b="1" i="1" dirty="0">
                <a:solidFill>
                  <a:schemeClr val="tx2">
                    <a:lumMod val="75000"/>
                  </a:schemeClr>
                </a:solidFill>
              </a:rPr>
              <a:t>Územní jednotky státní správy a samosprávy</a:t>
            </a:r>
          </a:p>
          <a:p>
            <a:pPr algn="just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Čtenářská </a:t>
            </a:r>
            <a:r>
              <a:rPr lang="cs-CZ" b="1" i="1" dirty="0">
                <a:solidFill>
                  <a:schemeClr val="tx2">
                    <a:lumMod val="75000"/>
                  </a:schemeClr>
                </a:solidFill>
              </a:rPr>
              <a:t>gramotnost</a:t>
            </a:r>
          </a:p>
          <a:p>
            <a:pPr algn="just"/>
            <a:r>
              <a:rPr lang="cs-CZ" b="1" i="1" dirty="0">
                <a:solidFill>
                  <a:schemeClr val="tx2">
                    <a:lumMod val="75000"/>
                  </a:schemeClr>
                </a:solidFill>
              </a:rPr>
              <a:t>Osvojení znalostí zábavnou 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formou</a:t>
            </a:r>
          </a:p>
          <a:p>
            <a:pPr algn="just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Vyhledávání údajů na internetu</a:t>
            </a:r>
            <a:endParaRPr lang="cs-CZ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8010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1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613" r="57"/>
          <a:stretch/>
        </p:blipFill>
        <p:spPr bwMode="auto">
          <a:xfrm>
            <a:off x="6084000" y="404664"/>
            <a:ext cx="2412000" cy="280800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395536" y="188640"/>
            <a:ext cx="3794720" cy="2668856"/>
          </a:xfrm>
          <a:prstGeom prst="wedgeRoundRectCallout">
            <a:avLst>
              <a:gd name="adj1" fmla="val 119957"/>
              <a:gd name="adj2" fmla="val 19943"/>
              <a:gd name="adj3" fmla="val 16667"/>
            </a:avLst>
          </a:prstGeom>
          <a:solidFill>
            <a:srgbClr val="FFFF66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42910" y="357166"/>
            <a:ext cx="33575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Dnes to opět budete vy, kdo se stane tím, jenž opravuje chyby. A dejte si záležet, text je věnován prvnímu z krajů, našemu hlavnímu městu. Přeji vám hodně štěstí, já jdu  zase  opravit zahradu po krtkově řádění!!!</a:t>
            </a:r>
            <a:endParaRPr lang="cs-CZ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66478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brigh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46" y="0"/>
            <a:ext cx="993101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9115460" cy="5257800"/>
          </a:xfrm>
        </p:spPr>
        <p:txBody>
          <a:bodyPr>
            <a:normAutofit/>
          </a:bodyPr>
          <a:lstStyle/>
          <a:p>
            <a:r>
              <a:rPr lang="cs-CZ" sz="2000" b="1" i="1" u="sng" dirty="0" smtClean="0">
                <a:solidFill>
                  <a:schemeClr val="tx2">
                    <a:lumMod val="75000"/>
                  </a:schemeClr>
                </a:solidFill>
              </a:rPr>
              <a:t>Přečtěte si pozorně následující věty; obsahují chybné údaje</a:t>
            </a:r>
          </a:p>
          <a:p>
            <a:r>
              <a:rPr lang="cs-CZ" sz="2000" b="1" i="1" u="sng" dirty="0" smtClean="0">
                <a:solidFill>
                  <a:schemeClr val="tx2">
                    <a:lumMod val="75000"/>
                  </a:schemeClr>
                </a:solidFill>
              </a:rPr>
              <a:t>Vyhledejte je a opravte; můžete využít i internet</a:t>
            </a:r>
          </a:p>
          <a:p>
            <a:endParaRPr lang="cs-CZ" sz="2000" b="1" i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Pražský hrad někdy po roce 880 založili Habsburkové.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Jižní hranici nového města tvořil </a:t>
            </a:r>
            <a:r>
              <a:rPr lang="cs-CZ" sz="2000" b="1" dirty="0" err="1" smtClean="0"/>
              <a:t>Knížehrad</a:t>
            </a:r>
            <a:r>
              <a:rPr lang="cs-CZ" sz="2000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Po roce 1230 vzniklo jako první z pražských měst Mladé město  pražské.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Ve 14.století za vlády císaře </a:t>
            </a:r>
            <a:r>
              <a:rPr lang="cs-CZ" sz="2000" b="1" dirty="0" err="1" smtClean="0"/>
              <a:t>Kaisera</a:t>
            </a:r>
            <a:r>
              <a:rPr lang="cs-CZ" sz="2000" b="1" dirty="0" smtClean="0"/>
              <a:t> IV. se Praha stala centrem Evropy.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V 16.století zde sídlil císař </a:t>
            </a:r>
            <a:r>
              <a:rPr lang="cs-CZ" sz="2000" b="1" dirty="0" err="1" smtClean="0"/>
              <a:t>Rolf.II</a:t>
            </a:r>
            <a:r>
              <a:rPr lang="cs-CZ" sz="2000" b="1" dirty="0" smtClean="0"/>
              <a:t>, milovník a sběratel umění.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Po bitvě na Bílé hoře roku1620 bylo 27 českých pánů odměněno.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Od roku 1525 do roku 1918 se Praha podrobila vládě rodu Kapetovců. 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66763878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PŘEMYSLOVCI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VYŠEHRAD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STARÉ MĚSTO PRAŽSKÉ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KARLA IV.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RUDOLF II.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POPRAVENO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HABSBURKŮ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r>
              <a:rPr lang="cs-CZ" sz="2000" b="1" u="sng" dirty="0" smtClean="0">
                <a:solidFill>
                  <a:srgbClr val="FF0000"/>
                </a:solidFill>
              </a:rPr>
              <a:t> – VYLUŠTĚTE 6 NÁZVŮ PRAŽSKÝCH PAMÁTEK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Čadarnyh</a:t>
            </a: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Kostmarvůl</a:t>
            </a: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Roloj</a:t>
            </a: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Radševyh</a:t>
            </a: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Vásvaclavtý</a:t>
            </a: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tasvarámchtéhoví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Hradčany</a:t>
            </a:r>
          </a:p>
          <a:p>
            <a:r>
              <a:rPr lang="cs-CZ" sz="2400" b="1" dirty="0" smtClean="0">
                <a:solidFill>
                  <a:srgbClr val="7030A0"/>
                </a:solidFill>
              </a:rPr>
              <a:t>Karlův most</a:t>
            </a:r>
          </a:p>
          <a:p>
            <a:r>
              <a:rPr lang="cs-CZ" sz="2400" b="1" dirty="0" smtClean="0">
                <a:solidFill>
                  <a:srgbClr val="7030A0"/>
                </a:solidFill>
              </a:rPr>
              <a:t>Orloj</a:t>
            </a:r>
          </a:p>
          <a:p>
            <a:r>
              <a:rPr lang="cs-CZ" sz="2400" b="1" dirty="0" smtClean="0">
                <a:solidFill>
                  <a:srgbClr val="7030A0"/>
                </a:solidFill>
              </a:rPr>
              <a:t>Vyšehrad</a:t>
            </a:r>
          </a:p>
          <a:p>
            <a:r>
              <a:rPr lang="cs-CZ" sz="2400" b="1" dirty="0" smtClean="0">
                <a:solidFill>
                  <a:srgbClr val="7030A0"/>
                </a:solidFill>
              </a:rPr>
              <a:t>Svatý Václav</a:t>
            </a:r>
          </a:p>
          <a:p>
            <a:r>
              <a:rPr lang="cs-CZ" sz="2400" b="1" dirty="0" smtClean="0">
                <a:solidFill>
                  <a:srgbClr val="7030A0"/>
                </a:solidFill>
              </a:rPr>
              <a:t>Chrám svatého Víta</a:t>
            </a:r>
          </a:p>
          <a:p>
            <a:pPr>
              <a:buNone/>
            </a:pPr>
            <a:endParaRPr lang="cs-CZ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3</a:t>
            </a:r>
            <a:r>
              <a:rPr lang="cs-CZ" sz="2400" b="1" u="sng" dirty="0" smtClean="0">
                <a:solidFill>
                  <a:srgbClr val="FF0000"/>
                </a:solidFill>
              </a:rPr>
              <a:t> – NÁZVY PŘIŘAĎTE K FOTOGRAFIÍM</a:t>
            </a:r>
            <a:endParaRPr lang="cs-CZ" dirty="0"/>
          </a:p>
        </p:txBody>
      </p:sp>
      <p:pic>
        <p:nvPicPr>
          <p:cNvPr id="8" name="Obrázek 7" descr="http://upload.wikimedia.org/wikipedia/commons/thumb/c/c6/Hrad_a%C3%A9rienne.jpg/260px-Hrad_a%C3%A9rienne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643050"/>
            <a:ext cx="247650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6" name="Picture 2" descr="http://upload.wikimedia.org/wikipedia/commons/thumb/6/6e/Karl%C5%AFv_most-2.jpg/220px-Karl%C5%AFv_most-2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1571612"/>
            <a:ext cx="3087463" cy="1656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8" name="Picture 4" descr="http://upload.wikimedia.org/wikipedia/commons/thumb/7/79/Prazsky_orloj_celkovy_pohled.jpg/220px-Prazsky_orloj_celkovy_pohled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1285860"/>
            <a:ext cx="1441769" cy="2700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30" name="Picture 6" descr="http://upload.wikimedia.org/wikipedia/commons/thumb/5/5d/Vysehrad_cemetery_church.jpg/220px-Vysehrad_cemetery_church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43306" y="3429000"/>
            <a:ext cx="2095500" cy="31432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32" name="Picture 8" descr="http://upload.wikimedia.org/wikipedia/commons/thumb/d/d3/Wenceslaus_I_Duke_of_Bohemia_equestrian_statue_in_Prague_1.jpg/170px-Wenceslaus_I_Duke_of_Bohemia_equestrian_statue_in_Prague_1.jpg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500826" y="4000504"/>
            <a:ext cx="1289381" cy="2556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34" name="Picture 10" descr="Praha, Katedrála, JV 01.jpg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42910" y="4143380"/>
            <a:ext cx="2381250" cy="23622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5" name="TextovéPole 14"/>
          <p:cNvSpPr txBox="1"/>
          <p:nvPr/>
        </p:nvSpPr>
        <p:spPr>
          <a:xfrm>
            <a:off x="500034" y="35718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43372" y="28574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86578" y="22145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00298" y="47148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 flipH="1">
            <a:off x="5474975" y="3786190"/>
            <a:ext cx="31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429520" y="45720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můžeme použít v závěru hodiny o kraji Praha jako oddechovou záležitost nebo jako součást opakování v úvodu příští hodiny</a:t>
            </a:r>
          </a:p>
          <a:p>
            <a:r>
              <a:rPr lang="cs-CZ" sz="2400" dirty="0" smtClean="0"/>
              <a:t>Úspěšné řešitele odměníme podle vlastních klasifikačních měřítek</a:t>
            </a:r>
          </a:p>
          <a:p>
            <a:r>
              <a:rPr lang="cs-CZ" sz="2400" dirty="0" smtClean="0"/>
              <a:t>Využijeme tyto mezipředmětové vztahy: Z –ČJ, Z – D, Z – VV</a:t>
            </a:r>
          </a:p>
          <a:p>
            <a:r>
              <a:rPr lang="cs-CZ" sz="2400" dirty="0" smtClean="0"/>
              <a:t>Dochází k posílení čtenářské gramotnosti – dvě třetiny práce tvoří úkoly, jejichž řešení závisí na orientaci v textu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viz s. 5 a 6 – různé údaje z dějin, názvy slavných pražských památek</a:t>
            </a:r>
          </a:p>
          <a:p>
            <a:r>
              <a:rPr lang="cs-CZ" sz="2400" b="1" u="sng" dirty="0" smtClean="0"/>
              <a:t>Inovace</a:t>
            </a:r>
            <a:r>
              <a:rPr lang="cs-CZ" sz="2400" dirty="0" smtClean="0"/>
              <a:t>: procvičování zábavnou formou, vyhledávání na webu</a:t>
            </a:r>
            <a:endParaRPr lang="cs-CZ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b="1" u="sng" dirty="0" smtClean="0"/>
              <a:t>S.1-9</a:t>
            </a:r>
            <a:r>
              <a:rPr lang="cs-CZ" sz="1600" b="1" dirty="0" smtClean="0"/>
              <a:t> Uvedené zdroje [cit. 2012 – 04 – 10].Dostupné pod licencí </a:t>
            </a:r>
            <a:r>
              <a:rPr lang="cs-CZ" sz="1600" b="1" dirty="0" err="1" smtClean="0"/>
              <a:t>Creative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Commons</a:t>
            </a:r>
            <a:r>
              <a:rPr lang="cs-CZ" sz="1600" b="1" dirty="0" smtClean="0"/>
              <a:t> na WWW:</a:t>
            </a:r>
            <a:r>
              <a:rPr lang="cs-CZ" sz="1600" b="1" dirty="0" err="1" smtClean="0"/>
              <a:t>StefanBauer</a:t>
            </a:r>
            <a:r>
              <a:rPr lang="cs-CZ" sz="1600" b="1" dirty="0" smtClean="0"/>
              <a:t>:&lt;http://cs.wikipedia.org/wiki/Soubor:Hradschin_Prag.jpg&gt;</a:t>
            </a:r>
          </a:p>
          <a:p>
            <a:r>
              <a:rPr lang="cs-CZ" sz="1600" b="1" u="sng" dirty="0" smtClean="0"/>
              <a:t>S.7 -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anonymous</a:t>
            </a:r>
            <a:r>
              <a:rPr lang="cs-CZ" sz="1600" b="1" dirty="0" smtClean="0"/>
              <a:t>:&lt;http://cs.wikipedia.org/wiki/Soubor:Hrad_a%C3%A9rienne.jpg&gt;</a:t>
            </a:r>
          </a:p>
          <a:p>
            <a:r>
              <a:rPr lang="cs-CZ" sz="1600" b="1" dirty="0" err="1" smtClean="0">
                <a:hlinkClick r:id="rId2" action="ppaction://hlinkfile" tooltip="User:Chosovi"/>
              </a:rPr>
              <a:t>Chosovi</a:t>
            </a:r>
            <a:r>
              <a:rPr lang="cs-CZ" sz="1600" b="1" dirty="0" smtClean="0"/>
              <a:t> : </a:t>
            </a:r>
            <a:r>
              <a:rPr lang="cs-CZ" sz="1600" b="1" dirty="0" err="1" smtClean="0"/>
              <a:t>Commons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wikimedia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org</a:t>
            </a:r>
            <a:r>
              <a:rPr lang="cs-CZ" sz="1600" b="1" dirty="0" smtClean="0"/>
              <a:t>. [cit. 2012 – 04 – 10]. ]. Dostupné na www: &lt;</a:t>
            </a:r>
            <a:r>
              <a:rPr lang="cs-CZ" sz="1600" b="1" dirty="0" smtClean="0">
                <a:hlinkClick r:id="rId3"/>
              </a:rPr>
              <a:t>http://cs.wikipedia.org/wiki/Soubor:Karl%C5%AFv_most-2.jpg</a:t>
            </a:r>
            <a:r>
              <a:rPr lang="cs-CZ" sz="1600" b="1" dirty="0" smtClean="0"/>
              <a:t>&gt;</a:t>
            </a:r>
          </a:p>
          <a:p>
            <a:r>
              <a:rPr lang="cs-CZ" sz="1600" b="1" dirty="0" err="1" smtClean="0">
                <a:hlinkClick r:id="rId4"/>
              </a:rPr>
              <a:t>Flickr</a:t>
            </a:r>
            <a:r>
              <a:rPr lang="cs-CZ" sz="1600" b="1" dirty="0" smtClean="0"/>
              <a:t>: : </a:t>
            </a:r>
            <a:r>
              <a:rPr lang="cs-CZ" sz="1600" b="1" dirty="0" err="1" smtClean="0"/>
              <a:t>Commons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wikimedia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org</a:t>
            </a:r>
            <a:r>
              <a:rPr lang="cs-CZ" sz="1600" b="1" dirty="0" smtClean="0"/>
              <a:t>. [cit. 2012 – 04 – 10]. ]. Dostupné na www: &lt;</a:t>
            </a:r>
            <a:r>
              <a:rPr lang="cs-CZ" sz="1600" b="1" dirty="0" smtClean="0">
                <a:hlinkClick r:id="rId5"/>
              </a:rPr>
              <a:t>http://cs.wikipedia.org/wiki/Soubor:Prazsky_orloj_celkovy_pohled.jpg</a:t>
            </a:r>
            <a:r>
              <a:rPr lang="cs-CZ" sz="1600" b="1" dirty="0" smtClean="0"/>
              <a:t>&gt;</a:t>
            </a:r>
          </a:p>
          <a:p>
            <a:r>
              <a:rPr lang="cs-CZ" sz="1600" b="1" dirty="0" err="1" smtClean="0"/>
              <a:t>Che</a:t>
            </a:r>
            <a:r>
              <a:rPr lang="cs-CZ" sz="1600" b="1" dirty="0" smtClean="0"/>
              <a:t>: </a:t>
            </a:r>
            <a:r>
              <a:rPr lang="cs-CZ" sz="1600" b="1" dirty="0" err="1" smtClean="0"/>
              <a:t>Commons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wikimedia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org</a:t>
            </a:r>
            <a:r>
              <a:rPr lang="cs-CZ" sz="1600" b="1" dirty="0" smtClean="0"/>
              <a:t>. [cit. 2012 – 04 – 10]. ]. Dostupné na www: &lt;</a:t>
            </a:r>
            <a:r>
              <a:rPr lang="cs-CZ" sz="1600" b="1" dirty="0" smtClean="0">
                <a:hlinkClick r:id="rId6"/>
              </a:rPr>
              <a:t>http://cs.wikipedia.org/wiki/Soubor:Vysehrad_cemetery_church.jpg</a:t>
            </a:r>
            <a:r>
              <a:rPr lang="cs-CZ" sz="1600" b="1" dirty="0" smtClean="0"/>
              <a:t>&gt;</a:t>
            </a:r>
          </a:p>
          <a:p>
            <a:r>
              <a:rPr lang="cs-CZ" sz="1600" b="1" dirty="0" err="1" smtClean="0">
                <a:hlinkClick r:id="rId7" action="ppaction://hlinkfile" tooltip="User:Ales Tosovsky"/>
              </a:rPr>
              <a:t>Ales</a:t>
            </a:r>
            <a:r>
              <a:rPr lang="cs-CZ" sz="1600" b="1" dirty="0" smtClean="0">
                <a:hlinkClick r:id="rId7" action="ppaction://hlinkfile" tooltip="User:Ales Tosovsky"/>
              </a:rPr>
              <a:t> </a:t>
            </a:r>
            <a:r>
              <a:rPr lang="cs-CZ" sz="1600" b="1" dirty="0" err="1" smtClean="0">
                <a:hlinkClick r:id="rId7" action="ppaction://hlinkfile" tooltip="User:Ales Tosovsky"/>
              </a:rPr>
              <a:t>Tosovsky</a:t>
            </a:r>
            <a:r>
              <a:rPr lang="cs-CZ" sz="1600" b="1" dirty="0" smtClean="0"/>
              <a:t>: : </a:t>
            </a:r>
            <a:r>
              <a:rPr lang="cs-CZ" sz="1600" b="1" dirty="0" err="1" smtClean="0"/>
              <a:t>Commons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wikimedia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org</a:t>
            </a:r>
            <a:r>
              <a:rPr lang="cs-CZ" sz="1600" b="1" dirty="0" smtClean="0"/>
              <a:t>. [cit. 2012 – 04 – 10]. ]. Dostupné na www: &lt;</a:t>
            </a:r>
            <a:r>
              <a:rPr lang="cs-CZ" sz="1600" b="1" dirty="0" smtClean="0">
                <a:hlinkClick r:id="rId8"/>
              </a:rPr>
              <a:t>http://cs.wikipedia.org/wiki/Soubor:Wenceslaus_I_Duke_of_Bohemia_equestrian_statue_in_Prague_1.jpg</a:t>
            </a:r>
            <a:r>
              <a:rPr lang="cs-CZ" sz="1600" b="1" dirty="0" smtClean="0"/>
              <a:t>&gt;</a:t>
            </a:r>
          </a:p>
          <a:p>
            <a:r>
              <a:rPr lang="cs-CZ" sz="1600" b="1" dirty="0" err="1" smtClean="0"/>
              <a:t>Flickr</a:t>
            </a:r>
            <a:r>
              <a:rPr lang="cs-CZ" sz="1600" b="1" dirty="0" smtClean="0"/>
              <a:t>: : </a:t>
            </a:r>
            <a:r>
              <a:rPr lang="cs-CZ" sz="1600" b="1" dirty="0" err="1" smtClean="0"/>
              <a:t>Commons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wikimedia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org</a:t>
            </a:r>
            <a:r>
              <a:rPr lang="cs-CZ" sz="1600" b="1" dirty="0" smtClean="0"/>
              <a:t>. [cit. 2012 – 04 – 10]. ]. Dostupné na www: </a:t>
            </a:r>
            <a:r>
              <a:rPr lang="cs-CZ" sz="1600" b="1" dirty="0" smtClean="0">
                <a:hlinkClick r:id="rId9"/>
              </a:rPr>
              <a:t>http://cs.wikipedia.org/wiki/Soubor:Praha,_Katedr%C3%A1la,_JV_01.jpg</a:t>
            </a:r>
            <a:endParaRPr lang="cs-CZ" sz="1600" b="1" dirty="0" smtClean="0"/>
          </a:p>
          <a:p>
            <a:pPr>
              <a:buNone/>
            </a:pPr>
            <a:r>
              <a:rPr lang="cs-CZ" sz="1600" b="1" u="sng" dirty="0" smtClean="0"/>
              <a:t>    S.3-  </a:t>
            </a:r>
            <a:r>
              <a:rPr lang="cs-CZ" sz="1600" b="1" dirty="0" smtClean="0"/>
              <a:t>foto: soukromý archiv autorky</a:t>
            </a:r>
          </a:p>
          <a:p>
            <a:endParaRPr lang="cs-CZ" sz="20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678303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360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ÚKOL 1</vt:lpstr>
      <vt:lpstr>ŘEŠENÍ</vt:lpstr>
      <vt:lpstr>ÚKOL 2 – VYLUŠTĚTE 6 NÁZVŮ PRAŽSKÝCH PAMÁTEK</vt:lpstr>
      <vt:lpstr>ÚKOL 3 – NÁZVY PŘIŘAĎTE K FOTOGRAFIÍM</vt:lpstr>
      <vt:lpstr>METODICKÝ NÁVOD</vt:lpstr>
      <vt:lpstr>POUŽITÉ 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POUŽITÉ ZDROJE</dc:title>
  <dc:creator>PC-29SQ</dc:creator>
  <cp:lastModifiedBy>Jan Táborský</cp:lastModifiedBy>
  <cp:revision>31</cp:revision>
  <dcterms:created xsi:type="dcterms:W3CDTF">2012-04-10T09:51:11Z</dcterms:created>
  <dcterms:modified xsi:type="dcterms:W3CDTF">2012-08-03T08:25:56Z</dcterms:modified>
</cp:coreProperties>
</file>