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66" r:id="rId3"/>
    <p:sldId id="256" r:id="rId4"/>
    <p:sldId id="257" r:id="rId5"/>
    <p:sldId id="258" r:id="rId6"/>
    <p:sldId id="260" r:id="rId7"/>
    <p:sldId id="261" r:id="rId8"/>
    <p:sldId id="263" r:id="rId9"/>
    <p:sldId id="264" r:id="rId10"/>
    <p:sldId id="262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309E3-1AD3-4C38-85AA-D93C0FBFFADE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0BB388B-7286-4C2E-AF68-3B2537864E9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571472" y="500042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Jiří Svoboda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VY_52_INOVACE_3302_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Aus.poloha 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Austrálie - poloha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 17.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4. 2012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13. 6.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97021" y="5186064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cs-CZ" b="1" dirty="0" smtClean="0"/>
              <a:t>Anotace :</a:t>
            </a:r>
          </a:p>
          <a:p>
            <a:pPr>
              <a:buNone/>
            </a:pPr>
            <a:r>
              <a:rPr lang="cs-CZ" b="1" dirty="0" smtClean="0"/>
              <a:t>Vkladatel :  Jiří Svoboda </a:t>
            </a:r>
          </a:p>
          <a:p>
            <a:pPr>
              <a:buNone/>
            </a:pPr>
            <a:r>
              <a:rPr lang="cs-CZ" b="1" dirty="0" smtClean="0"/>
              <a:t>Formát :   Prezentace Microsoft Office </a:t>
            </a:r>
            <a:r>
              <a:rPr lang="cs-CZ" b="1" dirty="0" err="1" smtClean="0"/>
              <a:t>Powerpoint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Výuková prezentace inovativně seznamuje žáky se základními informacemi o poloze Austrálie.</a:t>
            </a:r>
          </a:p>
          <a:p>
            <a:pPr>
              <a:buNone/>
            </a:pPr>
            <a:r>
              <a:rPr lang="cs-CZ" b="1" dirty="0" smtClean="0"/>
              <a:t>Názorným zpracováním motivuje a aktivizuje žáky. </a:t>
            </a:r>
          </a:p>
          <a:p>
            <a:pPr>
              <a:buNone/>
            </a:pPr>
            <a:r>
              <a:rPr lang="cs-CZ" b="1" dirty="0" smtClean="0"/>
              <a:t>Poznatky z ověřování :  obrazový materiál žákům velmi pomáhá k pochopení  probíraného učiva</a:t>
            </a:r>
          </a:p>
          <a:p>
            <a:pPr>
              <a:buNone/>
            </a:pPr>
            <a:r>
              <a:rPr lang="cs-CZ" b="1" dirty="0" smtClean="0"/>
              <a:t>Způsob použití :  datový projektor, interaktivní tabule (plátno) a osobní počítač </a:t>
            </a:r>
          </a:p>
          <a:p>
            <a:pPr>
              <a:buNone/>
            </a:pPr>
            <a:r>
              <a:rPr lang="cs-CZ" b="1" dirty="0" smtClean="0"/>
              <a:t>Ovládání : kliknutím dojde k animaci textu a obrázků</a:t>
            </a:r>
          </a:p>
          <a:p>
            <a:pPr>
              <a:buNone/>
            </a:pPr>
            <a:r>
              <a:rPr lang="cs-CZ" b="1" dirty="0" smtClean="0"/>
              <a:t>Zařazení  :  Základní vzdělávání druhý stupeň » Člověk a příroda – zeměpis  6. - 7. </a:t>
            </a:r>
            <a:r>
              <a:rPr lang="cs-CZ" b="1" smtClean="0"/>
              <a:t>ročníku.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Šablona EU peníze školám ZŠ » Šablona V/2  Přírodní vědy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57158" y="214290"/>
            <a:ext cx="8458200" cy="1222375"/>
          </a:xfrm>
        </p:spPr>
        <p:txBody>
          <a:bodyPr>
            <a:noAutofit/>
          </a:bodyPr>
          <a:lstStyle/>
          <a:p>
            <a:pPr algn="ctr"/>
            <a:r>
              <a:rPr lang="cs-CZ" sz="4000" b="1" dirty="0" smtClean="0">
                <a:solidFill>
                  <a:srgbClr val="FF0000"/>
                </a:solidFill>
              </a:rPr>
              <a:t>AUSTRÁLIE </a:t>
            </a:r>
            <a:br>
              <a:rPr lang="cs-CZ" sz="4000" b="1" dirty="0" smtClean="0">
                <a:solidFill>
                  <a:srgbClr val="FF0000"/>
                </a:solidFill>
              </a:rPr>
            </a:br>
            <a:r>
              <a:rPr lang="cs-CZ" sz="4000" b="1" dirty="0" smtClean="0">
                <a:solidFill>
                  <a:srgbClr val="FF0000"/>
                </a:solidFill>
              </a:rPr>
              <a:t>poloha  a  rozloha</a:t>
            </a:r>
            <a:endParaRPr lang="cs-CZ" sz="4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00034" y="1785926"/>
            <a:ext cx="8458200" cy="4643470"/>
          </a:xfrm>
        </p:spPr>
        <p:txBody>
          <a:bodyPr>
            <a:normAutofit lnSpcReduction="10000"/>
          </a:bodyPr>
          <a:lstStyle/>
          <a:p>
            <a:pPr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1"/>
                </a:solidFill>
              </a:rPr>
              <a:t>ROZLOHA  8,5 milionů km </a:t>
            </a:r>
            <a:r>
              <a:rPr lang="cs-CZ" sz="3200" b="1" baseline="30000" dirty="0" smtClean="0">
                <a:solidFill>
                  <a:schemeClr val="tx1"/>
                </a:solidFill>
              </a:rPr>
              <a:t>2</a:t>
            </a:r>
            <a:endParaRPr lang="cs-CZ" sz="3200" b="1" dirty="0" smtClean="0">
              <a:solidFill>
                <a:schemeClr val="tx1"/>
              </a:solidFill>
            </a:endParaRPr>
          </a:p>
          <a:p>
            <a:pPr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1"/>
                </a:solidFill>
              </a:rPr>
              <a:t>JE NEJMENŠÍM SVĚTADÍLEM NA ZEMI</a:t>
            </a:r>
          </a:p>
          <a:p>
            <a:pPr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1"/>
                </a:solidFill>
              </a:rPr>
              <a:t>OMÝVÁ  JI  TICHÝ, INDICKÝ  a JIŽNÍ OCEÁN</a:t>
            </a:r>
          </a:p>
          <a:p>
            <a:pPr>
              <a:lnSpc>
                <a:spcPct val="170000"/>
              </a:lnSpc>
              <a:buFont typeface="Wingdings" pitchFamily="2" charset="2"/>
              <a:buChar char="ü"/>
            </a:pPr>
            <a:r>
              <a:rPr lang="cs-CZ" sz="3200" b="1" dirty="0" smtClean="0">
                <a:solidFill>
                  <a:schemeClr val="tx1"/>
                </a:solidFill>
              </a:rPr>
              <a:t>LEŽÍ NA VÝCHODNÍ ČÁSTI JIŽNÍ POLOKOULE</a:t>
            </a:r>
          </a:p>
          <a:p>
            <a:pPr>
              <a:buFont typeface="Wingdings" pitchFamily="2" charset="2"/>
              <a:buChar char="ü"/>
            </a:pPr>
            <a:endParaRPr lang="cs-CZ" sz="3200" b="1" dirty="0" smtClean="0"/>
          </a:p>
          <a:p>
            <a:r>
              <a:rPr lang="cs-CZ" b="1" dirty="0" smtClean="0"/>
              <a:t> 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0"/>
            <a:ext cx="8686800" cy="8382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FF0000"/>
                </a:solidFill>
              </a:rPr>
              <a:t>POLOHA AUSTRÁLIE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14480" y="5143512"/>
            <a:ext cx="7277120" cy="93661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66" y="1062033"/>
            <a:ext cx="5795967" cy="579596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Popisek se šipkou dolů 4"/>
          <p:cNvSpPr/>
          <p:nvPr/>
        </p:nvSpPr>
        <p:spPr>
          <a:xfrm>
            <a:off x="4857752" y="1857364"/>
            <a:ext cx="1643074" cy="1200152"/>
          </a:xfrm>
          <a:prstGeom prst="down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r>
              <a:rPr lang="cs-CZ" sz="2400" dirty="0" smtClean="0"/>
              <a:t>TICHÝ OCEÁN</a:t>
            </a:r>
            <a:endParaRPr lang="cs-CZ" sz="2400" dirty="0"/>
          </a:p>
        </p:txBody>
      </p:sp>
      <p:sp>
        <p:nvSpPr>
          <p:cNvPr id="6" name="Popisek se šipkou dolů 5"/>
          <p:cNvSpPr/>
          <p:nvPr/>
        </p:nvSpPr>
        <p:spPr>
          <a:xfrm>
            <a:off x="1643042" y="3429000"/>
            <a:ext cx="1643074" cy="1200152"/>
          </a:xfrm>
          <a:prstGeom prst="down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r>
              <a:rPr lang="cs-CZ" sz="2400" dirty="0" smtClean="0"/>
              <a:t>INDICKÝ OCEÁN</a:t>
            </a:r>
            <a:endParaRPr lang="cs-CZ" sz="2400" dirty="0"/>
          </a:p>
        </p:txBody>
      </p:sp>
      <p:sp>
        <p:nvSpPr>
          <p:cNvPr id="7" name="Popisek se šipkou dolů 6"/>
          <p:cNvSpPr/>
          <p:nvPr/>
        </p:nvSpPr>
        <p:spPr>
          <a:xfrm>
            <a:off x="4286248" y="4786322"/>
            <a:ext cx="1643074" cy="1200152"/>
          </a:xfrm>
          <a:prstGeom prst="downArrowCallou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 </a:t>
            </a:r>
            <a:r>
              <a:rPr lang="cs-CZ" sz="2400" dirty="0" smtClean="0"/>
              <a:t>JIŽNÍ OCEÁN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allAtOnce" animBg="1"/>
      <p:bldP spid="6" grpId="0" build="allAtOnce" animBg="1"/>
      <p:bldP spid="7" grpId="0" build="allAtOnce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71538" y="0"/>
            <a:ext cx="6858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Obousměrná vodorovná šipka 5"/>
          <p:cNvSpPr/>
          <p:nvPr/>
        </p:nvSpPr>
        <p:spPr>
          <a:xfrm rot="1030075">
            <a:off x="4984262" y="2136696"/>
            <a:ext cx="2744688" cy="785818"/>
          </a:xfrm>
          <a:prstGeom prst="left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ROVNÍK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 rot="360473">
            <a:off x="3041511" y="4640084"/>
            <a:ext cx="2714644" cy="928694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70C0"/>
                </a:solidFill>
              </a:rPr>
              <a:t>JIŽNÍ POLOKOULE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 rot="465484">
            <a:off x="4071934" y="857232"/>
            <a:ext cx="2714644" cy="785818"/>
          </a:xfrm>
          <a:prstGeom prst="round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 </a:t>
            </a:r>
            <a:r>
              <a:rPr lang="cs-CZ" sz="2400" b="1" dirty="0" smtClean="0">
                <a:solidFill>
                  <a:srgbClr val="0070C0"/>
                </a:solidFill>
              </a:rPr>
              <a:t>SEVERNÍ POLOKOULE</a:t>
            </a: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10" name="Oblouk 9"/>
          <p:cNvSpPr/>
          <p:nvPr/>
        </p:nvSpPr>
        <p:spPr>
          <a:xfrm>
            <a:off x="1164922" y="3255694"/>
            <a:ext cx="6775031" cy="2530709"/>
          </a:xfrm>
          <a:prstGeom prst="arc">
            <a:avLst>
              <a:gd name="adj1" fmla="val 10742748"/>
              <a:gd name="adj2" fmla="val 84883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opisek se šipkou dolů 10"/>
          <p:cNvSpPr/>
          <p:nvPr/>
        </p:nvSpPr>
        <p:spPr>
          <a:xfrm rot="20386421">
            <a:off x="1285852" y="2428868"/>
            <a:ext cx="1928826" cy="1071570"/>
          </a:xfrm>
          <a:prstGeom prst="downArrowCallou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OBRATNÍK KOZOROHA</a:t>
            </a:r>
            <a:endParaRPr lang="cs-CZ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allAtOnce" animBg="1"/>
      <p:bldP spid="7" grpId="0" build="allAtOnce" animBg="1"/>
      <p:bldP spid="8" grpId="0" build="allAtOnce" animBg="1"/>
      <p:bldP spid="10" grpId="0" animBg="1"/>
      <p:bldP spid="11" grpId="0" build="allAtOnce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7143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err="1" smtClean="0"/>
              <a:t>James</a:t>
            </a:r>
            <a:r>
              <a:rPr lang="cs-CZ" b="1" dirty="0" smtClean="0"/>
              <a:t> </a:t>
            </a:r>
            <a:r>
              <a:rPr lang="cs-CZ" b="1" dirty="0" err="1" smtClean="0"/>
              <a:t>cook</a:t>
            </a:r>
            <a:r>
              <a:rPr lang="cs-CZ" b="1" dirty="0" smtClean="0"/>
              <a:t> zabírá v roce 1700 </a:t>
            </a:r>
            <a:r>
              <a:rPr lang="cs-CZ" b="1" dirty="0" err="1" smtClean="0"/>
              <a:t>austrálii</a:t>
            </a:r>
            <a:r>
              <a:rPr lang="cs-CZ" b="1" dirty="0" smtClean="0"/>
              <a:t> ve prospěch velké </a:t>
            </a:r>
            <a:r>
              <a:rPr lang="cs-CZ" b="1" dirty="0" err="1" smtClean="0"/>
              <a:t>británie</a:t>
            </a:r>
            <a:endParaRPr lang="cs-CZ" b="1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000100" y="1214422"/>
            <a:ext cx="7286676" cy="54372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785794"/>
          </a:xfrm>
        </p:spPr>
        <p:txBody>
          <a:bodyPr/>
          <a:lstStyle/>
          <a:p>
            <a:pPr algn="ctr"/>
            <a:r>
              <a:rPr lang="cs-CZ" b="1" dirty="0" smtClean="0"/>
              <a:t>Velký korálový útes</a:t>
            </a:r>
            <a:endParaRPr lang="cs-CZ" b="1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42844" y="928670"/>
            <a:ext cx="4786346" cy="47863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143504" y="1214422"/>
            <a:ext cx="4000496" cy="5333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0"/>
            <a:ext cx="8686800" cy="785794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/>
              <a:t>Velký korálový útes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857232"/>
            <a:ext cx="8929718" cy="5786478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Nejdelší korálový útes na světě se rozkládá při severovýchodním pobřeží Austrálie v Korálovém moři. Jedná se o síť útesů, která má více než 2000 km na délku a 2 — 150 km na šířku. Na severu je místy vzdálen  jen 50 kilometrů od pevniny. Z útesu vystupuje nad hladinu nepřeberné množství ostrovů a ostrůvků. Je to jediná stavba živých tvorů na Zemi viditelná i z Měsíce.</a:t>
            </a:r>
          </a:p>
          <a:p>
            <a:r>
              <a:rPr lang="cs-CZ" b="1" dirty="0" smtClean="0"/>
              <a:t> Poskytuje útočiště stovkám druhů ryb a sám je tvořen až 350 druhy korálu, 4 tisíce druhů ryb, 350 druhů korálů, desítky druhů mořských hadů, plži, mlži apod. Tvoří bohatý a složitý ekosystém, který je možno srovnat jen s tropickým deštným pralesem.</a:t>
            </a:r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42852"/>
            <a:ext cx="8686800" cy="714380"/>
          </a:xfrm>
        </p:spPr>
        <p:txBody>
          <a:bodyPr/>
          <a:lstStyle/>
          <a:p>
            <a:pPr algn="ctr"/>
            <a:r>
              <a:rPr lang="cs-CZ" b="1" dirty="0" smtClean="0"/>
              <a:t>Přístav v australském </a:t>
            </a:r>
            <a:r>
              <a:rPr lang="cs-CZ" b="1" dirty="0" err="1" smtClean="0"/>
              <a:t>darvinu</a:t>
            </a:r>
            <a:endParaRPr lang="cs-CZ" b="1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14282" y="928670"/>
            <a:ext cx="8692134" cy="57864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5728"/>
            <a:ext cx="8686800" cy="785818"/>
          </a:xfrm>
        </p:spPr>
        <p:txBody>
          <a:bodyPr/>
          <a:lstStyle/>
          <a:p>
            <a:pPr algn="ctr"/>
            <a:r>
              <a:rPr lang="cs-CZ" b="1" dirty="0" err="1" smtClean="0"/>
              <a:t>tasmánie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071546"/>
            <a:ext cx="8686800" cy="5572164"/>
          </a:xfrm>
        </p:spPr>
        <p:txBody>
          <a:bodyPr>
            <a:normAutofit lnSpcReduction="10000"/>
          </a:bodyPr>
          <a:lstStyle/>
          <a:p>
            <a:r>
              <a:rPr lang="cs-CZ" b="1" dirty="0" smtClean="0"/>
              <a:t>Tasmánie  je ostrov a australský spolkový stát. Nachází se 240 kilometrů od jižního pobřeží, od kterého je oddělen Bassovým průlivem. Rozloha ostrova je 62 409 km</a:t>
            </a:r>
            <a:r>
              <a:rPr lang="cs-CZ" b="1" baseline="30000" dirty="0" smtClean="0"/>
              <a:t>2</a:t>
            </a:r>
            <a:r>
              <a:rPr lang="cs-CZ" b="1" dirty="0" smtClean="0"/>
              <a:t>, což z něj činí 26. největší ostrov světa. V Tasmánii žije 507 600 obyvatel. Hlavní a největší město je Hobart. </a:t>
            </a:r>
          </a:p>
          <a:p>
            <a:r>
              <a:rPr lang="cs-CZ" b="1" dirty="0" smtClean="0"/>
              <a:t>Tasmánie je významná svým přírodním bohatstvím. Skoro 37% rozlohy pokrývají přírodní rezervace, národní parky a místa zapsaná na seznamu světového dědictví UNESCO.</a:t>
            </a:r>
          </a:p>
          <a:p>
            <a:endParaRPr lang="cs-CZ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SSOLBERGJ.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17.4.2012]. Dostupný na WWW: &lt;http://cs.wikipedia.org/wiki/Soubor:Australia_%28orthographic_projection%29.svg&gt;.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HILL, John.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17.4.2012]. Dostupný na WWW: &lt;http://cs.wikipedia.org/wiki/Soubor:Endeavour_replica_in_Cooktown_harbour.jpg&gt;.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NASA.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17.4.2012]. Dostupný na WWW: &lt;http://cs.wikipedia.org/wiki/Soubor:GreatBarrierReef-EO.JPG&gt;.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LING, Richard.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17.4.2012]. Dostupný na WWW: &lt;http://cs.wikipedia.org/wiki/Soubor:Blue_Linckia_Starfish.JPG&gt;. 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TOURSIM NT.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17.4.2012]. Dostupný na WWW: &lt;http://cs.wikipedia.org/wiki/Soubor:Darwin_6299.jpg&gt;. </a:t>
            </a:r>
          </a:p>
          <a:p>
            <a:pPr>
              <a:buFont typeface="Wingdings" pitchFamily="2" charset="2"/>
              <a:buChar char="§"/>
            </a:pPr>
            <a:endParaRPr lang="cs-CZ" dirty="0" smtClean="0"/>
          </a:p>
          <a:p>
            <a:pPr>
              <a:buFont typeface="Wingdings" pitchFamily="2" charset="2"/>
              <a:buChar char="§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111</TotalTime>
  <Words>355</Words>
  <Application>Microsoft Office PowerPoint</Application>
  <PresentationFormat>Předvádění na obrazovce (4:3)</PresentationFormat>
  <Paragraphs>47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Cesta</vt:lpstr>
      <vt:lpstr>Snímek 1</vt:lpstr>
      <vt:lpstr>Snímek 2</vt:lpstr>
      <vt:lpstr>AUSTRÁLIE  poloha  a  rozloha</vt:lpstr>
      <vt:lpstr>POLOHA AUSTRÁLIE</vt:lpstr>
      <vt:lpstr>Snímek 5</vt:lpstr>
      <vt:lpstr>James cook zabírá v roce 1700 austrálii ve prospěch velké británie</vt:lpstr>
      <vt:lpstr>Velký korálový útes</vt:lpstr>
      <vt:lpstr>Velký korálový útes</vt:lpstr>
      <vt:lpstr>Přístav v australském darvinu</vt:lpstr>
      <vt:lpstr>tasmánie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AUSTRÁLIE  poloha  a  rozloha</dc:title>
  <dc:creator>ucitel</dc:creator>
  <cp:lastModifiedBy>ucitel</cp:lastModifiedBy>
  <cp:revision>19</cp:revision>
  <dcterms:created xsi:type="dcterms:W3CDTF">2012-04-08T19:38:16Z</dcterms:created>
  <dcterms:modified xsi:type="dcterms:W3CDTF">2012-06-27T19:01:58Z</dcterms:modified>
</cp:coreProperties>
</file>