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5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E3753-8181-4A19-ADDC-68497E6DF8A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DB681-4F00-4A59-BA68-4E4E18227E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E3753-8181-4A19-ADDC-68497E6DF8A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DB681-4F00-4A59-BA68-4E4E18227E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E3753-8181-4A19-ADDC-68497E6DF8A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DB681-4F00-4A59-BA68-4E4E18227E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E3753-8181-4A19-ADDC-68497E6DF8A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DB681-4F00-4A59-BA68-4E4E18227E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E3753-8181-4A19-ADDC-68497E6DF8A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DB681-4F00-4A59-BA68-4E4E18227E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E3753-8181-4A19-ADDC-68497E6DF8A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DB681-4F00-4A59-BA68-4E4E18227E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E3753-8181-4A19-ADDC-68497E6DF8A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DB681-4F00-4A59-BA68-4E4E18227E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E3753-8181-4A19-ADDC-68497E6DF8A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DB681-4F00-4A59-BA68-4E4E18227E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E3753-8181-4A19-ADDC-68497E6DF8A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DB681-4F00-4A59-BA68-4E4E18227E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E3753-8181-4A19-ADDC-68497E6DF8A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DB681-4F00-4A59-BA68-4E4E18227E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E3753-8181-4A19-ADDC-68497E6DF8A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DB681-4F00-4A59-BA68-4E4E18227E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7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2E3753-8181-4A19-ADDC-68497E6DF8A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BDB681-4F00-4A59-BA68-4E4E18227E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over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Jested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Jested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Jested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Koteln%C3%AD_j%C3%A1my,_od_Zlat%C3%A9ho_n%C3%A1vr%C5%A1%C3%AD_(03)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hyperlink" Target="http://cs.wikipedia.org/wiki/Soubor:Jested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Jested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ezdez_0.jpg" TargetMode="External"/><Relationship Id="rId13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12" Type="http://schemas.openxmlformats.org/officeDocument/2006/relationships/hyperlink" Target="http://cs.wikipedia.org/wiki/Soubor:Vrch_Born%C3%BD.jpg" TargetMode="External"/><Relationship Id="rId2" Type="http://schemas.openxmlformats.org/officeDocument/2006/relationships/hyperlink" Target="http://cs.wikipedia.org/wiki/Soubor:Castle_Sychrov_-_pohled_-_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rydlant3_(js).jpg" TargetMode="External"/><Relationship Id="rId11" Type="http://schemas.openxmlformats.org/officeDocument/2006/relationships/image" Target="../media/image10.jpeg"/><Relationship Id="rId5" Type="http://schemas.openxmlformats.org/officeDocument/2006/relationships/image" Target="../media/image7.jpeg"/><Relationship Id="rId15" Type="http://schemas.openxmlformats.org/officeDocument/2006/relationships/image" Target="../media/image2.jpeg"/><Relationship Id="rId10" Type="http://schemas.openxmlformats.org/officeDocument/2006/relationships/hyperlink" Target="http://cs.wikipedia.org/wiki/Soubor:Trosky002.jpg" TargetMode="External"/><Relationship Id="rId4" Type="http://schemas.openxmlformats.org/officeDocument/2006/relationships/hyperlink" Target="http://cs.wikipedia.org/wiki/Soubor:Z%C3%A1meck%C3%A1_zahrada_v_Z%C3%A1kupech.JPG" TargetMode="External"/><Relationship Id="rId9" Type="http://schemas.openxmlformats.org/officeDocument/2006/relationships/image" Target="../media/image9.jpeg"/><Relationship Id="rId14" Type="http://schemas.openxmlformats.org/officeDocument/2006/relationships/hyperlink" Target="http://cs.wikipedia.org/wiki/Soubor:Jested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Jested.jpg" TargetMode="Externa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Jested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Z%C3%A1meck%C3%A1_zahrada_v_Z%C3%A1kupech.JPG" TargetMode="External"/><Relationship Id="rId13" Type="http://schemas.openxmlformats.org/officeDocument/2006/relationships/hyperlink" Target="file:///\\commons.wikimedia.org\wiki\User:Z%25C3%25A1kup%25C3%25A1k" TargetMode="External"/><Relationship Id="rId3" Type="http://schemas.openxmlformats.org/officeDocument/2006/relationships/hyperlink" Target="file:///\\cs.wikipedia.org\wiki\User:%25C5%25A0J%25C5%25AF" TargetMode="External"/><Relationship Id="rId7" Type="http://schemas.openxmlformats.org/officeDocument/2006/relationships/hyperlink" Target="file:///\\cs.wikipedia.org\wiki\User:Milosm." TargetMode="External"/><Relationship Id="rId12" Type="http://schemas.openxmlformats.org/officeDocument/2006/relationships/hyperlink" Target="http://cs.wikipedia.org/wiki/Soubor:Trosky002.jpg" TargetMode="External"/><Relationship Id="rId2" Type="http://schemas.openxmlformats.org/officeDocument/2006/relationships/hyperlink" Target="http://cs.wikipedia.org/wiki/Soubor:Jeste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astle_Sychrov_-_pohled_-_1.jpg" TargetMode="External"/><Relationship Id="rId11" Type="http://schemas.openxmlformats.org/officeDocument/2006/relationships/hyperlink" Target="file:///\\commons.wikimedia.org\wiki\User:Olaf1541" TargetMode="External"/><Relationship Id="rId5" Type="http://schemas.openxmlformats.org/officeDocument/2006/relationships/hyperlink" Target="file:///\\commons.wikimedia.org\wiki\User:Jan_Pol%25C3%25A1k" TargetMode="External"/><Relationship Id="rId10" Type="http://schemas.openxmlformats.org/officeDocument/2006/relationships/hyperlink" Target="http://cs.wikipedia.org/wiki/Soubor:Bezdez_0.jpg" TargetMode="External"/><Relationship Id="rId4" Type="http://schemas.openxmlformats.org/officeDocument/2006/relationships/hyperlink" Target="http://cs.wikipedia.org/wiki/Soubor:Koteln%C3%AD_j%C3%A1my,_od_Zlat%C3%A9ho_n%C3%A1vr%C5%A1%C3%AD_(03).jpg" TargetMode="External"/><Relationship Id="rId9" Type="http://schemas.openxmlformats.org/officeDocument/2006/relationships/hyperlink" Target="http://www.flickr.com/people/45878701@N00" TargetMode="External"/><Relationship Id="rId1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otel a vysílač na Ještědu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8" y="785794"/>
            <a:ext cx="1943185" cy="136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755576" y="214290"/>
            <a:ext cx="545946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VY_12_INOVACE_Z.8.A.35_regiony_ceske_republiky_X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23. 05.2012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Název:REGIONY ČESKÉ REPUBLIKY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Calibri" pitchFamily="34" charset="0"/>
              </a:rPr>
            </a:br>
            <a:endParaRPr lang="cs-CZ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71604" y="4143380"/>
            <a:ext cx="598144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  <a:latin typeface="Calibri" pitchFamily="34" charset="0"/>
              </a:rPr>
              <a:t>REGIONY ČESKÉ REPUBLIKY</a:t>
            </a:r>
            <a:endParaRPr lang="cs-CZ" sz="4000" b="1" u="sng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85984" y="5429264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defRPr/>
            </a:pP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Zeměpis 8. ročník</a:t>
            </a:r>
          </a:p>
          <a:p>
            <a:pPr algn="just">
              <a:defRPr/>
            </a:pP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Liberecký kraj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Čtenářská gramotnost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Orientace na mapě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Práce s internetem</a:t>
            </a:r>
          </a:p>
          <a:p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Picture 2" descr="Hotel a vysílač na Ještědu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357166"/>
            <a:ext cx="1943185" cy="1368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otel a vysílač na Ještědu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357166"/>
            <a:ext cx="1943185" cy="1368000"/>
          </a:xfrm>
          <a:prstGeom prst="rect">
            <a:avLst/>
          </a:prstGeom>
          <a:noFill/>
        </p:spPr>
      </p:pic>
      <p:pic>
        <p:nvPicPr>
          <p:cNvPr id="7" name="Obrázek 6" descr="28-03-07_1849.jpg"/>
          <p:cNvPicPr>
            <a:picLocks noChangeAspect="1"/>
          </p:cNvPicPr>
          <p:nvPr/>
        </p:nvPicPr>
        <p:blipFill>
          <a:blip r:embed="rId4">
            <a:lum bright="43000" contrast="74000"/>
          </a:blip>
          <a:srcRect r="32776"/>
          <a:stretch>
            <a:fillRect/>
          </a:stretch>
        </p:blipFill>
        <p:spPr>
          <a:xfrm>
            <a:off x="714348" y="714356"/>
            <a:ext cx="2732005" cy="304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Zaoblený obdélníkový popisek 7"/>
          <p:cNvSpPr/>
          <p:nvPr/>
        </p:nvSpPr>
        <p:spPr>
          <a:xfrm>
            <a:off x="3714744" y="1714488"/>
            <a:ext cx="3143272" cy="4357718"/>
          </a:xfrm>
          <a:prstGeom prst="wedgeRoundRectCallout">
            <a:avLst>
              <a:gd name="adj1" fmla="val -84495"/>
              <a:gd name="adj2" fmla="val -26909"/>
              <a:gd name="adj3" fmla="val 16667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071934" y="1857364"/>
            <a:ext cx="242889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Dnes se vypravíme do krásného kraje, a to Libereckého. Na obrázku určitě poznáváte vrchol hory Ještěd. Víte, k čemu slouží známá stavba? Ano, je to rozhledna, televizní vysílač  a můžete se zde občerstvit i v restauraci. Mnoho dalších věcí už si budete muset zjistit sami….</a:t>
            </a:r>
            <a:endParaRPr lang="cs-CZ" b="1" i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1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Rozdělte se do 6 skupin a na internetu vyhledejte následující úkoly o Libereckém kraji</a:t>
            </a:r>
          </a:p>
          <a:p>
            <a:r>
              <a:rPr lang="cs-CZ" sz="2400" b="1" dirty="0" smtClean="0"/>
              <a:t>Připravte zápis pro ostatní, ukažte pojmy na mapě</a:t>
            </a:r>
          </a:p>
          <a:p>
            <a:endParaRPr lang="cs-CZ" sz="2400" b="1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3">
                    <a:lumMod val="75000"/>
                  </a:schemeClr>
                </a:solidFill>
              </a:rPr>
              <a:t>4 největší pohoří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3">
                    <a:lumMod val="75000"/>
                  </a:schemeClr>
                </a:solidFill>
              </a:rPr>
              <a:t>4 největší řeky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3">
                    <a:lumMod val="75000"/>
                  </a:schemeClr>
                </a:solidFill>
              </a:rPr>
              <a:t> 4 chráněné oblasti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3">
                    <a:lumMod val="75000"/>
                  </a:schemeClr>
                </a:solidFill>
              </a:rPr>
              <a:t>Průmysl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3">
                    <a:lumMod val="75000"/>
                  </a:schemeClr>
                </a:solidFill>
              </a:rPr>
              <a:t>Zemědělství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3">
                    <a:lumMod val="75000"/>
                  </a:schemeClr>
                </a:solidFill>
              </a:rPr>
              <a:t>Památky</a:t>
            </a:r>
            <a:endParaRPr lang="cs-CZ" sz="2400" b="1" i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" name="Obrázek 3" descr="http://upload.wikimedia.org/wikipedia/commons/thumb/4/4d/Koteln%C3%AD_j%C3%A1my%2C_od_Zlat%C3%A9ho_n%C3%A1vr%C5%A1%C3%AD_%2803%29.jpg/250px-Koteln%C3%AD_j%C3%A1my%2C_od_Zlat%C3%A9ho_n%C3%A1vr%C5%A1%C3%AD_%2803%29.jpg">
            <a:hlinkClick r:id="rId2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48" y="3286124"/>
            <a:ext cx="3643338" cy="264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286248" y="5929330"/>
            <a:ext cx="2411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KOTEL A KOTELNÍ JÁMY</a:t>
            </a:r>
            <a:endParaRPr lang="cs-CZ" b="1" dirty="0"/>
          </a:p>
        </p:txBody>
      </p:sp>
      <p:pic>
        <p:nvPicPr>
          <p:cNvPr id="6" name="Picture 2" descr="Hotel a vysílač na Ještědu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929454" y="285728"/>
            <a:ext cx="1943185" cy="1368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Část Krkonoš, Jizerské hory, Lužické hory, Ještědsko – </a:t>
            </a:r>
            <a:r>
              <a:rPr lang="cs-CZ" sz="2800" b="1" dirty="0" err="1" smtClean="0">
                <a:solidFill>
                  <a:schemeClr val="accent3">
                    <a:lumMod val="50000"/>
                  </a:schemeClr>
                </a:solidFill>
              </a:rPr>
              <a:t>kozákovský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hřbet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Labe, </a:t>
            </a:r>
            <a:r>
              <a:rPr lang="cs-CZ" sz="2800" b="1" dirty="0" err="1" smtClean="0">
                <a:solidFill>
                  <a:schemeClr val="accent3">
                    <a:lumMod val="50000"/>
                  </a:schemeClr>
                </a:solidFill>
              </a:rPr>
              <a:t>Ploučnice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, Lužická Nisa, </a:t>
            </a:r>
            <a:r>
              <a:rPr lang="cs-CZ" sz="2800" b="1" dirty="0" err="1" smtClean="0">
                <a:solidFill>
                  <a:schemeClr val="accent3">
                    <a:lumMod val="50000"/>
                  </a:schemeClr>
                </a:solidFill>
              </a:rPr>
              <a:t>Smědava</a:t>
            </a:r>
            <a:endParaRPr lang="cs-CZ" sz="28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Část </a:t>
            </a:r>
            <a:r>
              <a:rPr lang="cs-CZ" sz="2800" b="1" dirty="0" err="1" smtClean="0">
                <a:solidFill>
                  <a:schemeClr val="accent3">
                    <a:lumMod val="50000"/>
                  </a:schemeClr>
                </a:solidFill>
              </a:rPr>
              <a:t>KRNAPu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, CHKO Český ráj, CHKO Jizerské hory, CHKO Lužické hory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Strojírenství, potravinářství, výroba bižuterie a kovových mincí (Jablonec nad Nisou)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Obiloviny, brambory, řepka; skot, prasata, drůbež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Zámky </a:t>
            </a:r>
            <a:r>
              <a:rPr lang="cs-CZ" sz="2800" b="1" dirty="0" err="1" smtClean="0">
                <a:solidFill>
                  <a:schemeClr val="accent3">
                    <a:lumMod val="50000"/>
                  </a:schemeClr>
                </a:solidFill>
              </a:rPr>
              <a:t>Sychrov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, Zákupy, Frýdlant, hrady Bezděz, Trosky; Doksy s Máchovým jezerem (= rybník z doby Karla IV.)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Picture 2" descr="Hotel a vysílač na Ještědu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142852"/>
            <a:ext cx="1943185" cy="1368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d/dc/Castle_Sychrov_-_pohled_-_1.jpg/220px-Castle_Sychrov_-_pohled_-_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714356"/>
            <a:ext cx="2095500" cy="157162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42910" y="2285992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ZÁMEK SYCHROV</a:t>
            </a:r>
            <a:endParaRPr lang="cs-CZ" b="1" dirty="0"/>
          </a:p>
        </p:txBody>
      </p:sp>
      <p:pic>
        <p:nvPicPr>
          <p:cNvPr id="1028" name="Picture 4" descr="http://upload.wikimedia.org/wikipedia/commons/thumb/3/3f/Z%C3%A1meck%C3%A1_zahrada_v_Z%C3%A1kupech.JPG/220px-Z%C3%A1meck%C3%A1_zahrada_v_Z%C3%A1kupech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143240" y="714356"/>
            <a:ext cx="2095500" cy="1571626"/>
          </a:xfrm>
          <a:prstGeom prst="rect">
            <a:avLst/>
          </a:prstGeom>
          <a:noFill/>
        </p:spPr>
      </p:pic>
      <p:pic>
        <p:nvPicPr>
          <p:cNvPr id="1030" name="Picture 6" descr="http://upload.wikimedia.org/wikipedia/commons/thumb/2/22/Frydlant3_%28js%29.jpg/220px-Frydlant3_%28js%29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357950" y="2714620"/>
            <a:ext cx="1685105" cy="2520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286116" y="2285992"/>
            <a:ext cx="16918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ZÁMEK ZÁKUPY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29356" y="5572140"/>
            <a:ext cx="271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ZÁMEK FRÝDLANT</a:t>
            </a:r>
            <a:endParaRPr lang="cs-CZ" b="1" dirty="0"/>
          </a:p>
        </p:txBody>
      </p:sp>
      <p:pic>
        <p:nvPicPr>
          <p:cNvPr id="1032" name="Picture 8" descr="http://upload.wikimedia.org/wikipedia/commons/thumb/8/8d/Bezdez_0.jpg/220px-Bezdez_0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42910" y="2857496"/>
            <a:ext cx="2095500" cy="1390651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928662" y="4286256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HRAD BEZDĚZ</a:t>
            </a:r>
            <a:endParaRPr lang="cs-CZ" b="1" dirty="0"/>
          </a:p>
        </p:txBody>
      </p:sp>
      <p:pic>
        <p:nvPicPr>
          <p:cNvPr id="1034" name="Picture 10" descr="http://upload.wikimedia.org/wikipedia/commons/thumb/a/a3/Trosky002.jpg/220px-Trosky002.jpg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143240" y="2928934"/>
            <a:ext cx="2095500" cy="1400175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357554" y="4357694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HRAD TROSKY</a:t>
            </a:r>
            <a:endParaRPr lang="cs-CZ" b="1" dirty="0"/>
          </a:p>
        </p:txBody>
      </p:sp>
      <p:pic>
        <p:nvPicPr>
          <p:cNvPr id="1036" name="Picture 12" descr="http://upload.wikimedia.org/wikipedia/commons/thumb/2/27/Vrch_Born%C3%BD.jpg/220px-Vrch_Born%C3%BD.jpg">
            <a:hlinkClick r:id="rId12"/>
          </p:cNvPr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2428860" y="4857760"/>
            <a:ext cx="2095500" cy="1571626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2428860" y="6286520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MÁCHOVO JEZERO</a:t>
            </a:r>
            <a:endParaRPr lang="cs-CZ" b="1" dirty="0"/>
          </a:p>
        </p:txBody>
      </p:sp>
      <p:pic>
        <p:nvPicPr>
          <p:cNvPr id="16" name="Picture 2" descr="Hotel a vysílač na Ještědu">
            <a:hlinkClick r:id="rId14"/>
          </p:cNvPr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6357950" y="785794"/>
            <a:ext cx="1943185" cy="1368000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6643702" y="2214554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JEŠTĚD</a:t>
            </a:r>
            <a:endParaRPr lang="cs-CZ" b="1" dirty="0"/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2000" u="sng" dirty="0" smtClean="0"/>
              <a:t>VYLUŠTĚTE NÁZVY NEJVYŠŠÍCH HOR POHOŘÍ Z 1.ÚKOLU A DOPLŇTE JEJICH NADMOŘSKOU VÝŠKU </a:t>
            </a:r>
            <a:endParaRPr lang="cs-CZ" sz="2000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28596" y="2571744"/>
            <a:ext cx="4040188" cy="395128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LOTEK</a:t>
            </a:r>
          </a:p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MRSK</a:t>
            </a:r>
          </a:p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ŽUL</a:t>
            </a:r>
          </a:p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DĚTJEŠ</a:t>
            </a:r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2000" u="sng" dirty="0" smtClean="0"/>
              <a:t>ŘEŠENÍ</a:t>
            </a:r>
            <a:endParaRPr lang="cs-CZ" sz="2000" u="sng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3438" y="2571744"/>
            <a:ext cx="4041775" cy="395128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KOTEL 1435m</a:t>
            </a:r>
          </a:p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SMRK 1124m</a:t>
            </a:r>
          </a:p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LUŽ 793m</a:t>
            </a:r>
          </a:p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JEŠTĚD 1011m</a:t>
            </a:r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Picture 2" descr="Hotel a vysílač na Ještědu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142852"/>
            <a:ext cx="1943185" cy="1368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Obsah DUM tvoří hlavní část hodiny</a:t>
            </a:r>
          </a:p>
          <a:p>
            <a:r>
              <a:rPr lang="cs-CZ" sz="2000" dirty="0" smtClean="0"/>
              <a:t>Je posilována čtenářská gramotnost , uplatňujeme mezipředmětový vztah Z – ČJ; při práci s texty na internetu žáci vybírají to podstatné (výtah)</a:t>
            </a:r>
          </a:p>
          <a:p>
            <a:r>
              <a:rPr lang="cs-CZ" sz="2000" dirty="0" smtClean="0"/>
              <a:t>Ověříme si, zda významu textů rozumí</a:t>
            </a:r>
          </a:p>
          <a:p>
            <a:r>
              <a:rPr lang="cs-CZ" sz="2000" dirty="0" smtClean="0"/>
              <a:t>Práce skupin se složí do výsledného textu, který by měl být přehledný a srozumitelný</a:t>
            </a:r>
          </a:p>
          <a:p>
            <a:r>
              <a:rPr lang="cs-CZ" sz="2000" dirty="0" smtClean="0"/>
              <a:t>Druhý úkol je oddechový, první úspěšné řešitele odměníme nějakým způsobem klasifikace</a:t>
            </a:r>
          </a:p>
          <a:p>
            <a:r>
              <a:rPr lang="cs-CZ" sz="2000" b="1" u="sng" dirty="0" smtClean="0"/>
              <a:t>Klíčová slova</a:t>
            </a:r>
            <a:r>
              <a:rPr lang="cs-CZ" sz="2000" dirty="0" smtClean="0"/>
              <a:t>: viz snímky 5,6 a 7</a:t>
            </a:r>
          </a:p>
          <a:p>
            <a:r>
              <a:rPr lang="cs-CZ" sz="2000" b="1" u="sng" dirty="0" smtClean="0"/>
              <a:t>Inovace:</a:t>
            </a:r>
            <a:r>
              <a:rPr lang="cs-CZ" sz="2000" dirty="0" smtClean="0"/>
              <a:t> posilování čtenářské gramotnosti, relaxace zábavnou formou,</a:t>
            </a:r>
          </a:p>
          <a:p>
            <a:pPr>
              <a:buNone/>
            </a:pPr>
            <a:r>
              <a:rPr lang="cs-CZ" sz="2000" dirty="0" smtClean="0"/>
              <a:t>       práce na PC – vyhledávání na internetu, týmová práce</a:t>
            </a:r>
          </a:p>
          <a:p>
            <a:endParaRPr lang="cs-CZ" sz="2000" dirty="0"/>
          </a:p>
        </p:txBody>
      </p:sp>
      <p:pic>
        <p:nvPicPr>
          <p:cNvPr id="4" name="Picture 2" descr="Hotel a vysílač na Ještědu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54" y="428604"/>
            <a:ext cx="1943185" cy="1368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S.3: Foto: soukromý archiv autorky </a:t>
            </a:r>
          </a:p>
          <a:p>
            <a:r>
              <a:rPr lang="cs-CZ" sz="1400" smtClean="0"/>
              <a:t>S.1 - 9  </a:t>
            </a:r>
            <a:r>
              <a:rPr lang="cs-CZ" sz="1400" dirty="0" smtClean="0"/>
              <a:t>:</a:t>
            </a:r>
            <a:r>
              <a:rPr lang="cs-CZ" sz="1400" u="sng" dirty="0" smtClean="0">
                <a:solidFill>
                  <a:schemeClr val="bg1"/>
                </a:solidFill>
              </a:rPr>
              <a:t> :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smtClean="0"/>
              <a:t>Uvedené zdroje [ 2012 – 05 – 01]. Dostupné pod licencí </a:t>
            </a:r>
          </a:p>
          <a:p>
            <a:r>
              <a:rPr lang="cs-CZ" sz="1400" dirty="0" smtClean="0"/>
              <a:t>     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 </a:t>
            </a:r>
            <a:r>
              <a:rPr lang="cs-CZ" sz="1400" dirty="0" err="1" smtClean="0"/>
              <a:t>Bernd</a:t>
            </a:r>
            <a:r>
              <a:rPr lang="cs-CZ" sz="1400" dirty="0" smtClean="0"/>
              <a:t> </a:t>
            </a:r>
            <a:r>
              <a:rPr lang="cs-CZ" sz="1400" dirty="0" err="1" smtClean="0"/>
              <a:t>Gutte</a:t>
            </a:r>
            <a:r>
              <a:rPr lang="cs-CZ" sz="1400" dirty="0" smtClean="0"/>
              <a:t>,&lt; </a:t>
            </a:r>
            <a:r>
              <a:rPr lang="cs-CZ" sz="1400" dirty="0" smtClean="0">
                <a:hlinkClick r:id="rId2"/>
              </a:rPr>
              <a:t>http://cs.wikipedia.org/wiki/Soubor:Jested.jpg</a:t>
            </a:r>
            <a:r>
              <a:rPr lang="cs-CZ" sz="1400" dirty="0" smtClean="0"/>
              <a:t>&gt;</a:t>
            </a:r>
          </a:p>
          <a:p>
            <a:r>
              <a:rPr lang="cs-CZ" sz="1400" dirty="0" smtClean="0"/>
              <a:t>S.4: Uvedené zdroje [ 2012 – 05 – 01]. Dostupné pod licencí </a:t>
            </a:r>
          </a:p>
          <a:p>
            <a:pPr>
              <a:buNone/>
            </a:pPr>
            <a:r>
              <a:rPr lang="cs-CZ" sz="1400" dirty="0" smtClean="0"/>
              <a:t>         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</a:t>
            </a:r>
            <a:r>
              <a:rPr lang="cs-CZ" sz="1400" dirty="0" smtClean="0">
                <a:hlinkClick r:id="rId3" action="ppaction://hlinkfile" tooltip="cs:User:ŠJů"/>
              </a:rPr>
              <a:t> </a:t>
            </a:r>
            <a:r>
              <a:rPr lang="cs-CZ" sz="1400" dirty="0" err="1" smtClean="0">
                <a:hlinkClick r:id="rId3" action="ppaction://hlinkfile" tooltip="cs:User:ŠJů"/>
              </a:rPr>
              <a:t>ŠJů</a:t>
            </a:r>
            <a:r>
              <a:rPr lang="cs-CZ" sz="1400" dirty="0" smtClean="0"/>
              <a:t>, &lt;</a:t>
            </a:r>
            <a:r>
              <a:rPr lang="cs-CZ" sz="1400" dirty="0" smtClean="0">
                <a:hlinkClick r:id="rId4"/>
              </a:rPr>
              <a:t>http://cs.wikipedia.org/wiki/Soubor:Koteln%C3%AD_j%C3%A1my,_od_Zlat%C3%A9ho_n%C3%A1vr%C5%A1%C3%AD_(03).jpg</a:t>
            </a:r>
            <a:r>
              <a:rPr lang="cs-CZ" sz="1400" dirty="0" smtClean="0"/>
              <a:t>&gt;</a:t>
            </a:r>
          </a:p>
          <a:p>
            <a:r>
              <a:rPr lang="cs-CZ" sz="1400" dirty="0" smtClean="0"/>
              <a:t>S.6: Uvedené zdroje [ 2012 – 05 – 01]. Dostupné pod licencí </a:t>
            </a:r>
          </a:p>
          <a:p>
            <a:r>
              <a:rPr lang="cs-CZ" sz="1400" dirty="0" smtClean="0"/>
              <a:t>     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</a:t>
            </a:r>
            <a:r>
              <a:rPr lang="cs-CZ" sz="1400" dirty="0" smtClean="0">
                <a:hlinkClick r:id="rId5" action="ppaction://hlinkfile" tooltip="User:Jan Polák"/>
              </a:rPr>
              <a:t> Jan Polák</a:t>
            </a:r>
            <a:r>
              <a:rPr lang="cs-CZ" sz="1400" dirty="0" smtClean="0"/>
              <a:t> ,&lt; </a:t>
            </a:r>
            <a:r>
              <a:rPr lang="cs-CZ" sz="1400" dirty="0" smtClean="0">
                <a:hlinkClick r:id="rId6"/>
              </a:rPr>
              <a:t>http://cs.wikipedia.org/wiki/Soubor:Castle_Sychrov_-_pohled_-_1.jpg</a:t>
            </a:r>
            <a:r>
              <a:rPr lang="cs-CZ" sz="1400" dirty="0" smtClean="0"/>
              <a:t>&gt;</a:t>
            </a:r>
          </a:p>
          <a:p>
            <a:r>
              <a:rPr lang="cs-CZ" sz="1400" dirty="0" smtClean="0">
                <a:hlinkClick r:id="rId7" action="ppaction://hlinkfile" tooltip="cs:User:Milosm."/>
              </a:rPr>
              <a:t> Miloš </a:t>
            </a:r>
            <a:r>
              <a:rPr lang="cs-CZ" sz="1400" dirty="0" err="1" smtClean="0">
                <a:hlinkClick r:id="rId7" action="ppaction://hlinkfile" tooltip="cs:User:Milosm."/>
              </a:rPr>
              <a:t>Miličevič</a:t>
            </a:r>
            <a:r>
              <a:rPr lang="cs-CZ" sz="1400" dirty="0" smtClean="0"/>
              <a:t>: </a:t>
            </a:r>
            <a:r>
              <a:rPr lang="cs-CZ" sz="1400" i="1" dirty="0" err="1" smtClean="0"/>
              <a:t>commons.wikimedia</a:t>
            </a:r>
            <a:r>
              <a:rPr lang="cs-CZ" sz="1400" dirty="0" smtClean="0"/>
              <a:t> [2012-05-01].Dostupné na www:</a:t>
            </a:r>
          </a:p>
          <a:p>
            <a:pPr>
              <a:buNone/>
            </a:pPr>
            <a:r>
              <a:rPr lang="cs-CZ" sz="1400" dirty="0" smtClean="0"/>
              <a:t>        &lt;  </a:t>
            </a:r>
            <a:r>
              <a:rPr lang="cs-CZ" sz="1400" dirty="0" smtClean="0">
                <a:hlinkClick r:id="rId8"/>
              </a:rPr>
              <a:t>http://cs.wikipedia.org/wiki/Soubor:Z%C3%A1meck%C3%A1_zahrada_v_Z%C3%A1kupech.JPG</a:t>
            </a:r>
            <a:r>
              <a:rPr lang="cs-CZ" sz="1400" dirty="0" smtClean="0"/>
              <a:t>&gt;</a:t>
            </a:r>
          </a:p>
          <a:p>
            <a:r>
              <a:rPr lang="cs-CZ" sz="1400" dirty="0" smtClean="0"/>
              <a:t> : </a:t>
            </a:r>
            <a:r>
              <a:rPr lang="cs-CZ" sz="1400" dirty="0" err="1" smtClean="0">
                <a:hlinkClick r:id="rId9"/>
              </a:rPr>
              <a:t>Tomas</a:t>
            </a:r>
            <a:r>
              <a:rPr lang="cs-CZ" sz="1400" dirty="0" smtClean="0">
                <a:hlinkClick r:id="rId9"/>
              </a:rPr>
              <a:t> </a:t>
            </a:r>
            <a:r>
              <a:rPr lang="cs-CZ" sz="1400" dirty="0" err="1" smtClean="0">
                <a:hlinkClick r:id="rId9"/>
              </a:rPr>
              <a:t>Cermak</a:t>
            </a:r>
            <a:r>
              <a:rPr lang="cs-CZ" sz="1400" dirty="0" smtClean="0"/>
              <a:t>:&lt; </a:t>
            </a:r>
            <a:r>
              <a:rPr lang="cs-CZ" sz="1400" dirty="0" smtClean="0">
                <a:hlinkClick r:id="rId10"/>
              </a:rPr>
              <a:t>http://cs.wikipedia.org/wiki/Soubor:Bezdez_0.jpg</a:t>
            </a:r>
            <a:r>
              <a:rPr lang="cs-CZ" sz="1400" dirty="0" smtClean="0"/>
              <a:t>&gt;</a:t>
            </a:r>
          </a:p>
          <a:p>
            <a:r>
              <a:rPr lang="cs-CZ" sz="1400" dirty="0" smtClean="0"/>
              <a:t>Uvedené zdroje [ 2012 – 05 – 01]. Dostupné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</a:t>
            </a:r>
          </a:p>
          <a:p>
            <a:r>
              <a:rPr lang="cs-CZ" sz="1400" dirty="0" smtClean="0">
                <a:hlinkClick r:id="rId11" action="ppaction://hlinkfile" tooltip="User:Olaf1541"/>
              </a:rPr>
              <a:t> Olaf1541</a:t>
            </a:r>
            <a:r>
              <a:rPr lang="cs-CZ" sz="1400" dirty="0" smtClean="0"/>
              <a:t>,&lt; </a:t>
            </a:r>
            <a:r>
              <a:rPr lang="cs-CZ" sz="1400" dirty="0" smtClean="0">
                <a:hlinkClick r:id="rId12"/>
              </a:rPr>
              <a:t>http://cs.wikipedia.org/wiki/Soubor:Trosky002.jpg</a:t>
            </a:r>
            <a:r>
              <a:rPr lang="cs-CZ" sz="1400" dirty="0" smtClean="0"/>
              <a:t>&gt;</a:t>
            </a:r>
          </a:p>
          <a:p>
            <a:r>
              <a:rPr lang="cs-CZ" sz="1400" dirty="0" err="1" smtClean="0">
                <a:hlinkClick r:id="rId13" action="ppaction://hlinkfile" tooltip="User:Zákupák"/>
              </a:rPr>
              <a:t>Zákupák</a:t>
            </a:r>
            <a:r>
              <a:rPr lang="cs-CZ" sz="1400" dirty="0" smtClean="0">
                <a:hlinkClick r:id="rId7" action="ppaction://hlinkfile" tooltip="cs:User:Milosm."/>
              </a:rPr>
              <a:t> </a:t>
            </a:r>
            <a:r>
              <a:rPr lang="cs-CZ" sz="1400" dirty="0" smtClean="0"/>
              <a:t>: </a:t>
            </a:r>
            <a:r>
              <a:rPr lang="cs-CZ" sz="1400" i="1" dirty="0" err="1" smtClean="0"/>
              <a:t>commons.wikimedia</a:t>
            </a:r>
            <a:r>
              <a:rPr lang="cs-CZ" sz="1400" dirty="0" smtClean="0"/>
              <a:t> [2012-05-o1].Dostupné na www&lt;:http://</a:t>
            </a:r>
            <a:r>
              <a:rPr lang="cs-CZ" sz="1400" dirty="0" err="1" smtClean="0"/>
              <a:t>cs.wikipedia.org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/Soubor:Vrch_</a:t>
            </a:r>
            <a:r>
              <a:rPr lang="cs-CZ" sz="1400" dirty="0" err="1" smtClean="0"/>
              <a:t>Born</a:t>
            </a:r>
            <a:r>
              <a:rPr lang="cs-CZ" sz="1400" dirty="0" smtClean="0"/>
              <a:t>%C3%</a:t>
            </a:r>
            <a:r>
              <a:rPr lang="cs-CZ" sz="1400" dirty="0" err="1" smtClean="0"/>
              <a:t>BD.jpg</a:t>
            </a:r>
            <a:r>
              <a:rPr lang="cs-CZ" sz="1400" dirty="0" smtClean="0"/>
              <a:t>&gt;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  <p:pic>
        <p:nvPicPr>
          <p:cNvPr id="4" name="Picture 2" descr="Hotel a vysílač na Ještědu">
            <a:hlinkClick r:id="rId2"/>
          </p:cNvPr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7000892" y="357166"/>
            <a:ext cx="1943185" cy="1368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510</Words>
  <Application>Microsoft Office PowerPoint</Application>
  <PresentationFormat>Předvádění na obrazovce (4:3)</PresentationFormat>
  <Paragraphs>74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ÚKOL 1</vt:lpstr>
      <vt:lpstr>ŘEŠENÍ</vt:lpstr>
      <vt:lpstr>Prezentace aplikace PowerPoint</vt:lpstr>
      <vt:lpstr>ÚKOL 2</vt:lpstr>
      <vt:lpstr>METODICKÝ NÁVOD</vt:lpstr>
      <vt:lpstr>POUŽITÉ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Jan Táborský</cp:lastModifiedBy>
  <cp:revision>25</cp:revision>
  <dcterms:created xsi:type="dcterms:W3CDTF">2012-04-30T14:38:38Z</dcterms:created>
  <dcterms:modified xsi:type="dcterms:W3CDTF">2012-08-03T08:37:58Z</dcterms:modified>
</cp:coreProperties>
</file>