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BAF1C-A85E-4A9D-B415-09862C9DF0B0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7B644-FEE3-4D34-B065-914FC2F19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teti11.jpg" TargetMode="External"/><Relationship Id="rId13" Type="http://schemas.openxmlformats.org/officeDocument/2006/relationships/image" Target="../media/image9.jpeg"/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12" Type="http://schemas.openxmlformats.org/officeDocument/2006/relationships/hyperlink" Target="http://cs.wikipedia.org/wiki/Soubor:Steti05.JPG" TargetMode="External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teti03.jpg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0" Type="http://schemas.openxmlformats.org/officeDocument/2006/relationships/hyperlink" Target="http://cs.wikipedia.org/wiki/Soubor:Steti02.jpg" TargetMode="External"/><Relationship Id="rId4" Type="http://schemas.openxmlformats.org/officeDocument/2006/relationships/hyperlink" Target="http://cs.wikipedia.org/wiki/Soubor:MestoSteti.jpg" TargetMode="External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//upload.wikimedia.org/wikipedia/commons/0/07/Steti_-_erb.gi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7/Steti_-_erb.gif" TargetMode="External"/><Relationship Id="rId2" Type="http://schemas.openxmlformats.org/officeDocument/2006/relationships/hyperlink" Target="file:///\\commons.wikimedia.org\wiki\User:Miaow_Miao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0042"/>
            <a:ext cx="1127520" cy="12960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547664" y="428604"/>
            <a:ext cx="54726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VY_12_INOVACE_Z.8.A.36_regiony_ceske_republiky_XI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25. 05.2012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Název:REGIONY ČESKÉ REPUBLIKY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>
                <a:latin typeface="Calibri" pitchFamily="34" charset="0"/>
              </a:rPr>
              <a:t>Název projektu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: </a:t>
            </a:r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PRIMA ŠKOLA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85918" y="4357694"/>
            <a:ext cx="54072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u="sng" dirty="0" smtClean="0">
                <a:solidFill>
                  <a:srgbClr val="FF0000"/>
                </a:solidFill>
                <a:latin typeface="Calibri" pitchFamily="34" charset="0"/>
              </a:rPr>
              <a:t>REGIONY ČESKÉ REPUBLIKY</a:t>
            </a:r>
            <a:endParaRPr lang="cs-CZ" sz="3600" b="1" u="sng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5429264"/>
            <a:ext cx="42926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928802"/>
            <a:ext cx="8229600" cy="4525963"/>
          </a:xfrm>
        </p:spPr>
        <p:txBody>
          <a:bodyPr/>
          <a:lstStyle/>
          <a:p>
            <a:pPr algn="just">
              <a:defRPr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Zeměpis 8. ročník</a:t>
            </a:r>
          </a:p>
          <a:p>
            <a:pPr algn="just">
              <a:defRPr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Ústecký  kraj – </a:t>
            </a:r>
            <a:r>
              <a:rPr lang="cs-CZ" b="1" i="1" dirty="0" err="1" smtClean="0">
                <a:solidFill>
                  <a:schemeClr val="tx2">
                    <a:lumMod val="75000"/>
                  </a:schemeClr>
                </a:solidFill>
              </a:rPr>
              <a:t>Štětí</a:t>
            </a:r>
            <a:endParaRPr lang="cs-CZ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Procvičení znalostí místního regionu</a:t>
            </a:r>
          </a:p>
          <a:p>
            <a:pPr>
              <a:defRPr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Čtenářská gramotnost</a:t>
            </a:r>
          </a:p>
          <a:p>
            <a:pPr>
              <a:buNone/>
              <a:defRPr/>
            </a:pPr>
            <a:endParaRPr lang="cs-CZ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4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  <p:pic>
        <p:nvPicPr>
          <p:cNvPr id="5" name="Obrázek 4" descr="untitled1.bmp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1357290" y="285728"/>
            <a:ext cx="4080000" cy="30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aoblený obdélníkový popisek 5"/>
          <p:cNvSpPr/>
          <p:nvPr/>
        </p:nvSpPr>
        <p:spPr>
          <a:xfrm>
            <a:off x="1071538" y="3786190"/>
            <a:ext cx="5643602" cy="2857520"/>
          </a:xfrm>
          <a:prstGeom prst="wedgeRoundRectCallout">
            <a:avLst>
              <a:gd name="adj1" fmla="val -7214"/>
              <a:gd name="adj2" fmla="val -8745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428728" y="3929066"/>
            <a:ext cx="4857784" cy="264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Dnes se vidíme naposledy. Je pro vás připraven text o našem městě; možná vám bude připadat legrační, ale kdo ví…..Však uvidíme, jestli své město a jeho okolí dobře znáte. Já už jsem z toho všeho velmi unavený. Musím si odpočinout a doufám, že se někdy stavíte. Ale to už na vás budu mluvit svou psí řečí. Mějte se hezky!!!</a:t>
            </a:r>
            <a:endParaRPr lang="cs-CZ" sz="20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800" b="1" u="sng" dirty="0" smtClean="0">
                <a:solidFill>
                  <a:schemeClr val="tx2">
                    <a:lumMod val="75000"/>
                  </a:schemeClr>
                </a:solidFill>
              </a:rPr>
              <a:t>DOBŘE SI PŘEČTĚTE NÁSLEDUJÍCÍ TEXT. OBSAHUJE 12 CHYB. VYHLEDEJTE JE A NAHRAĎTE SPRÁVNÝMI VÝRAZY.</a:t>
            </a:r>
          </a:p>
          <a:p>
            <a:endParaRPr lang="cs-CZ" sz="18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cs-CZ" sz="1800" b="1" i="1" dirty="0" err="1" smtClean="0">
                <a:solidFill>
                  <a:schemeClr val="tx2">
                    <a:lumMod val="75000"/>
                  </a:schemeClr>
                </a:solidFill>
              </a:rPr>
              <a:t>Štětí</a:t>
            </a: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 má 15 000 obyvatel.</a:t>
            </a:r>
          </a:p>
          <a:p>
            <a:pPr>
              <a:buFont typeface="+mj-lt"/>
              <a:buAutoNum type="arabicPeriod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Leží na levém břehu Vltavy.</a:t>
            </a:r>
          </a:p>
          <a:p>
            <a:pPr>
              <a:buFont typeface="+mj-lt"/>
              <a:buAutoNum type="arabicPeriod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Nachází se zde velká továrna na výrobu papíru a textilu.</a:t>
            </a:r>
          </a:p>
          <a:p>
            <a:pPr>
              <a:buFont typeface="+mj-lt"/>
              <a:buAutoNum type="arabicPeriod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Nejvyšší horou v blízkém okolí je vrch </a:t>
            </a:r>
            <a:r>
              <a:rPr lang="cs-CZ" sz="1800" b="1" i="1" dirty="0" err="1" smtClean="0">
                <a:solidFill>
                  <a:schemeClr val="tx2">
                    <a:lumMod val="75000"/>
                  </a:schemeClr>
                </a:solidFill>
              </a:rPr>
              <a:t>Ostrák</a:t>
            </a: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 (281m).</a:t>
            </a:r>
          </a:p>
          <a:p>
            <a:pPr>
              <a:buFont typeface="+mj-lt"/>
              <a:buAutoNum type="arabicPeriod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Nedaleko tohoto vrcholu se stále rozrůstá obec Vrabčí.</a:t>
            </a:r>
          </a:p>
          <a:p>
            <a:pPr>
              <a:buAutoNum type="arabicPeriod" startAt="6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V dáli se tyčí památná hora Říp (459m), vzdálená od města 6km.</a:t>
            </a:r>
          </a:p>
          <a:p>
            <a:pPr>
              <a:buAutoNum type="arabicPeriod" startAt="6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Výrovka </a:t>
            </a:r>
            <a:r>
              <a:rPr lang="cs-CZ" sz="1800" b="1" i="1" smtClean="0">
                <a:solidFill>
                  <a:schemeClr val="tx2">
                    <a:lumMod val="75000"/>
                  </a:schemeClr>
                </a:solidFill>
              </a:rPr>
              <a:t>(273m) </a:t>
            </a: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je název dalšího malého vrchu.</a:t>
            </a:r>
          </a:p>
          <a:p>
            <a:pPr>
              <a:buAutoNum type="arabicPeriod" startAt="6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Obyvatelé </a:t>
            </a:r>
            <a:r>
              <a:rPr lang="cs-CZ" sz="1800" b="1" i="1" dirty="0" err="1" smtClean="0">
                <a:solidFill>
                  <a:schemeClr val="tx2">
                    <a:lumMod val="75000"/>
                  </a:schemeClr>
                </a:solidFill>
              </a:rPr>
              <a:t>Štětí</a:t>
            </a: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 mohou provozovat mnoho různých sportů.</a:t>
            </a:r>
          </a:p>
          <a:p>
            <a:pPr>
              <a:buAutoNum type="arabicPeriod" startAt="6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Na kraji města se nachází akvapark, podél Labe vede cyklostezka.</a:t>
            </a:r>
          </a:p>
          <a:p>
            <a:pPr>
              <a:buAutoNum type="arabicPeriod" startAt="6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U Labe leží i hokejový stadion.</a:t>
            </a:r>
          </a:p>
          <a:p>
            <a:pPr>
              <a:buAutoNum type="arabicPeriod" startAt="6"/>
            </a:pPr>
            <a:r>
              <a:rPr lang="cs-CZ" sz="1800" b="1" i="1" dirty="0" smtClean="0">
                <a:solidFill>
                  <a:schemeClr val="tx2">
                    <a:lumMod val="75000"/>
                  </a:schemeClr>
                </a:solidFill>
              </a:rPr>
              <a:t>Každý rok je zde pořádán Festival dechových orchestrů FIDO.</a:t>
            </a:r>
          </a:p>
          <a:p>
            <a:pPr>
              <a:buNone/>
            </a:pPr>
            <a:endParaRPr lang="cs-CZ" sz="1800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+mj-lt"/>
              <a:buAutoNum type="arabicPeriod"/>
            </a:pPr>
            <a:endParaRPr lang="cs-CZ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cs-CZ" b="1" i="1" dirty="0" err="1" smtClean="0">
                <a:solidFill>
                  <a:schemeClr val="tx2">
                    <a:lumMod val="75000"/>
                  </a:schemeClr>
                </a:solidFill>
              </a:rPr>
              <a:t>Štětí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má </a:t>
            </a:r>
            <a:r>
              <a:rPr lang="cs-CZ" b="1" i="1" dirty="0" smtClean="0">
                <a:solidFill>
                  <a:srgbClr val="FF0000"/>
                </a:solidFill>
              </a:rPr>
              <a:t>11 000 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obyvatel.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Leží na </a:t>
            </a:r>
            <a:r>
              <a:rPr lang="cs-CZ" b="1" i="1" dirty="0" smtClean="0">
                <a:solidFill>
                  <a:srgbClr val="FF0000"/>
                </a:solidFill>
              </a:rPr>
              <a:t>pravém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břehu </a:t>
            </a:r>
            <a:r>
              <a:rPr lang="cs-CZ" b="1" i="1" dirty="0" smtClean="0">
                <a:solidFill>
                  <a:srgbClr val="FF0000"/>
                </a:solidFill>
              </a:rPr>
              <a:t>Labe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Nachází se zde velká továrna na výrobu papíru </a:t>
            </a:r>
            <a:r>
              <a:rPr lang="cs-CZ" b="1" i="1" dirty="0" smtClean="0">
                <a:solidFill>
                  <a:srgbClr val="FF0000"/>
                </a:solidFill>
              </a:rPr>
              <a:t>!!!.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Nejvyšší horou v blízkém okolí je vrch </a:t>
            </a:r>
            <a:r>
              <a:rPr lang="cs-CZ" b="1" i="1" dirty="0" smtClean="0">
                <a:solidFill>
                  <a:srgbClr val="FF0000"/>
                </a:solidFill>
              </a:rPr>
              <a:t>Špičák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(281m).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Nedaleko tohoto vrcholu se stále rozrůstá obec </a:t>
            </a:r>
            <a:r>
              <a:rPr lang="cs-CZ" b="1" i="1" dirty="0" smtClean="0">
                <a:solidFill>
                  <a:srgbClr val="FF0000"/>
                </a:solidFill>
              </a:rPr>
              <a:t>Stračí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>
              <a:buAutoNum type="arabicPeriod" startAt="6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V dáli se tyčí památná hora Říp (459m), vzdálená od města </a:t>
            </a:r>
            <a:r>
              <a:rPr lang="cs-CZ" b="1" i="1" dirty="0" smtClean="0">
                <a:solidFill>
                  <a:srgbClr val="FF0000"/>
                </a:solidFill>
              </a:rPr>
              <a:t>10 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km.</a:t>
            </a:r>
          </a:p>
          <a:p>
            <a:pPr>
              <a:buAutoNum type="arabicPeriod" startAt="6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Sovice 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(273) je název dalšího malého vrchu.</a:t>
            </a:r>
          </a:p>
          <a:p>
            <a:pPr>
              <a:buAutoNum type="arabicPeriod" startAt="6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Obyvatelé </a:t>
            </a:r>
            <a:r>
              <a:rPr lang="cs-CZ" b="1" i="1" dirty="0" err="1" smtClean="0">
                <a:solidFill>
                  <a:schemeClr val="tx2">
                    <a:lumMod val="75000"/>
                  </a:schemeClr>
                </a:solidFill>
              </a:rPr>
              <a:t>Štětí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mohou provozovat mnoho různých sportů.</a:t>
            </a:r>
          </a:p>
          <a:p>
            <a:pPr>
              <a:buAutoNum type="arabicPeriod" startAt="6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Na kraji města se nachází </a:t>
            </a:r>
            <a:r>
              <a:rPr lang="cs-CZ" b="1" i="1" dirty="0" smtClean="0">
                <a:solidFill>
                  <a:srgbClr val="FF0000"/>
                </a:solidFill>
              </a:rPr>
              <a:t>koupaliště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, podél Labe vede cyklostezka.</a:t>
            </a:r>
          </a:p>
          <a:p>
            <a:pPr>
              <a:buAutoNum type="arabicPeriod" startAt="6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U Labe leží i </a:t>
            </a:r>
            <a:r>
              <a:rPr lang="cs-CZ" b="1" i="1" dirty="0" smtClean="0">
                <a:solidFill>
                  <a:srgbClr val="FF0000"/>
                </a:solidFill>
              </a:rPr>
              <a:t>středisko vodních sportů (dříve veslařský klub)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>
              <a:buAutoNum type="arabicPeriod" startAt="6"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Jednou za dva roky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 je zde pořádán Festival dechových orchestrů </a:t>
            </a:r>
            <a:r>
              <a:rPr lang="cs-CZ" b="1" i="1" dirty="0" smtClean="0">
                <a:solidFill>
                  <a:srgbClr val="FF0000"/>
                </a:solidFill>
              </a:rPr>
              <a:t>FEDO</a:t>
            </a: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>
              <a:buNone/>
            </a:pPr>
            <a:endParaRPr lang="cs-CZ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</a:rPr>
              <a:t>DISKUSE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VYPRÁVĚJTE O MÍSTECH, KTERÁ UVIDÍTE NA OBRÁZCÍCH, O SVÝCH ZÁŽITCÍCH VE VZTAHU K NAŠEMU MĚSTU, CO BYSTE VE ŠTĚTÍ ZMĚNILI, VYLEPŠILI…</a:t>
            </a:r>
          </a:p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SVÉ NÁZORY MŮŽETE VYJÁDŘIT I FORMOU SLOHOVÉ PRÁCE (ÚVAHA)</a:t>
            </a:r>
            <a:endParaRPr lang="cs-CZ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  <p:sp>
        <p:nvSpPr>
          <p:cNvPr id="5" name="Šipka dolů 4"/>
          <p:cNvSpPr/>
          <p:nvPr/>
        </p:nvSpPr>
        <p:spPr>
          <a:xfrm>
            <a:off x="4071934" y="5143512"/>
            <a:ext cx="928694" cy="12144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  <p:pic>
        <p:nvPicPr>
          <p:cNvPr id="15362" name="Picture 2" descr="Bezručovy sady">
            <a:hlinkClick r:id="rId4" tooltip="Bezručovy sady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">
            <a:off x="428596" y="500042"/>
            <a:ext cx="2872456" cy="2160000"/>
          </a:xfrm>
          <a:prstGeom prst="rect">
            <a:avLst/>
          </a:prstGeom>
          <a:noFill/>
        </p:spPr>
      </p:pic>
      <p:pic>
        <p:nvPicPr>
          <p:cNvPr id="15364" name="Picture 4" descr="http://upload.wikimedia.org/wikipedia/commons/thumb/c/cb/Steti03.jpg/220px-Steti03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43306" y="1000108"/>
            <a:ext cx="2543999" cy="1908000"/>
          </a:xfrm>
          <a:prstGeom prst="rect">
            <a:avLst/>
          </a:prstGeom>
          <a:noFill/>
        </p:spPr>
      </p:pic>
      <p:pic>
        <p:nvPicPr>
          <p:cNvPr id="15366" name="Picture 6" descr="http://upload.wikimedia.org/wikipedia/commons/thumb/2/20/Steti11.jpg/220px-Steti11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080000">
            <a:off x="6419843" y="1911454"/>
            <a:ext cx="2495999" cy="1872000"/>
          </a:xfrm>
          <a:prstGeom prst="rect">
            <a:avLst/>
          </a:prstGeom>
          <a:noFill/>
        </p:spPr>
      </p:pic>
      <p:pic>
        <p:nvPicPr>
          <p:cNvPr id="15368" name="Picture 8" descr="http://upload.wikimedia.org/wikipedia/commons/thumb/d/d9/Steti02.jpg/220px-Steti02.jpg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-1440000">
            <a:off x="571472" y="3429000"/>
            <a:ext cx="2879999" cy="2160000"/>
          </a:xfrm>
          <a:prstGeom prst="rect">
            <a:avLst/>
          </a:prstGeom>
          <a:noFill/>
        </p:spPr>
      </p:pic>
      <p:pic>
        <p:nvPicPr>
          <p:cNvPr id="15370" name="Picture 10" descr="http://upload.wikimedia.org/wikipedia/commons/thumb/7/7b/Steti05.JPG/220px-Steti05.JPG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 rot="1260000">
            <a:off x="4291888" y="3801880"/>
            <a:ext cx="2879999" cy="2160000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42910" y="2786058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Bezručovy</a:t>
            </a:r>
            <a:r>
              <a:rPr lang="cs-CZ" b="1" dirty="0" smtClean="0"/>
              <a:t> sady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14744" y="300037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Barokní kostel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57884" y="342900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Městský úřad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592933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Kašna na Novém náměstí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143372" y="5929330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Městská tržnice</a:t>
            </a:r>
            <a:endParaRPr lang="cs-CZ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DUM bych použila ve druhé části hodiny o Ústeckém kraji; zahrnuje bod RVP „Kraj místního regionu“</a:t>
            </a:r>
          </a:p>
          <a:p>
            <a:r>
              <a:rPr lang="cs-CZ" sz="2000" dirty="0" smtClean="0"/>
              <a:t>Před řešením  chyb ( text musí se číst pozorně – rozvíjíme čtenářskou gramotnost) upozorníme, že ne v každé větě je omyl, naopak někde je v jedné větě chyb více</a:t>
            </a:r>
          </a:p>
          <a:p>
            <a:r>
              <a:rPr lang="cs-CZ" sz="2000" dirty="0" smtClean="0"/>
              <a:t>Správné výsledky můžeme ohodnotit dle vlastních metod klasifikace</a:t>
            </a:r>
          </a:p>
          <a:p>
            <a:r>
              <a:rPr lang="cs-CZ" sz="2000" dirty="0" smtClean="0"/>
              <a:t>Ve druhé části známá místa děti poznají a necháme je rozhovořit o svém městě; bylo by vhodné, aby diskuse přerostla v úvahu ( podle RVP je obsahem učiva slohu v 8.ročníku)</a:t>
            </a:r>
          </a:p>
          <a:p>
            <a:r>
              <a:rPr lang="cs-CZ" sz="2000" b="1" u="sng" dirty="0" smtClean="0"/>
              <a:t>Klíčová slova: </a:t>
            </a:r>
            <a:r>
              <a:rPr lang="cs-CZ" sz="2000" dirty="0" smtClean="0"/>
              <a:t>body řešení na snímku 5, diskuse, úvaha </a:t>
            </a:r>
          </a:p>
          <a:p>
            <a:r>
              <a:rPr lang="cs-CZ" sz="2000" b="1" u="sng" dirty="0" smtClean="0"/>
              <a:t>Inovace:</a:t>
            </a:r>
            <a:r>
              <a:rPr lang="cs-CZ" sz="2000" dirty="0" smtClean="0"/>
              <a:t> umět přijímat informace, názory a postoje nikoli pasivně (od vyučujících), ale sami je vytvářet, předávat a tolerovat</a:t>
            </a:r>
            <a:endParaRPr lang="cs-CZ" sz="2000" dirty="0"/>
          </a:p>
        </p:txBody>
      </p:sp>
      <p:pic>
        <p:nvPicPr>
          <p:cNvPr id="4" name="Picture 2" descr="Soubor:Steti - erb.gif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cs-CZ" sz="1800" smtClean="0"/>
              <a:t>s.1 -9  </a:t>
            </a:r>
            <a:r>
              <a:rPr lang="cs-CZ" sz="1800" dirty="0" smtClean="0"/>
              <a:t>:</a:t>
            </a:r>
            <a:r>
              <a:rPr lang="cs-CZ" sz="1800" dirty="0" smtClean="0">
                <a:hlinkClick r:id="rId2" action="ppaction://hlinkfile" tooltip="User:Miaow Miaow"/>
              </a:rPr>
              <a:t>User:</a:t>
            </a:r>
            <a:r>
              <a:rPr lang="cs-CZ" sz="1800" dirty="0" err="1" smtClean="0">
                <a:hlinkClick r:id="rId2" action="ppaction://hlinkfile" tooltip="User:Miaow Miaow"/>
              </a:rPr>
              <a:t>Miaow</a:t>
            </a:r>
            <a:r>
              <a:rPr lang="cs-CZ" sz="1800" dirty="0" smtClean="0">
                <a:hlinkClick r:id="rId2" action="ppaction://hlinkfile" tooltip="User:Miaow Miaow"/>
              </a:rPr>
              <a:t> </a:t>
            </a:r>
            <a:r>
              <a:rPr lang="cs-CZ" sz="1800" dirty="0" err="1" smtClean="0">
                <a:hlinkClick r:id="rId2" action="ppaction://hlinkfile" tooltip="User:Miaow Miaow"/>
              </a:rPr>
              <a:t>Miaow</a:t>
            </a:r>
            <a:r>
              <a:rPr lang="cs-CZ" sz="1800" dirty="0" smtClean="0"/>
              <a:t>, </a:t>
            </a:r>
            <a:r>
              <a:rPr lang="cs-CZ" sz="1800" i="1" dirty="0" err="1" smtClean="0"/>
              <a:t>commons.wikimedia</a:t>
            </a:r>
            <a:r>
              <a:rPr lang="cs-CZ" sz="1800" dirty="0" smtClean="0"/>
              <a:t> [2012-05-01].Dostupné na www:&lt;http://cs.wikipedia.org/wiki/Soubor:Steti_-_erb.gif&gt;</a:t>
            </a:r>
          </a:p>
          <a:p>
            <a:r>
              <a:rPr lang="cs-CZ" sz="1800" dirty="0" smtClean="0"/>
              <a:t>S.3: Foto: soukromý archiv autorky </a:t>
            </a:r>
          </a:p>
          <a:p>
            <a:r>
              <a:rPr lang="cs-CZ" sz="1800" dirty="0" smtClean="0"/>
              <a:t>S.7: </a:t>
            </a:r>
            <a:r>
              <a:rPr lang="cs-CZ" sz="1800" dirty="0" err="1" smtClean="0"/>
              <a:t>Aztec</a:t>
            </a:r>
            <a:r>
              <a:rPr lang="cs-CZ" sz="1800" dirty="0" smtClean="0"/>
              <a:t>:,</a:t>
            </a:r>
            <a:r>
              <a:rPr lang="cs-CZ" sz="1800" i="1" dirty="0" smtClean="0"/>
              <a:t>commons.wikimedia</a:t>
            </a:r>
            <a:r>
              <a:rPr lang="cs-CZ" sz="1800" dirty="0" smtClean="0"/>
              <a:t> [2012-05-01].Dostupné na www:&lt;http://cs.wikipedia.org/wiki/Soubor:MestoSteti.jpg&gt;</a:t>
            </a:r>
          </a:p>
          <a:p>
            <a:r>
              <a:rPr lang="cs-CZ" sz="1800" dirty="0" smtClean="0"/>
              <a:t>Ivo </a:t>
            </a:r>
            <a:r>
              <a:rPr lang="cs-CZ" sz="1800" dirty="0" err="1" smtClean="0"/>
              <a:t>Fylkir</a:t>
            </a:r>
            <a:r>
              <a:rPr lang="cs-CZ" sz="1800" dirty="0" smtClean="0"/>
              <a:t>, </a:t>
            </a:r>
            <a:r>
              <a:rPr lang="cs-CZ" sz="1800" i="1" dirty="0" err="1" smtClean="0"/>
              <a:t>commons.wikimedia</a:t>
            </a:r>
            <a:r>
              <a:rPr lang="cs-CZ" sz="1800" dirty="0" smtClean="0"/>
              <a:t> [2012-05-01].Dostupné na </a:t>
            </a:r>
          </a:p>
          <a:p>
            <a:pPr>
              <a:buNone/>
            </a:pPr>
            <a:r>
              <a:rPr lang="cs-CZ" sz="1800" dirty="0" smtClean="0"/>
              <a:t>       www:&lt; http://cs.wikipedia.org/wiki/Soubor:Steti03.jpg&gt;</a:t>
            </a:r>
          </a:p>
          <a:p>
            <a:r>
              <a:rPr lang="cs-CZ" sz="1800" dirty="0" err="1" smtClean="0"/>
              <a:t>Aztec</a:t>
            </a:r>
            <a:r>
              <a:rPr lang="cs-CZ" sz="1800" dirty="0" smtClean="0"/>
              <a:t>:,</a:t>
            </a:r>
            <a:r>
              <a:rPr lang="cs-CZ" sz="1800" i="1" dirty="0" err="1" smtClean="0"/>
              <a:t>commons.wikimedia</a:t>
            </a:r>
            <a:r>
              <a:rPr lang="cs-CZ" sz="1800" dirty="0" smtClean="0"/>
              <a:t> [2012-05-01].Dostupné na www: &lt;http://cs.wikipedia.org/wiki/Soubor:Steti11.jpg&gt;</a:t>
            </a:r>
          </a:p>
          <a:p>
            <a:r>
              <a:rPr lang="cs-CZ" sz="1800" dirty="0" err="1" smtClean="0"/>
              <a:t>Aztec</a:t>
            </a:r>
            <a:r>
              <a:rPr lang="cs-CZ" sz="1800" dirty="0" smtClean="0"/>
              <a:t>:,</a:t>
            </a:r>
            <a:r>
              <a:rPr lang="cs-CZ" sz="1800" i="1" dirty="0" err="1" smtClean="0"/>
              <a:t>commons.wikimedia</a:t>
            </a:r>
            <a:r>
              <a:rPr lang="cs-CZ" sz="1800" dirty="0" smtClean="0"/>
              <a:t> [2012-05-01].Dostupné na www: &lt;http://cs.wikipedia.org/wiki/Soubor:Steti02.jpg&gt;</a:t>
            </a:r>
          </a:p>
          <a:p>
            <a:r>
              <a:rPr lang="cs-CZ" sz="1800" dirty="0" err="1" smtClean="0"/>
              <a:t>Aztec</a:t>
            </a:r>
            <a:r>
              <a:rPr lang="cs-CZ" sz="1800" dirty="0" smtClean="0"/>
              <a:t>:,</a:t>
            </a:r>
            <a:r>
              <a:rPr lang="cs-CZ" sz="1800" i="1" dirty="0" err="1" smtClean="0"/>
              <a:t>commons.wikimedia</a:t>
            </a:r>
            <a:r>
              <a:rPr lang="cs-CZ" sz="1800" dirty="0" smtClean="0"/>
              <a:t> [2012-05-01].Dostupné na www: &lt;http://cs.wikipedia.org/wiki/Soubor:Steti05.JPG&gt;</a:t>
            </a:r>
          </a:p>
        </p:txBody>
      </p:sp>
      <p:pic>
        <p:nvPicPr>
          <p:cNvPr id="4" name="Picture 2" descr="Soubor:Steti - erb.gif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214290"/>
            <a:ext cx="1127520" cy="129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624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Prezentace aplikace PowerPoint</vt:lpstr>
      <vt:lpstr>ÚKOL 1</vt:lpstr>
      <vt:lpstr>ŘEŠENÍ</vt:lpstr>
      <vt:lpstr>DISKUSE</vt:lpstr>
      <vt:lpstr>Prezentace aplikace PowerPoint</vt:lpstr>
      <vt:lpstr>METODICKÝ NÁVOD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Jan Táborský</cp:lastModifiedBy>
  <cp:revision>23</cp:revision>
  <dcterms:created xsi:type="dcterms:W3CDTF">2012-05-01T16:54:58Z</dcterms:created>
  <dcterms:modified xsi:type="dcterms:W3CDTF">2012-08-03T08:38:59Z</dcterms:modified>
</cp:coreProperties>
</file>