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301" r:id="rId3"/>
    <p:sldId id="302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300" r:id="rId13"/>
    <p:sldId id="290" r:id="rId14"/>
    <p:sldId id="283" r:id="rId15"/>
    <p:sldId id="284" r:id="rId16"/>
    <p:sldId id="285" r:id="rId17"/>
    <p:sldId id="28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8/3/2012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umpback_Whale_fg1.jpg" TargetMode="External"/><Relationship Id="rId2" Type="http://schemas.openxmlformats.org/officeDocument/2006/relationships/hyperlink" Target="http://commons.wikimedia.org/wiki/File:Motorola_V66_mobile_phone.jpg?uselang=cs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namel_mug.jpg" TargetMode="External"/><Relationship Id="rId2" Type="http://schemas.openxmlformats.org/officeDocument/2006/relationships/hyperlink" Target="http://commons.wikimedia.org/wiki/File:Circularly_polarized_glasses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Traffic_lights_red.svg" TargetMode="External"/><Relationship Id="rId4" Type="http://schemas.openxmlformats.org/officeDocument/2006/relationships/hyperlink" Target="http://commons.wikimedia.org/wiki/File:Panama_hat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raffic_lights_green.svg" TargetMode="External"/><Relationship Id="rId2" Type="http://schemas.openxmlformats.org/officeDocument/2006/relationships/hyperlink" Target="http://commons.wikimedia.org/wiki/File:Traffic_lights_yellow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India_-_Delhi_old_man_-_5089.jpg" TargetMode="External"/><Relationship Id="rId4" Type="http://schemas.openxmlformats.org/officeDocument/2006/relationships/hyperlink" Target="http://commons.wikimedia.org/wiki/File:Old_woman_in_Lahic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Norwood_Children's_Services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3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39553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materiálu</a:t>
            </a:r>
            <a:r>
              <a:rPr lang="cs-CZ" sz="2000" b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 </a:t>
            </a:r>
            <a:r>
              <a:rPr lang="cs-CZ" sz="2000" b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VY_32_INOVACE_01_ČESKÝJAZYK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_DRUHY VĚT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DRUHY VĚT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35996" y="3005953"/>
            <a:ext cx="403244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DRUHY VĚT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a 3.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hravou formou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procvičují a opakují druhy vět.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vičení žáky motivuje k větší aktivitě. Správnost svých odpovědí si mohou hned překontrolovat. Možnost několika správných odpovědí vede k diskuzi mezi žáky a učitelem a tím se rozvíjí pluralita názorů.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tabulka 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Okno č. 11: Při kliknutí na zelené pole se objeví druh věty.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Okno č.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12: Děti si vyberou druh věty a určí její druh. Vybraná věta po kliknutí „odjede“ ke správnému kufříku.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35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9269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DOPLŇ OTÁZKY PODLE OBRÁZKŮ</a:t>
            </a:r>
          </a:p>
        </p:txBody>
      </p:sp>
      <p:pic>
        <p:nvPicPr>
          <p:cNvPr id="3074" name="Picture 2" descr="File:Motorola V66 mobile pho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054" y="1147554"/>
            <a:ext cx="1555621" cy="116671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Teddy Bear front flas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90075"/>
            <a:ext cx="1351612" cy="1156872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27054" y="242088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93305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pic>
        <p:nvPicPr>
          <p:cNvPr id="2050" name="Picture 2" descr="File:Circularly polarized glass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08" y="4293096"/>
            <a:ext cx="1769712" cy="88485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53348" y="530120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pic>
        <p:nvPicPr>
          <p:cNvPr id="2052" name="Picture 4" descr="File:Enamel mug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223" y="4845690"/>
            <a:ext cx="1126480" cy="112648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88223" y="6081393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pic>
        <p:nvPicPr>
          <p:cNvPr id="2054" name="Picture 6" descr="File:Panama ha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504" y="2550635"/>
            <a:ext cx="1098017" cy="103749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504018" y="360873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374441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Kde je ……………………..?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Kam jsi uložila ……………….?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Jakou barvu má …………….?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Neslyšíš zvonit…………….?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Podáš mi, prosím, ………….?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069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92696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DOPLŇ OTÁZKY PODLE OBRÁZKŮ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(možné řešení)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File:Motorola V66 mobile pho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054" y="1147554"/>
            <a:ext cx="1555621" cy="116671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le:Teddy Bear front flas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90075"/>
            <a:ext cx="1351612" cy="1156872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27054" y="242088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93305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Obr.05</a:t>
            </a:r>
            <a:endParaRPr lang="cs-CZ" dirty="0"/>
          </a:p>
        </p:txBody>
      </p:sp>
      <p:pic>
        <p:nvPicPr>
          <p:cNvPr id="2050" name="Picture 2" descr="File:Circularly polarized glass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008" y="4293096"/>
            <a:ext cx="1769712" cy="88485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53348" y="530120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Obr.06</a:t>
            </a:r>
            <a:endParaRPr lang="cs-CZ" dirty="0"/>
          </a:p>
        </p:txBody>
      </p:sp>
      <p:pic>
        <p:nvPicPr>
          <p:cNvPr id="2052" name="Picture 4" descr="File:Enamel mug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223" y="4845690"/>
            <a:ext cx="1126480" cy="112648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88223" y="6081393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pic>
        <p:nvPicPr>
          <p:cNvPr id="2054" name="Picture 6" descr="File:Panama ha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504" y="2550635"/>
            <a:ext cx="1098017" cy="103749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504018" y="360873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374441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Kde je klobouk?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Kam jsi uložila brýle?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Jakou barvu má medvídek?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Neslyšíš zvonit telefon?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Podáš mi, prosím, hrneček?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700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Traffic lights red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37571"/>
            <a:ext cx="1063637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03648" y="69269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DOPLŇ ROZKAZY PODLE OBRÁZKŮ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87394" y="41490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pic>
        <p:nvPicPr>
          <p:cNvPr id="2052" name="Picture 4" descr="File:Traffic lights yellow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144" y="1237571"/>
            <a:ext cx="1063639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92639" y="41490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5883" y="41490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pic>
        <p:nvPicPr>
          <p:cNvPr id="2054" name="Picture 6" descr="File:Traffic lights green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639" y="1270101"/>
            <a:ext cx="1063637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789652" y="4869160"/>
            <a:ext cx="165618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93362" y="4869160"/>
            <a:ext cx="165618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451847" y="4869160"/>
            <a:ext cx="165618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52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Traffic lights red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396" y="1449080"/>
            <a:ext cx="1063637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39422" y="472171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DOPLŇ ROZKAZY PODLE OBRÁZKŮ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(řešení)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87394" y="41490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Obr.09</a:t>
            </a:r>
            <a:endParaRPr lang="cs-CZ" dirty="0"/>
          </a:p>
        </p:txBody>
      </p:sp>
      <p:pic>
        <p:nvPicPr>
          <p:cNvPr id="2052" name="Picture 4" descr="File:Traffic lights yellow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466" y="1443903"/>
            <a:ext cx="1063639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92639" y="41490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5883" y="4149080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Obr.10</a:t>
            </a:r>
            <a:endParaRPr lang="cs-CZ" dirty="0"/>
          </a:p>
        </p:txBody>
      </p:sp>
      <p:pic>
        <p:nvPicPr>
          <p:cNvPr id="2054" name="Picture 6" descr="File:Traffic lights green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982" y="1449080"/>
            <a:ext cx="1063637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55346" y="4853191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Stůj!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853191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Pozor!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00696" y="4861651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Jeď!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47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Old woman in La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1221950"/>
            <a:ext cx="1918397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388650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  <p:pic>
        <p:nvPicPr>
          <p:cNvPr id="4102" name="Picture 6" descr="File:India - Delhi old man - 508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332" y="1221950"/>
            <a:ext cx="192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0232" y="388640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39422" y="472171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DOPLŇ PŘÁNÍ BABIČCE A DĚDEČKOVI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331640" y="4840558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AŤ ………….. 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4797152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KÉŽ ………….. 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70956" y="5517232"/>
            <a:ext cx="2785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NECHŤ ………….. 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016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Old woman in Lah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1221950"/>
            <a:ext cx="1918397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388650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Obr.12</a:t>
            </a:r>
            <a:endParaRPr lang="cs-CZ" dirty="0"/>
          </a:p>
        </p:txBody>
      </p:sp>
      <p:pic>
        <p:nvPicPr>
          <p:cNvPr id="4102" name="Picture 6" descr="File:India - Delhi old man - 508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332" y="1221950"/>
            <a:ext cx="192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660232" y="388640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39422" y="472171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DOPLŇ PŘÁNÍ BABIČCE A DĚDEČKOVI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(možné řešení)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4840558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Ať máte v životě jen radost.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1" y="4460884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Kéž tu s námi ještě dlouho budete.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58722" y="5525093"/>
            <a:ext cx="2785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Nechť jste zdraví.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48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Norwood Children's Servic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4744"/>
            <a:ext cx="671352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39422" y="472171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VYMYSLI VĚTY O TOMTO OBRÁZKU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59632" y="5805264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3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Norwood Children's Servic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521083"/>
            <a:ext cx="303191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39422" y="472171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VYMYSLI VĚTY O TOMTO OBRÁZKU</a:t>
            </a:r>
          </a:p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(možné řešení)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357301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Obr.14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23928" y="2049522"/>
            <a:ext cx="481695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Maminka si hraje se synem.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Její syn se jmenuje Robin.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Robin má zelené tričko.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Robin hraje na bubínek.</a:t>
            </a:r>
          </a:p>
          <a:p>
            <a:pPr>
              <a:lnSpc>
                <a:spcPct val="20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Maminka ho doprovází na rumba koule.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19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395486" y="2749757"/>
            <a:ext cx="3960000" cy="32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VĚTA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PŘACÍ</a:t>
            </a:r>
            <a:endParaRPr lang="cs-CZ" sz="2800" dirty="0">
              <a:ln w="12700">
                <a:solidFill>
                  <a:schemeClr val="tx1"/>
                </a:solidFill>
                <a:prstDash val="solid"/>
              </a:ln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93511" y="827458"/>
            <a:ext cx="2880000" cy="144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VĚTA 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TÁZACÍ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93511" y="845164"/>
            <a:ext cx="2945687" cy="1440000"/>
            <a:chOff x="1626313" y="4490955"/>
            <a:chExt cx="2945687" cy="1477303"/>
          </a:xfrm>
        </p:grpSpPr>
        <p:sp>
          <p:nvSpPr>
            <p:cNvPr id="7" name="Obdélník 6"/>
            <p:cNvSpPr/>
            <p:nvPr/>
          </p:nvSpPr>
          <p:spPr>
            <a:xfrm>
              <a:off x="1626313" y="4490955"/>
              <a:ext cx="2880320" cy="144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847800" y="5208460"/>
              <a:ext cx="1724200" cy="759798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lnSpc>
                  <a:spcPct val="200000"/>
                </a:lnSpc>
              </a:pPr>
              <a:r>
                <a:rPr lang="cs-CZ" dirty="0">
                  <a:latin typeface="Arial" pitchFamily="34" charset="0"/>
                  <a:cs typeface="Arial" pitchFamily="34" charset="0"/>
                </a:rPr>
                <a:t>Kde je klobouk?</a:t>
              </a:r>
            </a:p>
          </p:txBody>
        </p:sp>
        <p:grpSp>
          <p:nvGrpSpPr>
            <p:cNvPr id="3" name="Skupina 2"/>
            <p:cNvGrpSpPr/>
            <p:nvPr/>
          </p:nvGrpSpPr>
          <p:grpSpPr>
            <a:xfrm>
              <a:off x="1691680" y="4509120"/>
              <a:ext cx="1036722" cy="1440000"/>
              <a:chOff x="539552" y="877594"/>
              <a:chExt cx="1098017" cy="1224953"/>
            </a:xfrm>
            <a:noFill/>
          </p:grpSpPr>
          <p:pic>
            <p:nvPicPr>
              <p:cNvPr id="5" name="Picture 6" descr="File:Panama hat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9552" y="877594"/>
                <a:ext cx="1098017" cy="1037496"/>
              </a:xfrm>
              <a:prstGeom prst="rect">
                <a:avLst/>
              </a:prstGeom>
              <a:grpFill/>
              <a:ln>
                <a:solidFill>
                  <a:schemeClr val="bg2">
                    <a:lumMod val="50000"/>
                  </a:schemeClr>
                </a:solidFill>
              </a:ln>
              <a:extLst/>
            </p:spPr>
          </p:pic>
          <p:sp>
            <p:nvSpPr>
              <p:cNvPr id="6" name="TextovéPole 5"/>
              <p:cNvSpPr txBox="1"/>
              <p:nvPr/>
            </p:nvSpPr>
            <p:spPr>
              <a:xfrm>
                <a:off x="555386" y="1915090"/>
                <a:ext cx="746820" cy="187457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Obr.08</a:t>
                </a:r>
                <a:endParaRPr lang="cs-CZ" dirty="0"/>
              </a:p>
            </p:txBody>
          </p:sp>
        </p:grpSp>
      </p:grpSp>
      <p:sp>
        <p:nvSpPr>
          <p:cNvPr id="17" name="TextovéPole 16"/>
          <p:cNvSpPr txBox="1"/>
          <p:nvPr/>
        </p:nvSpPr>
        <p:spPr>
          <a:xfrm>
            <a:off x="5572176" y="520624"/>
            <a:ext cx="2880000" cy="27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VĚTA 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ROZKAZOVACÍ</a:t>
            </a:r>
            <a:endParaRPr lang="cs-CZ" sz="28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5572176" y="520624"/>
            <a:ext cx="2890594" cy="2700000"/>
            <a:chOff x="3203848" y="3284984"/>
            <a:chExt cx="2890594" cy="2700000"/>
          </a:xfrm>
        </p:grpSpPr>
        <p:sp>
          <p:nvSpPr>
            <p:cNvPr id="10" name="Obdélník 9"/>
            <p:cNvSpPr/>
            <p:nvPr/>
          </p:nvSpPr>
          <p:spPr>
            <a:xfrm>
              <a:off x="3203848" y="3284984"/>
              <a:ext cx="2880000" cy="270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" name="Skupina 10"/>
            <p:cNvGrpSpPr/>
            <p:nvPr/>
          </p:nvGrpSpPr>
          <p:grpSpPr>
            <a:xfrm>
              <a:off x="3214442" y="3284984"/>
              <a:ext cx="2880000" cy="2700000"/>
              <a:chOff x="5436096" y="565090"/>
              <a:chExt cx="2967696" cy="2700000"/>
            </a:xfrm>
          </p:grpSpPr>
          <p:pic>
            <p:nvPicPr>
              <p:cNvPr id="12" name="Picture 2" descr="File:Traffic lights red.sv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36096" y="565090"/>
                <a:ext cx="1063637" cy="270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3" name="TextovéPole 12"/>
              <p:cNvSpPr txBox="1"/>
              <p:nvPr/>
            </p:nvSpPr>
            <p:spPr>
              <a:xfrm>
                <a:off x="6531584" y="1591924"/>
                <a:ext cx="18722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Stůj!</a:t>
                </a:r>
                <a:endParaRPr lang="cs-CZ" sz="2000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6656999" y="2922403"/>
                <a:ext cx="810689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Obr.09</a:t>
                </a:r>
                <a:endParaRPr lang="cs-CZ" dirty="0"/>
              </a:p>
            </p:txBody>
          </p:sp>
        </p:grpSp>
      </p:grpSp>
      <p:grpSp>
        <p:nvGrpSpPr>
          <p:cNvPr id="23" name="Skupina 22"/>
          <p:cNvGrpSpPr/>
          <p:nvPr/>
        </p:nvGrpSpPr>
        <p:grpSpPr>
          <a:xfrm>
            <a:off x="407431" y="2768259"/>
            <a:ext cx="3960000" cy="3240000"/>
            <a:chOff x="5290060" y="3789040"/>
            <a:chExt cx="3960000" cy="3251164"/>
          </a:xfrm>
        </p:grpSpPr>
        <p:sp>
          <p:nvSpPr>
            <p:cNvPr id="22" name="Obdélník 21"/>
            <p:cNvSpPr/>
            <p:nvPr/>
          </p:nvSpPr>
          <p:spPr>
            <a:xfrm>
              <a:off x="5290060" y="3789040"/>
              <a:ext cx="3960000" cy="324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" name="Skupina 17"/>
            <p:cNvGrpSpPr/>
            <p:nvPr/>
          </p:nvGrpSpPr>
          <p:grpSpPr>
            <a:xfrm>
              <a:off x="5290060" y="3800205"/>
              <a:ext cx="3960000" cy="3239999"/>
              <a:chOff x="494322" y="2661950"/>
              <a:chExt cx="4248472" cy="3303007"/>
            </a:xfrm>
          </p:grpSpPr>
          <p:pic>
            <p:nvPicPr>
              <p:cNvPr id="19" name="Picture 6" descr="File:India - Delhi old man - 5089.jp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9552" y="2661950"/>
                <a:ext cx="1920000" cy="2880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2473874" y="5132308"/>
                <a:ext cx="850100" cy="21963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Obr.13</a:t>
                </a:r>
                <a:endParaRPr lang="cs-CZ" dirty="0"/>
              </a:p>
            </p:txBody>
          </p:sp>
          <p:sp>
            <p:nvSpPr>
              <p:cNvPr id="21" name="TextovéPole 20"/>
              <p:cNvSpPr txBox="1"/>
              <p:nvPr/>
            </p:nvSpPr>
            <p:spPr>
              <a:xfrm>
                <a:off x="494322" y="5564847"/>
                <a:ext cx="424847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Ať máte v životě jen radost.</a:t>
                </a:r>
                <a:endParaRPr lang="cs-CZ" sz="20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sp>
        <p:nvSpPr>
          <p:cNvPr id="25" name="TextovéPole 24"/>
          <p:cNvSpPr txBox="1"/>
          <p:nvPr/>
        </p:nvSpPr>
        <p:spPr>
          <a:xfrm>
            <a:off x="4536686" y="3844298"/>
            <a:ext cx="4320000" cy="2700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VĚTA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OZNAMOVACÍ</a:t>
            </a:r>
            <a:endParaRPr lang="cs-CZ" sz="2800" dirty="0">
              <a:ln w="12700">
                <a:solidFill>
                  <a:schemeClr val="tx1"/>
                </a:solidFill>
                <a:prstDash val="solid"/>
              </a:ln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4536686" y="3878775"/>
            <a:ext cx="4334683" cy="2700000"/>
            <a:chOff x="1137320" y="1196752"/>
            <a:chExt cx="4334683" cy="2700000"/>
          </a:xfrm>
        </p:grpSpPr>
        <p:sp>
          <p:nvSpPr>
            <p:cNvPr id="27" name="Obdélník 26"/>
            <p:cNvSpPr/>
            <p:nvPr/>
          </p:nvSpPr>
          <p:spPr>
            <a:xfrm>
              <a:off x="1137320" y="1196752"/>
              <a:ext cx="4320000" cy="27000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/>
            <p:cNvGrpSpPr/>
            <p:nvPr/>
          </p:nvGrpSpPr>
          <p:grpSpPr>
            <a:xfrm>
              <a:off x="1152003" y="1196752"/>
              <a:ext cx="4320000" cy="2700000"/>
              <a:chOff x="4211960" y="3548624"/>
              <a:chExt cx="4191957" cy="2603628"/>
            </a:xfrm>
          </p:grpSpPr>
          <p:pic>
            <p:nvPicPr>
              <p:cNvPr id="29" name="Picture 2" descr="File:Norwood Children's Services.jp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11960" y="3548624"/>
                <a:ext cx="3031915" cy="201622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0" name="TextovéPole 29"/>
              <p:cNvSpPr txBox="1"/>
              <p:nvPr/>
            </p:nvSpPr>
            <p:spPr>
              <a:xfrm>
                <a:off x="5235565" y="5752142"/>
                <a:ext cx="316835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>
                    <a:latin typeface="Arial" pitchFamily="34" charset="0"/>
                    <a:cs typeface="Arial" pitchFamily="34" charset="0"/>
                  </a:rPr>
                  <a:t>Robin hraje na bubínek</a:t>
                </a:r>
                <a:endParaRPr lang="cs-CZ" sz="2000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7243875" y="5360354"/>
                <a:ext cx="504056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Obr.14</a:t>
                </a:r>
                <a:endParaRPr lang="cs-CZ" dirty="0"/>
              </a:p>
            </p:txBody>
          </p:sp>
        </p:grpSp>
      </p:grpSp>
      <p:sp>
        <p:nvSpPr>
          <p:cNvPr id="32" name="TextovéPole 31"/>
          <p:cNvSpPr txBox="1"/>
          <p:nvPr/>
        </p:nvSpPr>
        <p:spPr>
          <a:xfrm>
            <a:off x="353530" y="365793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JAKÉ ZNÁTE DRUHY VĚT?</a:t>
            </a:r>
          </a:p>
        </p:txBody>
      </p:sp>
    </p:spTree>
    <p:extLst>
      <p:ext uri="{BB962C8B-B14F-4D97-AF65-F5344CB8AC3E}">
        <p14:creationId xmlns:p14="http://schemas.microsoft.com/office/powerpoint/2010/main" val="180308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6021288"/>
            <a:ext cx="129614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Běž ven.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4149080"/>
            <a:ext cx="201622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Rozsviť!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6021288"/>
            <a:ext cx="151216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Sedni!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5376620"/>
            <a:ext cx="2304256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Kde bydlí Oliver?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24123" y="3600407"/>
            <a:ext cx="230425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Byla bouřka?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5745952"/>
            <a:ext cx="302433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Šimon výborně lyžuje.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76156" y="4999882"/>
            <a:ext cx="284380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Hrisi</a:t>
            </a:r>
            <a:r>
              <a:rPr lang="cs-CZ" dirty="0" smtClean="0"/>
              <a:t> je z Bulharska.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44934" y="4999882"/>
            <a:ext cx="237626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Kéž by bylo hezky.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7584" y="4333746"/>
            <a:ext cx="237626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Ať už je zima.</a:t>
            </a:r>
            <a:endParaRPr lang="cs-CZ" dirty="0"/>
          </a:p>
        </p:txBody>
      </p:sp>
      <p:pic>
        <p:nvPicPr>
          <p:cNvPr id="42" name="Picture 1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18" b="8707"/>
          <a:stretch/>
        </p:blipFill>
        <p:spPr bwMode="auto">
          <a:xfrm>
            <a:off x="4649276" y="589234"/>
            <a:ext cx="2038380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1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18" b="8707"/>
          <a:stretch/>
        </p:blipFill>
        <p:spPr bwMode="auto">
          <a:xfrm>
            <a:off x="587046" y="665781"/>
            <a:ext cx="2038380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33" y="1654830"/>
            <a:ext cx="504000" cy="504000"/>
          </a:xfrm>
          <a:prstGeom prst="flowChartConnector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1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18" b="8707"/>
          <a:stretch/>
        </p:blipFill>
        <p:spPr bwMode="auto">
          <a:xfrm>
            <a:off x="2566959" y="602468"/>
            <a:ext cx="2038381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1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18" b="8707"/>
          <a:stretch/>
        </p:blipFill>
        <p:spPr bwMode="auto">
          <a:xfrm>
            <a:off x="6781583" y="589234"/>
            <a:ext cx="2038381" cy="16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14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189" y="1697597"/>
            <a:ext cx="504000" cy="504000"/>
          </a:xfrm>
          <a:prstGeom prst="flowChartConnector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Vývojový diagram: spojnice 28"/>
          <p:cNvSpPr/>
          <p:nvPr/>
        </p:nvSpPr>
        <p:spPr>
          <a:xfrm>
            <a:off x="5203725" y="1692517"/>
            <a:ext cx="464741" cy="502819"/>
          </a:xfrm>
          <a:prstGeom prst="flowChartConnector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2759382" y="1719649"/>
            <a:ext cx="464741" cy="502819"/>
          </a:xfrm>
          <a:prstGeom prst="flowChartConnector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6933319" y="1719649"/>
            <a:ext cx="464741" cy="502819"/>
          </a:xfrm>
          <a:prstGeom prst="flowChartConnector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 rot="1048596">
            <a:off x="3091291" y="1920651"/>
            <a:ext cx="1800200" cy="646331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VĚTA OZNAMOVACÍ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 rot="985867">
            <a:off x="926563" y="2118731"/>
            <a:ext cx="1800200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VĚTA TÁZACÍ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687255">
            <a:off x="4907873" y="1931227"/>
            <a:ext cx="1980997" cy="646331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VĚTA ROZKAZOVACÍ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 rot="1151620">
            <a:off x="7304131" y="2037802"/>
            <a:ext cx="1800200" cy="369332"/>
          </a:xfrm>
          <a:prstGeom prst="rect">
            <a:avLst/>
          </a:prstGeom>
          <a:noFill/>
          <a:scene3d>
            <a:camera prst="isometricRightUp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VĚTA PŘACÍ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19672" y="248618"/>
            <a:ext cx="590465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ULOŽ VĚTY DO SPRÁVNÝCH KUFRŮ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1917" y="2234375"/>
            <a:ext cx="78673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123234" y="665781"/>
            <a:ext cx="78673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94289" y="1884743"/>
            <a:ext cx="78673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004756" y="556476"/>
            <a:ext cx="78673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011E-7 L -0.07882 -0.226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113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8.51064E-7 L -0.40347 -0.287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74" y="-143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13599E-6 L 0.63403 -0.190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01" y="-9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8.51064E-7 L 0.39462 -0.1822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22" y="-9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9.25069E-9 L -0.35434 -0.2937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26" y="-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32192E-6 L -0.0158 -0.3043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9" y="-152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0518E-6 L 0.42534 -0.3415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67" y="-170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0518E-6 L 0.14566 -0.4255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74" y="-21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3506E-6 L -0.31701 -0.156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51" y="-78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01: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Galerie Office.mictosoft.com.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2012-07-24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2012-07-24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Galerie Office.mictosoft.com.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2012-07-24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MK2010, 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Motorola V66 mobile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phone.jpg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2011-08-26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2012-07-24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Uveďte autora – Zachovejte licenci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http://commons.wikimedia.org/wiki/File:Motorola_V66_mobile_phone.jpg?uselang=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cs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POLIMEREK, Commons.wikimedia.org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Teddy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Bear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front flash.jpg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08-08-14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2012-07-02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 Uveďte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autora - Zachovejte licenci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na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3"/>
              </a:rPr>
              <a:t>http://commons.wikimedia.org/wiki/File:Humpback_Whale_fg1.jpg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DAVE, PAPE.,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Circularly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polarized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glasses.jpg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07-02-16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File:Circularly_polarized_glasses.jpg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KNOE., Commons.wikimedia.org: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Enamel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mug.jpg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12-03-22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File:Enamel_mug.jpg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EARLE, MARTIN., Commons.wikimedia.org: Panama hat.jpg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2009-07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File:Panama_hat.jpg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MAIX., Commons.wikimedia.org: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Traffic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lights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red.svg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2007-01-20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File:Traffic_lights_red.svg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MAIX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., Commons.wikimedia.org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Traffic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lights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yellow.svg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2007-01-20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2"/>
              </a:rPr>
              <a:t>File:Traffic_lights_yellow.svg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MAIX.,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Traffic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lights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green.svg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2007-01-20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File:Traffic_lights_green.svg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CALLENS, WALTER.,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Old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woman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in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Lahic.jpg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File:Old_woman_in_Lahic.jpg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ROYAN, JORGE., 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India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Delhi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old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man -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5089.jpg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http://commons.wikimedia.org/wiki/File:India_-_Delhi_old_man_-_5089.jpg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321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NORWOOD., 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Norwood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Children's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Services.jpg</a:t>
            </a:r>
          </a:p>
          <a:p>
            <a:pPr>
              <a:lnSpc>
                <a:spcPct val="150000"/>
              </a:lnSpc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11-07-18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2012-07-03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http://commons.wikimedia.org/wiki/File:Norwood_Children%27s_Services.jpg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15</a:t>
            </a:r>
            <a:r>
              <a:rPr lang="cs-CZ" sz="1600" b="1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>
                <a:latin typeface="Arial" pitchFamily="34" charset="0"/>
                <a:cs typeface="Arial" pitchFamily="34" charset="0"/>
              </a:rPr>
              <a:t>Galerie Office.mictosoft.com. </a:t>
            </a:r>
            <a:r>
              <a:rPr lang="en-US" sz="160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2012-07-24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FF0000"/>
      </a:accent2>
      <a:accent3>
        <a:srgbClr val="FFFF00"/>
      </a:accent3>
      <a:accent4>
        <a:srgbClr val="007DEA"/>
      </a:accent4>
      <a:accent5>
        <a:srgbClr val="7030A0"/>
      </a:accent5>
      <a:accent6>
        <a:srgbClr val="FF33CC"/>
      </a:accent6>
      <a:hlink>
        <a:srgbClr val="C00000"/>
      </a:hlink>
      <a:folHlink>
        <a:srgbClr val="0070C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956</TotalTime>
  <Words>990</Words>
  <Application>Microsoft Office PowerPoint</Application>
  <PresentationFormat>Předvádění na obrazovce (4:3)</PresentationFormat>
  <Paragraphs>137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Aspekt</vt:lpstr>
      <vt:lpstr>Acrobat Document</vt:lpstr>
      <vt:lpstr>Název školy: Svobodná základní škola,o.p.s. Autor: Karolína Bryczová Vasková Název materiálu: VY_32_INOVACE_01_ČESKÝJAZYK _DRUHY VĚT Název: DRUHY VĚT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Učitel</cp:lastModifiedBy>
  <cp:revision>154</cp:revision>
  <dcterms:created xsi:type="dcterms:W3CDTF">2012-03-31T12:09:58Z</dcterms:created>
  <dcterms:modified xsi:type="dcterms:W3CDTF">2012-08-03T13:13:05Z</dcterms:modified>
</cp:coreProperties>
</file>