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23"/>
  </p:notesMasterIdLst>
  <p:sldIdLst>
    <p:sldId id="256" r:id="rId2"/>
    <p:sldId id="303" r:id="rId3"/>
    <p:sldId id="304" r:id="rId4"/>
    <p:sldId id="291" r:id="rId5"/>
    <p:sldId id="292" r:id="rId6"/>
    <p:sldId id="294" r:id="rId7"/>
    <p:sldId id="293" r:id="rId8"/>
    <p:sldId id="299" r:id="rId9"/>
    <p:sldId id="290" r:id="rId10"/>
    <p:sldId id="300" r:id="rId11"/>
    <p:sldId id="295" r:id="rId12"/>
    <p:sldId id="296" r:id="rId13"/>
    <p:sldId id="297" r:id="rId14"/>
    <p:sldId id="301" r:id="rId15"/>
    <p:sldId id="298" r:id="rId16"/>
    <p:sldId id="302" r:id="rId17"/>
    <p:sldId id="283" r:id="rId18"/>
    <p:sldId id="284" r:id="rId19"/>
    <p:sldId id="285" r:id="rId20"/>
    <p:sldId id="286" r:id="rId21"/>
    <p:sldId id="287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493AF18-CD2C-4615-858F-EC7FD5B4D30E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AF2E2C-FA41-43D4-8B3B-481C71E5F4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5565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AF2E2C-FA41-43D4-8B3B-481C71E5F4A1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78130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8/3/2012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8/3/2012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8/3/2012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8/3/2012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8/3/2012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8/3/2012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8/3/2012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8/3/2012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8/3/2012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8/3/2012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8/3/2012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5972A193-D974-4890-BCF6-7BDA5AA783D7}" type="datetimeFigureOut">
              <a:rPr lang="en-US" smtClean="0"/>
              <a:pPr/>
              <a:t>8/3/2012</a:t>
            </a:fld>
            <a:endParaRPr lang="en-US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hyperlink" Target="http://dumy.cz/" TargetMode="Externa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jpe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jpeg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3.png"/><Relationship Id="rId7" Type="http://schemas.openxmlformats.org/officeDocument/2006/relationships/image" Target="../media/image22.png"/><Relationship Id="rId12" Type="http://schemas.openxmlformats.org/officeDocument/2006/relationships/image" Target="../media/image2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11" Type="http://schemas.openxmlformats.org/officeDocument/2006/relationships/image" Target="../media/image26.png"/><Relationship Id="rId5" Type="http://schemas.openxmlformats.org/officeDocument/2006/relationships/image" Target="../media/image20.jpeg"/><Relationship Id="rId10" Type="http://schemas.openxmlformats.org/officeDocument/2006/relationships/image" Target="../media/image25.png"/><Relationship Id="rId4" Type="http://schemas.openxmlformats.org/officeDocument/2006/relationships/image" Target="../media/image14.png"/><Relationship Id="rId9" Type="http://schemas.openxmlformats.org/officeDocument/2006/relationships/image" Target="../media/image24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Sup_Buntut_-_Nelayan_Indonesian_Restaurant.jpg" TargetMode="External"/><Relationship Id="rId2" Type="http://schemas.openxmlformats.org/officeDocument/2006/relationships/hyperlink" Target="http://commons.wikimedia.org/wiki/File:Eye_closeup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ommons.wikimedia.org/wiki/File:Tiger's_eye.jpg" TargetMode="External"/><Relationship Id="rId4" Type="http://schemas.openxmlformats.org/officeDocument/2006/relationships/hyperlink" Target="http://commons.wikimedia.org/wiki/File:London_Eye_Twilight_April_2006.jpg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Aussie_Game_Cockerel.jpg" TargetMode="External"/><Relationship Id="rId2" Type="http://schemas.openxmlformats.org/officeDocument/2006/relationships/hyperlink" Target="http://commons.wikimedia.org/wiki/File:Water_tap_rbi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ommons.wikimedia.org/wiki/File:Latvia_Riga_Cathedral_weather_cock.jpg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Shop.svg" TargetMode="External"/><Relationship Id="rId2" Type="http://schemas.openxmlformats.org/officeDocument/2006/relationships/hyperlink" Target="http://commons.wikimedia.org/wiki/File:Daisy_Tanks_20080110_Adult_Entertainment_Expo_2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ommons.wikimedia.org/wiki/File:Apodemus_sylvaticus_bosmuis.jpg" TargetMode="Externa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/File:UNESCO_Einstein_medal1.jpg" TargetMode="Externa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91680" y="6492875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9" name="Nadpis 1"/>
          <p:cNvSpPr>
            <a:spLocks noGrp="1"/>
          </p:cNvSpPr>
          <p:nvPr>
            <p:ph type="ctrTitle"/>
          </p:nvPr>
        </p:nvSpPr>
        <p:spPr>
          <a:xfrm>
            <a:off x="395536" y="548680"/>
            <a:ext cx="8064895" cy="2808312"/>
          </a:xfrm>
        </p:spPr>
        <p:txBody>
          <a:bodyPr>
            <a:noAutofit/>
          </a:bodyPr>
          <a:lstStyle/>
          <a:p>
            <a:pPr algn="l">
              <a:lnSpc>
                <a:spcPct val="150000"/>
              </a:lnSpc>
            </a:pP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Název školy: Svobodná základní škola,o.p.s.</a:t>
            </a:r>
            <a:b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Autor: Karolína Bryczová </a:t>
            </a:r>
            <a:r>
              <a:rPr lang="cs-CZ" sz="2000" b="0" dirty="0" err="1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Vasková</a:t>
            </a: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Název </a:t>
            </a: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materiálu: </a:t>
            </a: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VY_32_INOVACE_02_ČESKÝJAZYK _VÝZNAM SLOVA</a:t>
            </a: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Název: </a:t>
            </a: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VÝZNAM SLOVA</a:t>
            </a:r>
            <a:b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Číslo </a:t>
            </a: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projektu: CZ.1.07/1.4.00/21.0929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283968" y="3299210"/>
            <a:ext cx="4392488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atin typeface="Arial" pitchFamily="34" charset="0"/>
                <a:cs typeface="Arial" pitchFamily="34" charset="0"/>
              </a:rPr>
              <a:t>VÝZNAM SLOVA</a:t>
            </a:r>
          </a:p>
          <a:p>
            <a:pPr algn="ctr"/>
            <a:endParaRPr lang="cs-CZ" dirty="0"/>
          </a:p>
        </p:txBody>
      </p:sp>
      <p:graphicFrame>
        <p:nvGraphicFramePr>
          <p:cNvPr id="11" name="Objekt 1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62432838"/>
              </p:ext>
            </p:extLst>
          </p:nvPr>
        </p:nvGraphicFramePr>
        <p:xfrm>
          <a:off x="7673466" y="620688"/>
          <a:ext cx="900113" cy="7191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0" name="Acrobat Document" r:id="rId3" imgW="9523810" imgH="7621064" progId="AcroExch.Document.7">
                  <p:embed/>
                </p:oleObj>
              </mc:Choice>
              <mc:Fallback>
                <p:oleObj name="Acrobat Document" r:id="rId3" imgW="9523810" imgH="7621064" progId="AcroExch.Document.7">
                  <p:embed/>
                  <p:pic>
                    <p:nvPicPr>
                      <p:cNvPr id="0" name="Objekt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673466" y="620688"/>
                        <a:ext cx="900113" cy="7191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2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76375" y="4284095"/>
            <a:ext cx="6191250" cy="1352550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5131641" y="6092636"/>
            <a:ext cx="35193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6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21550" y="728700"/>
            <a:ext cx="783087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Anotace: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Materiál je určen pro žáky 2. a 3. třídy.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Cvičení slouží k vysvětlení (v druhém ročníku) či k zopakování (ve třetím ročníku) významu slov. 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Pomůcky: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tabulka na psaní + fix (papír a tužka)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Fixy na tabuli (možnost využití popisovače v programu Microsoft PowerPoint.)</a:t>
            </a:r>
          </a:p>
          <a:p>
            <a:pPr>
              <a:lnSpc>
                <a:spcPct val="150000"/>
              </a:lnSpc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2387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21550" y="728700"/>
            <a:ext cx="783087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Pokyny: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Okna č. 4 a 6: Při kliknutí vedle obrázku se objeví jeho pojmenování. Kliknutím na obrázek se odkryjí obrázky, které vyjadřují dané slovo.</a:t>
            </a:r>
          </a:p>
          <a:p>
            <a:pPr>
              <a:lnSpc>
                <a:spcPct val="150000"/>
              </a:lnSpc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Okno č. 9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: Děti mohou spojovat slova protikladná. Nebo je pouze hledají ústně. Kliknutím na vybrané slovo se slovo protikladné objeví.</a:t>
            </a: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lnSpc>
                <a:spcPct val="150000"/>
              </a:lnSpc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13365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267556" y="5615416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Obr.02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63500" y="5615416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Obr.01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771612" y="5624954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Obr.03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321147" y="5655786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Obr.04</a:t>
            </a:r>
            <a:endParaRPr lang="cs-CZ" dirty="0"/>
          </a:p>
        </p:txBody>
      </p:sp>
      <p:grpSp>
        <p:nvGrpSpPr>
          <p:cNvPr id="3" name="Skupina 2"/>
          <p:cNvGrpSpPr/>
          <p:nvPr/>
        </p:nvGrpSpPr>
        <p:grpSpPr>
          <a:xfrm>
            <a:off x="2032067" y="1611056"/>
            <a:ext cx="5763936" cy="3780000"/>
            <a:chOff x="2032067" y="1611056"/>
            <a:chExt cx="5763936" cy="3780000"/>
          </a:xfrm>
        </p:grpSpPr>
        <p:pic>
          <p:nvPicPr>
            <p:cNvPr id="1032" name="Picture 8" descr="File:Tiger's eye.jpg"/>
            <p:cNvPicPr>
              <a:picLocks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32067" y="1611056"/>
              <a:ext cx="5760000" cy="3780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TextovéPole 1"/>
            <p:cNvSpPr txBox="1"/>
            <p:nvPr/>
          </p:nvSpPr>
          <p:spPr>
            <a:xfrm>
              <a:off x="4771667" y="4929390"/>
              <a:ext cx="3024336" cy="461665"/>
            </a:xfrm>
            <a:prstGeom prst="rect">
              <a:avLst/>
            </a:prstGeom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wrap="square" rtlCol="0" anchor="ctr">
              <a:spAutoFit/>
            </a:bodyPr>
            <a:lstStyle/>
            <a:p>
              <a:pPr algn="ctr"/>
              <a:r>
                <a:rPr lang="cs-CZ" sz="2400" b="1" dirty="0" smtClean="0">
                  <a:latin typeface="Arial" pitchFamily="34" charset="0"/>
                  <a:cs typeface="Arial" pitchFamily="34" charset="0"/>
                </a:rPr>
                <a:t>TYGŘÍ OKO</a:t>
              </a:r>
              <a:endParaRPr lang="cs-CZ" sz="2400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2065203" y="1631367"/>
            <a:ext cx="5760000" cy="3780001"/>
            <a:chOff x="2036003" y="1582760"/>
            <a:chExt cx="5760000" cy="3780001"/>
          </a:xfrm>
        </p:grpSpPr>
        <p:pic>
          <p:nvPicPr>
            <p:cNvPr id="1028" name="Picture 4" descr="File:Sup Buntut - Nelayan Indonesian Restaurant.jpg"/>
            <p:cNvPicPr>
              <a:picLocks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0800000" flipV="1">
              <a:off x="2036003" y="1582760"/>
              <a:ext cx="5760000" cy="3780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TextovéPole 10"/>
            <p:cNvSpPr txBox="1"/>
            <p:nvPr/>
          </p:nvSpPr>
          <p:spPr>
            <a:xfrm>
              <a:off x="4755388" y="4901096"/>
              <a:ext cx="3024336" cy="461665"/>
            </a:xfrm>
            <a:prstGeom prst="rect">
              <a:avLst/>
            </a:prstGeom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wrap="square" rtlCol="0" anchor="ctr">
              <a:spAutoFit/>
            </a:bodyPr>
            <a:lstStyle/>
            <a:p>
              <a:pPr algn="ctr"/>
              <a:r>
                <a:rPr lang="cs-CZ" sz="2400" b="1" dirty="0" smtClean="0">
                  <a:latin typeface="Arial" pitchFamily="34" charset="0"/>
                  <a:cs typeface="Arial" pitchFamily="34" charset="0"/>
                </a:rPr>
                <a:t>OKO NA POLÉVCE</a:t>
              </a:r>
              <a:endParaRPr lang="cs-CZ" sz="2400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2051525" y="1617220"/>
            <a:ext cx="5760000" cy="3808294"/>
            <a:chOff x="2065203" y="1582760"/>
            <a:chExt cx="5760000" cy="3808294"/>
          </a:xfrm>
        </p:grpSpPr>
        <p:pic>
          <p:nvPicPr>
            <p:cNvPr id="1030" name="Picture 6" descr="File:London Eye Twilight April 2006.jpg"/>
            <p:cNvPicPr>
              <a:picLocks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65203" y="1582760"/>
              <a:ext cx="5760000" cy="3780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TextovéPole 11"/>
            <p:cNvSpPr txBox="1"/>
            <p:nvPr/>
          </p:nvSpPr>
          <p:spPr>
            <a:xfrm>
              <a:off x="4755388" y="4929389"/>
              <a:ext cx="3024336" cy="461665"/>
            </a:xfrm>
            <a:prstGeom prst="rect">
              <a:avLst/>
            </a:prstGeom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wrap="square" rtlCol="0" anchor="ctr">
              <a:spAutoFit/>
            </a:bodyPr>
            <a:lstStyle/>
            <a:p>
              <a:pPr algn="ctr"/>
              <a:r>
                <a:rPr lang="cs-CZ" sz="2400" b="1" dirty="0" smtClean="0">
                  <a:latin typeface="Arial" pitchFamily="34" charset="0"/>
                  <a:cs typeface="Arial" pitchFamily="34" charset="0"/>
                </a:rPr>
                <a:t>LONDÝNSKÉ OKO</a:t>
              </a:r>
              <a:endParaRPr lang="cs-CZ" sz="2400" b="1" dirty="0">
                <a:latin typeface="Arial" pitchFamily="34" charset="0"/>
                <a:cs typeface="Arial" pitchFamily="34" charset="0"/>
              </a:endParaRPr>
            </a:p>
          </p:txBody>
        </p:sp>
      </p:grpSp>
      <p:pic>
        <p:nvPicPr>
          <p:cNvPr id="18" name="Picture 2" descr="File:Eye closeup.jpg"/>
          <p:cNvPicPr>
            <a:picLocks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5203" y="1621893"/>
            <a:ext cx="5760000" cy="38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2518088" y="692696"/>
            <a:ext cx="4107824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POJMENUJ OBRÁZEK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065203" y="5670331"/>
            <a:ext cx="1656184" cy="4001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OKO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182963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1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File:Eye closeup.jpg"/>
          <p:cNvPicPr>
            <a:picLocks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060485"/>
            <a:ext cx="3456384" cy="1879593"/>
          </a:xfrm>
          <a:prstGeom prst="rect">
            <a:avLst/>
          </a:prstGeom>
          <a:noFill/>
          <a:ln>
            <a:solidFill>
              <a:schemeClr val="accent1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6" descr="File:London Eye Twilight April 2006.jpg"/>
          <p:cNvPicPr>
            <a:picLocks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692696"/>
            <a:ext cx="3506419" cy="1890000"/>
          </a:xfrm>
          <a:prstGeom prst="rect">
            <a:avLst/>
          </a:prstGeom>
          <a:noFill/>
          <a:ln>
            <a:solidFill>
              <a:schemeClr val="accent1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File:Sup Buntut - Nelayan Indonesian Restaurant.jpg"/>
          <p:cNvPicPr>
            <a:picLocks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V="1">
            <a:off x="5148064" y="3371035"/>
            <a:ext cx="3363666" cy="1976606"/>
          </a:xfrm>
          <a:prstGeom prst="rect">
            <a:avLst/>
          </a:prstGeom>
          <a:noFill/>
          <a:ln>
            <a:solidFill>
              <a:schemeClr val="accent1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8" descr="File:Tiger's eye.jpg"/>
          <p:cNvPicPr>
            <a:picLocks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1813" y="4437111"/>
            <a:ext cx="3332021" cy="1821061"/>
          </a:xfrm>
          <a:prstGeom prst="rect">
            <a:avLst/>
          </a:prstGeom>
          <a:noFill/>
          <a:ln>
            <a:solidFill>
              <a:schemeClr val="accent1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611560" y="557696"/>
            <a:ext cx="2618650" cy="108000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OKO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283793" y="4036172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Obr.01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48064" y="2784837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Obr.03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148064" y="5486585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Obr.02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746687" y="6035266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Obr.04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940152" y="5805264"/>
            <a:ext cx="2304256" cy="4001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VYMYSLI VĚTY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02929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8088" y="692696"/>
            <a:ext cx="4107824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POJMENUJ OBRÁZEK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2951820" y="1260507"/>
            <a:ext cx="3240360" cy="4680000"/>
            <a:chOff x="2970000" y="1274512"/>
            <a:chExt cx="3240360" cy="4680000"/>
          </a:xfrm>
        </p:grpSpPr>
        <p:pic>
          <p:nvPicPr>
            <p:cNvPr id="3" name="Picture 8" descr="File:Daisy Tanks 20080110 Adult Entertainment Expo 2.jpg"/>
            <p:cNvPicPr>
              <a:picLocks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70000" y="1274512"/>
              <a:ext cx="3240000" cy="4680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2970000" y="5501263"/>
              <a:ext cx="3240360" cy="400110"/>
            </a:xfrm>
            <a:prstGeom prst="rect">
              <a:avLst/>
            </a:prstGeom>
          </p:spPr>
          <p:style>
            <a:lnRef idx="2">
              <a:schemeClr val="accent4"/>
            </a:lnRef>
            <a:fillRef idx="1">
              <a:schemeClr val="lt1"/>
            </a:fillRef>
            <a:effectRef idx="0">
              <a:schemeClr val="accent4"/>
            </a:effectRef>
            <a:fontRef idx="minor">
              <a:schemeClr val="dk1"/>
            </a:fontRef>
          </p:style>
          <p:txBody>
            <a:bodyPr wrap="square" rtlCol="0" anchor="ctr">
              <a:spAutoFit/>
            </a:bodyPr>
            <a:lstStyle/>
            <a:p>
              <a:pPr algn="ctr"/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KOHOUT NA VLASECH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6" name="TextovéPole 5"/>
          <p:cNvSpPr txBox="1"/>
          <p:nvPr/>
        </p:nvSpPr>
        <p:spPr>
          <a:xfrm>
            <a:off x="6373884" y="5285819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Obr.08</a:t>
            </a:r>
            <a:endParaRPr lang="cs-CZ" dirty="0"/>
          </a:p>
        </p:txBody>
      </p:sp>
      <p:grpSp>
        <p:nvGrpSpPr>
          <p:cNvPr id="9" name="Skupina 8"/>
          <p:cNvGrpSpPr/>
          <p:nvPr/>
        </p:nvGrpSpPr>
        <p:grpSpPr>
          <a:xfrm>
            <a:off x="2966719" y="1260507"/>
            <a:ext cx="3240000" cy="4680000"/>
            <a:chOff x="6428072" y="-41640"/>
            <a:chExt cx="3240000" cy="4680000"/>
          </a:xfrm>
        </p:grpSpPr>
        <p:pic>
          <p:nvPicPr>
            <p:cNvPr id="7" name="Picture 6" descr="File:Latvia Riga Cathedral weather cock.jpg"/>
            <p:cNvPicPr>
              <a:picLocks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28072" y="-41640"/>
              <a:ext cx="3240000" cy="4680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TextovéPole 7"/>
            <p:cNvSpPr txBox="1"/>
            <p:nvPr/>
          </p:nvSpPr>
          <p:spPr>
            <a:xfrm>
              <a:off x="6428072" y="4222861"/>
              <a:ext cx="3208667" cy="400110"/>
            </a:xfrm>
            <a:prstGeom prst="rect">
              <a:avLst/>
            </a:prstGeom>
          </p:spPr>
          <p:style>
            <a:lnRef idx="2">
              <a:schemeClr val="accent4"/>
            </a:lnRef>
            <a:fillRef idx="1">
              <a:schemeClr val="lt1"/>
            </a:fillRef>
            <a:effectRef idx="0">
              <a:schemeClr val="accent4"/>
            </a:effectRef>
            <a:fontRef idx="minor">
              <a:schemeClr val="dk1"/>
            </a:fontRef>
          </p:style>
          <p:txBody>
            <a:bodyPr wrap="square" rtlCol="0" anchor="ctr">
              <a:spAutoFit/>
            </a:bodyPr>
            <a:lstStyle/>
            <a:p>
              <a:pPr algn="ctr"/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VĚTRNÝ KOHOUT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6373884" y="5068230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Obr.07</a:t>
            </a:r>
            <a:endParaRPr lang="cs-CZ" dirty="0"/>
          </a:p>
        </p:txBody>
      </p:sp>
      <p:grpSp>
        <p:nvGrpSpPr>
          <p:cNvPr id="13" name="Skupina 12"/>
          <p:cNvGrpSpPr/>
          <p:nvPr/>
        </p:nvGrpSpPr>
        <p:grpSpPr>
          <a:xfrm>
            <a:off x="2960092" y="1260507"/>
            <a:ext cx="3240000" cy="4680000"/>
            <a:chOff x="5940152" y="495952"/>
            <a:chExt cx="3240000" cy="4680000"/>
          </a:xfrm>
        </p:grpSpPr>
        <p:pic>
          <p:nvPicPr>
            <p:cNvPr id="11" name="Picture 4" descr="File:Aussie Game Cockerel.jpg"/>
            <p:cNvPicPr>
              <a:picLocks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940152" y="495952"/>
              <a:ext cx="3240000" cy="4680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TextovéPole 11"/>
            <p:cNvSpPr txBox="1"/>
            <p:nvPr/>
          </p:nvSpPr>
          <p:spPr>
            <a:xfrm>
              <a:off x="5940152" y="4775842"/>
              <a:ext cx="3203848" cy="400110"/>
            </a:xfrm>
            <a:prstGeom prst="rect">
              <a:avLst/>
            </a:prstGeom>
          </p:spPr>
          <p:style>
            <a:lnRef idx="2">
              <a:schemeClr val="accent4"/>
            </a:lnRef>
            <a:fillRef idx="1">
              <a:schemeClr val="lt1"/>
            </a:fillRef>
            <a:effectRef idx="0">
              <a:schemeClr val="accent4"/>
            </a:effectRef>
            <a:fontRef idx="minor">
              <a:schemeClr val="dk1"/>
            </a:fontRef>
          </p:style>
          <p:txBody>
            <a:bodyPr wrap="square" rtlCol="0" anchor="ctr">
              <a:spAutoFit/>
            </a:bodyPr>
            <a:lstStyle/>
            <a:p>
              <a:pPr algn="ctr"/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KOHOUTEK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14" name="TextovéPole 13"/>
          <p:cNvSpPr txBox="1"/>
          <p:nvPr/>
        </p:nvSpPr>
        <p:spPr>
          <a:xfrm>
            <a:off x="6373884" y="4815255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Obr.06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373884" y="4599811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Obr.05</a:t>
            </a:r>
            <a:endParaRPr lang="cs-CZ" dirty="0"/>
          </a:p>
        </p:txBody>
      </p:sp>
      <p:pic>
        <p:nvPicPr>
          <p:cNvPr id="16" name="Picture 2" descr="File:Water tap rbi.jpg"/>
          <p:cNvPicPr>
            <a:picLocks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2092" y="1242507"/>
            <a:ext cx="3276000" cy="47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429856" y="6093296"/>
            <a:ext cx="2088232" cy="40011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KOHOUTEK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778526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1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Skupina 8"/>
          <p:cNvGrpSpPr/>
          <p:nvPr/>
        </p:nvGrpSpPr>
        <p:grpSpPr>
          <a:xfrm>
            <a:off x="482424" y="646621"/>
            <a:ext cx="2160240" cy="2946904"/>
            <a:chOff x="482424" y="646621"/>
            <a:chExt cx="2160240" cy="2946904"/>
          </a:xfrm>
        </p:grpSpPr>
        <p:pic>
          <p:nvPicPr>
            <p:cNvPr id="1026" name="Picture 2" descr="File:Water tap rbi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2424" y="646621"/>
              <a:ext cx="2160240" cy="266429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561338" y="3378081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Obr.05</a:t>
              </a:r>
              <a:endParaRPr lang="cs-CZ" dirty="0"/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5754396" y="497050"/>
            <a:ext cx="2016224" cy="2931950"/>
            <a:chOff x="3347864" y="620688"/>
            <a:chExt cx="2016224" cy="2931950"/>
          </a:xfrm>
        </p:grpSpPr>
        <p:sp>
          <p:nvSpPr>
            <p:cNvPr id="5" name="TextovéPole 4"/>
            <p:cNvSpPr txBox="1"/>
            <p:nvPr/>
          </p:nvSpPr>
          <p:spPr>
            <a:xfrm>
              <a:off x="3347864" y="3337194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Obr.06</a:t>
              </a:r>
              <a:endParaRPr lang="cs-CZ" dirty="0"/>
            </a:p>
          </p:txBody>
        </p:sp>
        <p:pic>
          <p:nvPicPr>
            <p:cNvPr id="1028" name="Picture 4" descr="File:Aussie Game Cockerel.jp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47864" y="620688"/>
              <a:ext cx="2016224" cy="268829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6" name="Skupina 5"/>
          <p:cNvGrpSpPr/>
          <p:nvPr/>
        </p:nvGrpSpPr>
        <p:grpSpPr>
          <a:xfrm>
            <a:off x="6498137" y="3378081"/>
            <a:ext cx="2143125" cy="3130334"/>
            <a:chOff x="6012160" y="620688"/>
            <a:chExt cx="2143125" cy="3130334"/>
          </a:xfrm>
        </p:grpSpPr>
        <p:sp>
          <p:nvSpPr>
            <p:cNvPr id="4" name="TextovéPole 3"/>
            <p:cNvSpPr txBox="1"/>
            <p:nvPr/>
          </p:nvSpPr>
          <p:spPr>
            <a:xfrm>
              <a:off x="6024503" y="3535578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Obr.07</a:t>
              </a:r>
              <a:endParaRPr lang="cs-CZ" dirty="0"/>
            </a:p>
          </p:txBody>
        </p:sp>
        <p:pic>
          <p:nvPicPr>
            <p:cNvPr id="1030" name="Picture 6" descr="File:Latvia Riga Cathedral weather cock.jp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12160" y="620688"/>
              <a:ext cx="2143125" cy="28575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8" name="Skupina 7"/>
          <p:cNvGrpSpPr/>
          <p:nvPr/>
        </p:nvGrpSpPr>
        <p:grpSpPr>
          <a:xfrm>
            <a:off x="2642664" y="3429000"/>
            <a:ext cx="2588788" cy="2990080"/>
            <a:chOff x="1348270" y="3535578"/>
            <a:chExt cx="2588788" cy="2990080"/>
          </a:xfrm>
        </p:grpSpPr>
        <p:pic>
          <p:nvPicPr>
            <p:cNvPr id="1032" name="Picture 8" descr="File:Daisy Tanks 20080110 Adult Entertainment Expo 2.jpg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48270" y="3535578"/>
              <a:ext cx="1999594" cy="29869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TextovéPole 9"/>
            <p:cNvSpPr txBox="1"/>
            <p:nvPr/>
          </p:nvSpPr>
          <p:spPr>
            <a:xfrm>
              <a:off x="3433002" y="6310214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Obr.08</a:t>
              </a:r>
              <a:endParaRPr lang="cs-CZ" dirty="0"/>
            </a:p>
          </p:txBody>
        </p:sp>
      </p:grpSp>
      <p:sp>
        <p:nvSpPr>
          <p:cNvPr id="14" name="TextovéPole 13"/>
          <p:cNvSpPr txBox="1"/>
          <p:nvPr/>
        </p:nvSpPr>
        <p:spPr>
          <a:xfrm>
            <a:off x="2792219" y="666625"/>
            <a:ext cx="2618650" cy="115200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KOHOUT (KOHOUTEK)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38408" y="5794844"/>
            <a:ext cx="2304256" cy="40011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VYMYSLI VĚTY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39933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39667" y="692696"/>
            <a:ext cx="4107824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CO UŽ UMÍME?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2" name="Picture 4" descr="File:UNESCO Einstein medal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76672"/>
            <a:ext cx="2160240" cy="2160240"/>
          </a:xfrm>
          <a:prstGeom prst="flowChartConnector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13864" y="2636912"/>
            <a:ext cx="7803248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SLOVA VÍCEVÝZNAMOVÁ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MAJÍ VÍCE VÝZNAMŮ.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3629635"/>
            <a:ext cx="1800200" cy="40011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OKO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123728" y="4941168"/>
            <a:ext cx="1800200" cy="40011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UCHO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593579" y="4345136"/>
            <a:ext cx="1800200" cy="40011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KOHOUTEK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491880" y="3381925"/>
            <a:ext cx="1800200" cy="40011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LÍSTEK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131840" y="5922290"/>
            <a:ext cx="5508612" cy="40011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VYMYSLI JINÁ VÍCEVÝZNAMOVÁ SLOVA</a:t>
            </a:r>
            <a:endParaRPr lang="cs-CZ" sz="2000" dirty="0">
              <a:solidFill>
                <a:schemeClr val="accent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028384" y="2421468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Obr.22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85101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TextovéPole 33"/>
          <p:cNvSpPr txBox="1"/>
          <p:nvPr/>
        </p:nvSpPr>
        <p:spPr>
          <a:xfrm>
            <a:off x="2816188" y="3832746"/>
            <a:ext cx="1516549" cy="40011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RYCHLÝ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1457443" y="1438915"/>
            <a:ext cx="2122323" cy="40011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POMALÝ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485988" y="692696"/>
            <a:ext cx="4107824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NAJDI PROTIKLADY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23928" y="1438915"/>
            <a:ext cx="1861250" cy="40011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HODNÝ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02783" y="4093041"/>
            <a:ext cx="1476164" cy="40011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ZLÝ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876256" y="5169178"/>
            <a:ext cx="1780964" cy="40483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STARÝ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419872" y="2353692"/>
            <a:ext cx="1633368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NOVÝ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474467" y="1438175"/>
            <a:ext cx="2122323" cy="400110"/>
          </a:xfrm>
          <a:prstGeom prst="rect">
            <a:avLst/>
          </a:prstGeom>
          <a:ln w="76200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POMALÝ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821491" y="3842036"/>
            <a:ext cx="1516549" cy="400110"/>
          </a:xfrm>
          <a:prstGeom prst="rect">
            <a:avLst/>
          </a:prstGeom>
          <a:ln w="76200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RYCHLÝ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25860" y="2553747"/>
            <a:ext cx="2190328" cy="4001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HLOUPÝ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195302" y="5107283"/>
            <a:ext cx="2285476" cy="4001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CHYTRÝ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369759" y="6048398"/>
            <a:ext cx="1673657" cy="40011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MALÝ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625453" y="4226907"/>
            <a:ext cx="1885528" cy="40011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VELKÝ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57712" y="5410883"/>
            <a:ext cx="1828276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TENKÝ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848016" y="3406483"/>
            <a:ext cx="1885528" cy="40954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TLUSTÝ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73460" y="4693206"/>
            <a:ext cx="1733128" cy="40011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TUPÝ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013084" y="3023091"/>
            <a:ext cx="1580728" cy="40011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OSTRÝ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99633" y="3215863"/>
            <a:ext cx="1733128" cy="40011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PLNÝ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90761" y="2001460"/>
            <a:ext cx="1933364" cy="40011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ČERNÝ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342662" y="2153637"/>
            <a:ext cx="2093614" cy="40011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PRÁZDNÝ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466109" y="1484875"/>
            <a:ext cx="1685938" cy="40011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BÍLÝ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490761" y="2001460"/>
            <a:ext cx="1933364" cy="400110"/>
          </a:xfrm>
          <a:prstGeom prst="rect">
            <a:avLst/>
          </a:prstGeom>
          <a:ln w="76200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ČERNÝ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6466109" y="1484875"/>
            <a:ext cx="1685938" cy="400110"/>
          </a:xfrm>
          <a:prstGeom prst="rect">
            <a:avLst/>
          </a:prstGeom>
          <a:ln w="76200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BÍLÝ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625860" y="2557637"/>
            <a:ext cx="2190328" cy="400110"/>
          </a:xfrm>
          <a:prstGeom prst="rect">
            <a:avLst/>
          </a:prstGeom>
          <a:ln w="76200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HLOUPÝ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3189999" y="5093316"/>
            <a:ext cx="2285476" cy="400110"/>
          </a:xfrm>
          <a:prstGeom prst="rect">
            <a:avLst/>
          </a:prstGeom>
          <a:ln w="76200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CHYTRÝ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802500" y="3215863"/>
            <a:ext cx="1733128" cy="400110"/>
          </a:xfrm>
          <a:prstGeom prst="rect">
            <a:avLst/>
          </a:prstGeom>
          <a:ln w="76200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PLNÝ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6342144" y="2165773"/>
            <a:ext cx="2093614" cy="400110"/>
          </a:xfrm>
          <a:prstGeom prst="rect">
            <a:avLst/>
          </a:prstGeom>
          <a:ln w="76200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PRÁZDNÝ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702783" y="4093041"/>
            <a:ext cx="1476164" cy="400110"/>
          </a:xfrm>
          <a:prstGeom prst="rect">
            <a:avLst/>
          </a:prstGeom>
          <a:ln w="76200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ZLÝ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3924314" y="1438915"/>
            <a:ext cx="1861250" cy="400110"/>
          </a:xfrm>
          <a:prstGeom prst="rect">
            <a:avLst/>
          </a:prstGeom>
          <a:ln w="76200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HODNÝ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473459" y="4693206"/>
            <a:ext cx="1733128" cy="400110"/>
          </a:xfrm>
          <a:prstGeom prst="rect">
            <a:avLst/>
          </a:prstGeom>
          <a:ln w="76200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TUPÝ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5019665" y="3015808"/>
            <a:ext cx="1580728" cy="400110"/>
          </a:xfrm>
          <a:prstGeom prst="rect">
            <a:avLst/>
          </a:prstGeom>
          <a:ln w="76200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OSTRÝ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690328" y="5441451"/>
            <a:ext cx="1828276" cy="400110"/>
          </a:xfrm>
          <a:prstGeom prst="rect">
            <a:avLst/>
          </a:prstGeom>
          <a:ln w="76200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TENKÝ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6836680" y="3423201"/>
            <a:ext cx="1885528" cy="409545"/>
          </a:xfrm>
          <a:prstGeom prst="rect">
            <a:avLst/>
          </a:prstGeom>
          <a:ln w="76200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TLUSTÝ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1369759" y="6048398"/>
            <a:ext cx="1673657" cy="400110"/>
          </a:xfrm>
          <a:prstGeom prst="rect">
            <a:avLst/>
          </a:prstGeom>
          <a:ln w="76200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MALÝ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4625453" y="4232856"/>
            <a:ext cx="1885528" cy="400110"/>
          </a:xfrm>
          <a:prstGeom prst="rect">
            <a:avLst/>
          </a:prstGeom>
          <a:ln w="76200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VELKÝ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3436090" y="2367107"/>
            <a:ext cx="1633368" cy="400110"/>
          </a:xfrm>
          <a:prstGeom prst="rect">
            <a:avLst/>
          </a:prstGeom>
          <a:ln w="76200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NOVÝ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6864522" y="5208464"/>
            <a:ext cx="1780964" cy="404838"/>
          </a:xfrm>
          <a:prstGeom prst="rect">
            <a:avLst/>
          </a:prstGeom>
          <a:ln w="76200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STARÝ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6372481" y="6008776"/>
            <a:ext cx="2304256" cy="40011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VYMYSLI VĚTY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66974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1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5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8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4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6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3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5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6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4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5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1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3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4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0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2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3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55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6" fill="hold">
                      <p:stCondLst>
                        <p:cond delay="0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9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</p:childTnLst>
        </p:cTn>
      </p:par>
    </p:tnLst>
    <p:bldLst>
      <p:bldP spid="19" grpId="0" animBg="1"/>
      <p:bldP spid="19" grpId="1" animBg="1"/>
      <p:bldP spid="20" grpId="0" animBg="1"/>
      <p:bldP spid="20" grpId="1" animBg="1"/>
      <p:bldP spid="35" grpId="0" animBg="1"/>
      <p:bldP spid="35" grpId="1" animBg="1"/>
      <p:bldP spid="36" grpId="0" animBg="1"/>
      <p:bldP spid="36" grpId="1" animBg="1"/>
      <p:bldP spid="37" grpId="0" animBg="1"/>
      <p:bldP spid="37" grpId="1" animBg="1"/>
      <p:bldP spid="38" grpId="0" animBg="1"/>
      <p:bldP spid="38" grpId="1" animBg="1"/>
      <p:bldP spid="39" grpId="0" animBg="1"/>
      <p:bldP spid="39" grpId="1" animBg="1"/>
      <p:bldP spid="40" grpId="0" animBg="1"/>
      <p:bldP spid="40" grpId="1" animBg="1"/>
      <p:bldP spid="41" grpId="0" animBg="1"/>
      <p:bldP spid="41" grpId="1" animBg="1"/>
      <p:bldP spid="42" grpId="0" animBg="1"/>
      <p:bldP spid="42" grpId="1" animBg="1"/>
      <p:bldP spid="43" grpId="0" animBg="1"/>
      <p:bldP spid="43" grpId="1" animBg="1"/>
      <p:bldP spid="44" grpId="0" animBg="1"/>
      <p:bldP spid="44" grpId="1" animBg="1"/>
      <p:bldP spid="45" grpId="0" animBg="1"/>
      <p:bldP spid="45" grpId="1" animBg="1"/>
      <p:bldP spid="46" grpId="0" animBg="1"/>
      <p:bldP spid="46" grpId="1" animBg="1"/>
      <p:bldP spid="47" grpId="0" animBg="1"/>
      <p:bldP spid="47" grpId="1" animBg="1"/>
      <p:bldP spid="48" grpId="0" animBg="1"/>
      <p:bldP spid="48" grpId="1" animBg="1"/>
      <p:bldP spid="49" grpId="0" animBg="1"/>
      <p:bldP spid="49" grpId="1" animBg="1"/>
      <p:bldP spid="50" grpId="0" animBg="1"/>
      <p:bldP spid="50" grpId="1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39667" y="692696"/>
            <a:ext cx="4107824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CO UŽ UMÍME?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2" name="Picture 4" descr="File:UNESCO Einstein medal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76672"/>
            <a:ext cx="2160240" cy="2160240"/>
          </a:xfrm>
          <a:prstGeom prst="flowChartConnector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13864" y="2636912"/>
            <a:ext cx="7803248" cy="830997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ANTONYMA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JSOU DVOJICE SLOV VÝZNAMEM PROTIKLADNÁ.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39467" y="3944357"/>
            <a:ext cx="1800200" cy="40011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BOHATÝ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130850" y="5164666"/>
            <a:ext cx="1800200" cy="40011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HLADOVÝ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552220" y="5145702"/>
            <a:ext cx="1800200" cy="40011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SYTÝ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793379" y="3945026"/>
            <a:ext cx="1800200" cy="40011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CHUDÝ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131840" y="5922290"/>
            <a:ext cx="5508612" cy="400110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VYMYSLI JINÁ ANTONYMA</a:t>
            </a:r>
            <a:endParaRPr lang="cs-CZ" sz="20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028384" y="2421468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Obr.22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0468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File:Shop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6833" y="1319819"/>
            <a:ext cx="4359079" cy="4817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373884" y="5582898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Obr.09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8088" y="692696"/>
            <a:ext cx="4107824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POJMENUJ OBCHOD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3478" y="1512551"/>
            <a:ext cx="1148786" cy="114878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992" y="2852936"/>
            <a:ext cx="1371600" cy="13716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7940" y="3043290"/>
            <a:ext cx="1427883" cy="142788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249" y="4752379"/>
            <a:ext cx="1384947" cy="138494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5" name="Picture 9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2719" y="4674732"/>
            <a:ext cx="1296144" cy="1296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6" name="Picture 10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6792" y="1154361"/>
            <a:ext cx="1279431" cy="127943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1589059" y="4224536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Obr.15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788261" y="2464031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Obr.10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759090" y="4237561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Obr.11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788261" y="5740999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Obr.12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098993" y="2217563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Obr.13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589059" y="6137326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Obr.14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0614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File:Shop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6833" y="1319819"/>
            <a:ext cx="4359079" cy="4817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373884" y="5582898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Obr.09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392491" y="1347114"/>
            <a:ext cx="2160000" cy="684000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OVOCE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3478" y="1512551"/>
            <a:ext cx="1148786" cy="114878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992" y="2852936"/>
            <a:ext cx="1371600" cy="13716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7940" y="3043290"/>
            <a:ext cx="1427883" cy="142788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249" y="4752379"/>
            <a:ext cx="1384947" cy="138494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5" name="Picture 9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2719" y="4674732"/>
            <a:ext cx="1296144" cy="1296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6" name="Picture 10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6792" y="1154361"/>
            <a:ext cx="1279431" cy="127943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1589059" y="4224536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Obr.15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788261" y="2464031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Obr.10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759090" y="4237561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Obr.11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788261" y="5740999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Obr.12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098993" y="2217563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Obr.13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589059" y="6137326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Obr.14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7719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File:Shop.sv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6833" y="1319819"/>
            <a:ext cx="4359079" cy="4817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373884" y="5582898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Obr.09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362855" y="1334177"/>
            <a:ext cx="2196000" cy="720000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HRAČKY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7792264" y="574249"/>
            <a:ext cx="812734" cy="1119928"/>
            <a:chOff x="7792264" y="574249"/>
            <a:chExt cx="812734" cy="1119928"/>
          </a:xfrm>
        </p:grpSpPr>
        <p:pic>
          <p:nvPicPr>
            <p:cNvPr id="4100" name="Picture 4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792264" y="574249"/>
              <a:ext cx="812734" cy="812734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5" name="TextovéPole 14"/>
            <p:cNvSpPr txBox="1"/>
            <p:nvPr/>
          </p:nvSpPr>
          <p:spPr>
            <a:xfrm>
              <a:off x="7814807" y="1478733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Obr.10</a:t>
              </a:r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158518" y="5476586"/>
            <a:ext cx="934597" cy="876184"/>
            <a:chOff x="1158518" y="5476586"/>
            <a:chExt cx="934597" cy="876184"/>
          </a:xfrm>
        </p:grpSpPr>
        <p:pic>
          <p:nvPicPr>
            <p:cNvPr id="4104" name="Picture 8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58518" y="5476586"/>
              <a:ext cx="692474" cy="692474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9" name="TextovéPole 18"/>
            <p:cNvSpPr txBox="1"/>
            <p:nvPr/>
          </p:nvSpPr>
          <p:spPr>
            <a:xfrm>
              <a:off x="1589059" y="6137326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Obr.14</a:t>
              </a:r>
              <a:endParaRPr lang="cs-CZ" dirty="0"/>
            </a:p>
          </p:txBody>
        </p:sp>
      </p:grpSp>
      <p:sp>
        <p:nvSpPr>
          <p:cNvPr id="20" name="TextovéPole 19"/>
          <p:cNvSpPr txBox="1"/>
          <p:nvPr/>
        </p:nvSpPr>
        <p:spPr>
          <a:xfrm>
            <a:off x="1115615" y="508030"/>
            <a:ext cx="6555175" cy="83099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VYBER SPRÁVNÉ ZBOŽÍ DO OBCHODU</a:t>
            </a:r>
          </a:p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ŠPATNÉ ZBOŽÍ ŠKRTNI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545027" y="1184123"/>
            <a:ext cx="1044032" cy="1095150"/>
            <a:chOff x="545027" y="1184123"/>
            <a:chExt cx="1044032" cy="1095150"/>
          </a:xfrm>
        </p:grpSpPr>
        <p:pic>
          <p:nvPicPr>
            <p:cNvPr id="5122" name="Picture 2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5027" y="1184123"/>
              <a:ext cx="1044032" cy="104403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1" name="TextovéPole 20"/>
            <p:cNvSpPr txBox="1"/>
            <p:nvPr/>
          </p:nvSpPr>
          <p:spPr>
            <a:xfrm>
              <a:off x="1085003" y="2063829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Obr.16</a:t>
              </a:r>
              <a:endParaRPr lang="cs-CZ" dirty="0"/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6732240" y="1776390"/>
            <a:ext cx="1056021" cy="1291990"/>
            <a:chOff x="6732240" y="1776390"/>
            <a:chExt cx="1056021" cy="1291990"/>
          </a:xfrm>
        </p:grpSpPr>
        <p:sp>
          <p:nvSpPr>
            <p:cNvPr id="17" name="TextovéPole 16"/>
            <p:cNvSpPr txBox="1"/>
            <p:nvPr/>
          </p:nvSpPr>
          <p:spPr>
            <a:xfrm>
              <a:off x="7284205" y="2852936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Obr.17</a:t>
              </a:r>
              <a:endParaRPr lang="cs-CZ" dirty="0"/>
            </a:p>
          </p:txBody>
        </p:sp>
        <p:pic>
          <p:nvPicPr>
            <p:cNvPr id="5124" name="Picture 4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32240" y="1776390"/>
              <a:ext cx="1056021" cy="105602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8" name="Skupina 7"/>
          <p:cNvGrpSpPr/>
          <p:nvPr/>
        </p:nvGrpSpPr>
        <p:grpSpPr>
          <a:xfrm>
            <a:off x="7730164" y="3078982"/>
            <a:ext cx="914400" cy="1146643"/>
            <a:chOff x="7331061" y="3347667"/>
            <a:chExt cx="914400" cy="1146643"/>
          </a:xfrm>
        </p:grpSpPr>
        <p:pic>
          <p:nvPicPr>
            <p:cNvPr id="5125" name="Picture 5"/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331061" y="3347667"/>
              <a:ext cx="914400" cy="91440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7" name="TextovéPole 26"/>
            <p:cNvSpPr txBox="1"/>
            <p:nvPr/>
          </p:nvSpPr>
          <p:spPr>
            <a:xfrm>
              <a:off x="7342445" y="4278866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Obr.18</a:t>
              </a:r>
              <a:endParaRPr lang="cs-CZ" dirty="0"/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7514140" y="4752379"/>
            <a:ext cx="1130424" cy="1384947"/>
            <a:chOff x="7514140" y="4752379"/>
            <a:chExt cx="1130424" cy="1384947"/>
          </a:xfrm>
        </p:grpSpPr>
        <p:sp>
          <p:nvSpPr>
            <p:cNvPr id="14" name="TextovéPole 13"/>
            <p:cNvSpPr txBox="1"/>
            <p:nvPr/>
          </p:nvSpPr>
          <p:spPr>
            <a:xfrm>
              <a:off x="7536233" y="5921882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Obr.19</a:t>
              </a:r>
              <a:endParaRPr lang="cs-CZ" dirty="0"/>
            </a:p>
          </p:txBody>
        </p:sp>
        <p:pic>
          <p:nvPicPr>
            <p:cNvPr id="5126" name="Picture 6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14140" y="4752379"/>
              <a:ext cx="1130424" cy="1130424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1252" y="2403066"/>
            <a:ext cx="899740" cy="89974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2" name="TextovéPole 31"/>
          <p:cNvSpPr txBox="1"/>
          <p:nvPr/>
        </p:nvSpPr>
        <p:spPr>
          <a:xfrm>
            <a:off x="1314743" y="3345775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smtClean="0">
                <a:latin typeface="Arial" pitchFamily="34" charset="0"/>
                <a:cs typeface="Arial" pitchFamily="34" charset="0"/>
              </a:rPr>
              <a:t>Obr.20</a:t>
            </a:r>
            <a:endParaRPr lang="cs-CZ" dirty="0"/>
          </a:p>
        </p:txBody>
      </p:sp>
      <p:grpSp>
        <p:nvGrpSpPr>
          <p:cNvPr id="6" name="Skupina 5"/>
          <p:cNvGrpSpPr/>
          <p:nvPr/>
        </p:nvGrpSpPr>
        <p:grpSpPr>
          <a:xfrm>
            <a:off x="602942" y="3804867"/>
            <a:ext cx="963830" cy="1162956"/>
            <a:chOff x="602941" y="3685303"/>
            <a:chExt cx="1111153" cy="1278154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2941" y="3685303"/>
              <a:ext cx="1111153" cy="111115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6" name="TextovéPole 25"/>
            <p:cNvSpPr txBox="1"/>
            <p:nvPr/>
          </p:nvSpPr>
          <p:spPr>
            <a:xfrm>
              <a:off x="1004492" y="4726672"/>
              <a:ext cx="648659" cy="2367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Obr.21</a:t>
              </a:r>
              <a:endParaRPr lang="cs-CZ" dirty="0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6373884" y="3958506"/>
            <a:ext cx="1045085" cy="1272285"/>
            <a:chOff x="6373884" y="3958506"/>
            <a:chExt cx="1045085" cy="1272285"/>
          </a:xfrm>
        </p:grpSpPr>
        <p:pic>
          <p:nvPicPr>
            <p:cNvPr id="1027" name="Picture 3"/>
            <p:cNvPicPr>
              <a:picLocks noChangeAspect="1" noChangeArrowheads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73884" y="3958506"/>
              <a:ext cx="1045085" cy="104508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9" name="TextovéPole 28"/>
            <p:cNvSpPr txBox="1"/>
            <p:nvPr/>
          </p:nvSpPr>
          <p:spPr>
            <a:xfrm>
              <a:off x="6480212" y="5015347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Obr.22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653586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39667" y="692696"/>
            <a:ext cx="4107824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CO UŽ UMÍME?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2" name="Picture 4" descr="File:UNESCO Einstein medal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76672"/>
            <a:ext cx="2160240" cy="2160240"/>
          </a:xfrm>
          <a:prstGeom prst="flowChartConnector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3528" y="1784115"/>
            <a:ext cx="5958336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SLOVA VÝZNAMEM NADŘAZENÁ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20029" y="4788986"/>
            <a:ext cx="1800200" cy="40011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AUTO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503634" y="4788986"/>
            <a:ext cx="1800200" cy="40011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KOLO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652120" y="4788986"/>
            <a:ext cx="1800200" cy="40011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MOTORKA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195736" y="4172493"/>
            <a:ext cx="4415996" cy="40011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DOPRAVNÍ PROSTŘEDKY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619672" y="5922290"/>
            <a:ext cx="7020780" cy="400110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VYMYSLI JINÁ NADŘAZENÁ A PODŘAZENÁ SLOVA</a:t>
            </a:r>
            <a:endParaRPr lang="cs-CZ" sz="20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028384" y="2421468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Obr.22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45759" y="2556198"/>
            <a:ext cx="5958336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SLOVA VÝZNAMEM PODŘAZENÁ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24966" y="3356992"/>
            <a:ext cx="5958336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SLOVA VÝZNAMEM SOUŘADNÁ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159625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252" y="1206149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6" name="Skupina 5"/>
          <p:cNvGrpSpPr/>
          <p:nvPr/>
        </p:nvGrpSpPr>
        <p:grpSpPr>
          <a:xfrm>
            <a:off x="6921849" y="3936661"/>
            <a:ext cx="1828800" cy="2077513"/>
            <a:chOff x="3017853" y="3948562"/>
            <a:chExt cx="1828800" cy="2077513"/>
          </a:xfrm>
        </p:grpSpPr>
        <p:pic>
          <p:nvPicPr>
            <p:cNvPr id="1032" name="Picture 8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17853" y="3948562"/>
              <a:ext cx="1828800" cy="18288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1" name="TextovéPole 10"/>
            <p:cNvSpPr txBox="1"/>
            <p:nvPr/>
          </p:nvSpPr>
          <p:spPr>
            <a:xfrm>
              <a:off x="3954625" y="5810631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Obr.28</a:t>
              </a:r>
              <a:endParaRPr lang="cs-CZ" dirty="0"/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6572886" y="1052736"/>
            <a:ext cx="1899395" cy="1828800"/>
            <a:chOff x="6300192" y="836712"/>
            <a:chExt cx="1899395" cy="1828800"/>
          </a:xfrm>
        </p:grpSpPr>
        <p:pic>
          <p:nvPicPr>
            <p:cNvPr id="1027" name="Picture 3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00192" y="836712"/>
              <a:ext cx="1828800" cy="18288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2" name="TextovéPole 11"/>
            <p:cNvSpPr txBox="1"/>
            <p:nvPr/>
          </p:nvSpPr>
          <p:spPr>
            <a:xfrm>
              <a:off x="7695531" y="2397048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Obr.23</a:t>
              </a:r>
              <a:endParaRPr lang="cs-CZ" dirty="0"/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619752" y="3900883"/>
            <a:ext cx="1828800" cy="2113291"/>
            <a:chOff x="899592" y="3645024"/>
            <a:chExt cx="1828800" cy="2113291"/>
          </a:xfrm>
        </p:grpSpPr>
        <p:pic>
          <p:nvPicPr>
            <p:cNvPr id="1028" name="Picture 4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99592" y="3645024"/>
              <a:ext cx="1828800" cy="18288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3" name="TextovéPole 12"/>
            <p:cNvSpPr txBox="1"/>
            <p:nvPr/>
          </p:nvSpPr>
          <p:spPr>
            <a:xfrm>
              <a:off x="2102024" y="5542871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Obr.27</a:t>
              </a:r>
              <a:endParaRPr lang="cs-CZ" dirty="0"/>
            </a:p>
          </p:txBody>
        </p:sp>
      </p:grpSp>
      <p:grpSp>
        <p:nvGrpSpPr>
          <p:cNvPr id="3" name="Skupina 2"/>
          <p:cNvGrpSpPr/>
          <p:nvPr/>
        </p:nvGrpSpPr>
        <p:grpSpPr>
          <a:xfrm>
            <a:off x="3419872" y="3797008"/>
            <a:ext cx="1830102" cy="1828800"/>
            <a:chOff x="4994812" y="2665512"/>
            <a:chExt cx="1830102" cy="1828800"/>
          </a:xfrm>
        </p:grpSpPr>
        <p:pic>
          <p:nvPicPr>
            <p:cNvPr id="1033" name="Picture 9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94812" y="2665512"/>
              <a:ext cx="1828800" cy="18288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5" name="TextovéPole 14"/>
            <p:cNvSpPr txBox="1"/>
            <p:nvPr/>
          </p:nvSpPr>
          <p:spPr>
            <a:xfrm>
              <a:off x="6320858" y="4185374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Obr.26</a:t>
              </a:r>
              <a:endParaRPr lang="cs-CZ" dirty="0"/>
            </a:p>
          </p:txBody>
        </p:sp>
      </p:grpSp>
      <p:grpSp>
        <p:nvGrpSpPr>
          <p:cNvPr id="2" name="Skupina 1"/>
          <p:cNvGrpSpPr/>
          <p:nvPr/>
        </p:nvGrpSpPr>
        <p:grpSpPr>
          <a:xfrm>
            <a:off x="3075053" y="1252210"/>
            <a:ext cx="1828800" cy="2066591"/>
            <a:chOff x="3491880" y="980728"/>
            <a:chExt cx="1828800" cy="2066591"/>
          </a:xfrm>
        </p:grpSpPr>
        <p:pic>
          <p:nvPicPr>
            <p:cNvPr id="1030" name="Picture 6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91880" y="980728"/>
              <a:ext cx="1828800" cy="18288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6" name="TextovéPole 15"/>
            <p:cNvSpPr txBox="1"/>
            <p:nvPr/>
          </p:nvSpPr>
          <p:spPr>
            <a:xfrm>
              <a:off x="4342597" y="2831875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Obr.25</a:t>
              </a:r>
              <a:endParaRPr lang="cs-CZ" dirty="0"/>
            </a:p>
          </p:txBody>
        </p:sp>
      </p:grpSp>
      <p:sp>
        <p:nvSpPr>
          <p:cNvPr id="17" name="TextovéPole 16"/>
          <p:cNvSpPr txBox="1"/>
          <p:nvPr/>
        </p:nvSpPr>
        <p:spPr>
          <a:xfrm>
            <a:off x="2196524" y="3073631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Obr.24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294413" y="421213"/>
            <a:ext cx="6555175" cy="83099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POJMENUJ OBRÁZKY, </a:t>
            </a:r>
          </a:p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POUŽIJ RŮZNÁ SLOVA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9752" y="3103357"/>
            <a:ext cx="1287952" cy="40011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MÁMA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561636" y="2642429"/>
            <a:ext cx="1287952" cy="40011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MAMKA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25252" y="6014174"/>
            <a:ext cx="1914320" cy="40011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MAMINKA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335654" y="5625808"/>
            <a:ext cx="1914320" cy="40011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MATKA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2895696" y="3289075"/>
            <a:ext cx="1914320" cy="40011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MAMČA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5935268" y="5966519"/>
            <a:ext cx="1914320" cy="40011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MAMINEČKA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1961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25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75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27" grpId="0" animBg="1"/>
      <p:bldP spid="28" grpId="0" animBg="1"/>
      <p:bldP spid="29" grpId="0" animBg="1"/>
      <p:bldP spid="30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39667" y="692696"/>
            <a:ext cx="4107824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CO UŽ UMÍME?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2" name="Picture 4" descr="File:UNESCO Einstein medal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76672"/>
            <a:ext cx="2160240" cy="2160240"/>
          </a:xfrm>
          <a:prstGeom prst="flowChartConnector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13864" y="2636912"/>
            <a:ext cx="7803248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SYNONYMA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JSOU DVOJICE NEBO SKUPINY SLOV S PODOBNÝM NEBO STEJNÝM VÝZNAMEM.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39467" y="3944357"/>
            <a:ext cx="1800200" cy="40011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OŠKLIVÝ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130850" y="5164666"/>
            <a:ext cx="1800200" cy="40011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DOMEK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552220" y="5145702"/>
            <a:ext cx="1800200" cy="40011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OBYDLÍ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793379" y="3945026"/>
            <a:ext cx="1800200" cy="40011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ŠKAREDÝ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131840" y="5922290"/>
            <a:ext cx="5508612" cy="40011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VYMYSLI JINÁ SYNONYMA.</a:t>
            </a:r>
            <a:endParaRPr lang="cs-CZ" sz="20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028384" y="2421468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Obr.22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986046" y="3961102"/>
            <a:ext cx="1800200" cy="40011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NEHEZKÝ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893279" y="5164666"/>
            <a:ext cx="1800200" cy="40011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DŮM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23879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36479" y="45652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81888" y="1056412"/>
            <a:ext cx="8496944" cy="58015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01: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DZENANZ, Commons.wikimedia.org: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Eye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closeup.jpg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10-09-22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2009-07-14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Public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WWW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2"/>
              </a:rPr>
              <a:t>http://commons.wikimedia.org/wiki/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2"/>
              </a:rPr>
              <a:t>File:Eye_closeup.jpg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02: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ALPHA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Commons.wikimedia.org: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Sup </a:t>
            </a:r>
            <a:r>
              <a:rPr lang="en-US" sz="1600" dirty="0" err="1">
                <a:latin typeface="Arial" pitchFamily="34" charset="0"/>
                <a:cs typeface="Arial" pitchFamily="34" charset="0"/>
              </a:rPr>
              <a:t>Buntut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 - </a:t>
            </a:r>
            <a:r>
              <a:rPr lang="en-US" sz="1600" dirty="0" err="1">
                <a:latin typeface="Arial" pitchFamily="34" charset="0"/>
                <a:cs typeface="Arial" pitchFamily="34" charset="0"/>
              </a:rPr>
              <a:t>Nelayan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 Indonesian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Restaurant.jpg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200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8-04-04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2012-07-04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-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Generic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3"/>
              </a:rPr>
              <a:t>http://commons.wikimedia.org/wiki/File:Sup_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3"/>
              </a:rPr>
              <a:t>Buntut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3"/>
              </a:rPr>
              <a:t>_-_Nelayan_Indonesian_Restaurant.jpg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03: </a:t>
            </a:r>
            <a:r>
              <a:rPr lang="cs-CZ" sz="1600" cap="all" dirty="0" err="1" smtClean="0">
                <a:latin typeface="Arial" pitchFamily="34" charset="0"/>
                <a:cs typeface="Arial" pitchFamily="34" charset="0"/>
              </a:rPr>
              <a:t>User:Diliff</a:t>
            </a:r>
            <a:r>
              <a:rPr lang="cs-CZ" sz="1600" cap="all" dirty="0" smtClean="0">
                <a:latin typeface="Arial" pitchFamily="34" charset="0"/>
                <a:cs typeface="Arial" pitchFamily="34" charset="0"/>
              </a:rPr>
              <a:t>.,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Commons.wikimedia.org: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London Eye Twilight April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2006.jpg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2006-04-07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2012-07-04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- 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3.0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4"/>
              </a:rPr>
              <a:t>http://commons.wikimedia.org/wiki/File:London_Eye_Twilight_April_2006.jpg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04: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KEEVIL MATT, Commons.wikimedia.org: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Tiger's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eye.jpg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2009-12-12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2012-07-04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- 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3.0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na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5"/>
              </a:rPr>
              <a:t>http://commons.wikimedia.org/wiki/File:Tiger%27s_eye.jpg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sz="1600" dirty="0" smtClean="0"/>
          </a:p>
          <a:p>
            <a:endParaRPr lang="cs-CZ" sz="1600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42028" y="6525311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02578"/>
            <a:ext cx="849694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05: </a:t>
            </a:r>
            <a:r>
              <a:rPr lang="cs-CZ" sz="1600" cap="all" dirty="0" err="1" smtClean="0">
                <a:latin typeface="Arial" pitchFamily="34" charset="0"/>
                <a:cs typeface="Arial" pitchFamily="34" charset="0"/>
              </a:rPr>
              <a:t>Pemanducomm</a:t>
            </a:r>
            <a:r>
              <a:rPr lang="cs-CZ" sz="1600" cap="all" dirty="0" smtClean="0">
                <a:latin typeface="Arial" pitchFamily="34" charset="0"/>
                <a:cs typeface="Arial" pitchFamily="34" charset="0"/>
              </a:rPr>
              <a:t>.,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Commons.wikimedia.org: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Water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tap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rbi.jpg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11-12-19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2012-07-05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-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3.0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WWW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http: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2"/>
              </a:rPr>
              <a:t>http://commons.wikimedia.org/wiki/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2"/>
              </a:rPr>
              <a:t>File:Water_tap_rbi.jpg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06: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ANJWALKER., Commons.wikimedia.org: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Aussie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Game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Cockerel.jpg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2006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-07-06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2011-11-12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-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3.0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3"/>
              </a:rPr>
              <a:t>http://commons.wikimedia.org/wiki/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3"/>
              </a:rPr>
              <a:t>File:Aussie_Game_Cockerel.jpg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07: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WOJSYL, Commons.wikimedia.org: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Latvia Riga Cathedral weather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cock.jpg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2006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2012-07-05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–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3.0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4"/>
              </a:rPr>
              <a:t>http://commons.wikimedia.org/wiki/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4"/>
              </a:rPr>
              <a:t>File:Latvia_Riga_Cathedral_weather_cock.jpg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sz="1600" dirty="0" smtClean="0"/>
          </a:p>
          <a:p>
            <a:endParaRPr lang="cs-CZ" sz="1600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02578"/>
            <a:ext cx="8496944" cy="87100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</a:t>
            </a:r>
            <a:r>
              <a:rPr lang="cs-CZ" sz="1600" b="1" dirty="0">
                <a:latin typeface="Arial" pitchFamily="34" charset="0"/>
                <a:cs typeface="Arial" pitchFamily="34" charset="0"/>
              </a:rPr>
              <a:t>. 08: </a:t>
            </a:r>
            <a:r>
              <a:rPr lang="cs-CZ" sz="1600" cap="all" dirty="0" err="1">
                <a:latin typeface="Arial" pitchFamily="34" charset="0"/>
                <a:cs typeface="Arial" pitchFamily="34" charset="0"/>
              </a:rPr>
              <a:t>Photos</a:t>
            </a:r>
            <a:r>
              <a:rPr lang="cs-CZ" sz="1600" cap="all" dirty="0">
                <a:latin typeface="Arial" pitchFamily="34" charset="0"/>
                <a:cs typeface="Arial" pitchFamily="34" charset="0"/>
              </a:rPr>
              <a:t> by </a:t>
            </a:r>
            <a:r>
              <a:rPr lang="cs-CZ" sz="1600" cap="all" dirty="0" err="1">
                <a:latin typeface="Arial" pitchFamily="34" charset="0"/>
                <a:cs typeface="Arial" pitchFamily="34" charset="0"/>
              </a:rPr>
              <a:t>flipchip</a:t>
            </a:r>
            <a:r>
              <a:rPr lang="cs-CZ" sz="1600" cap="all" dirty="0">
                <a:latin typeface="Arial" pitchFamily="34" charset="0"/>
                <a:cs typeface="Arial" pitchFamily="34" charset="0"/>
              </a:rPr>
              <a:t> / LasVegasVegas.com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., Commons.wikimedia.org: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Daisy Tanks 20080110 Adult Entertainment Expo 2.jpg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[online].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2008-01-10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2012-07-05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-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3.0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2"/>
              </a:rPr>
              <a:t>http://commons.wikimedia.org/wiki/File:Daisy_Tanks_20080110_Adult_Entertainment_Expo_2.jpg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09: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cap="all" dirty="0" smtClean="0">
                <a:latin typeface="Arial" pitchFamily="34" charset="0"/>
                <a:cs typeface="Arial" pitchFamily="34" charset="0"/>
              </a:rPr>
              <a:t>SHOKUNIN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., Commons.wikimedia.org: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Shop.svg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2010-08-02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2012-07-05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Public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3"/>
              </a:rPr>
              <a:t>http://commons.wikimedia.org/wiki/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3"/>
              </a:rPr>
              <a:t>File:Shop.svg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10: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Galerie Office.mictosoft.com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 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2012-07-05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</a:t>
            </a:r>
            <a:r>
              <a:rPr lang="cs-CZ" sz="1600" b="1" dirty="0">
                <a:latin typeface="Arial" pitchFamily="34" charset="0"/>
                <a:cs typeface="Arial" pitchFamily="34" charset="0"/>
              </a:rPr>
              <a:t>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11: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Galerie Office.mictosoft.com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 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2012-07-05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</a:t>
            </a:r>
            <a:r>
              <a:rPr lang="cs-CZ" sz="1600" b="1" dirty="0">
                <a:latin typeface="Arial" pitchFamily="34" charset="0"/>
                <a:cs typeface="Arial" pitchFamily="34" charset="0"/>
              </a:rPr>
              <a:t>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12: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Galerie Office.mictosoft.com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 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2012-07-05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</a:t>
            </a:r>
            <a:r>
              <a:rPr lang="cs-CZ" sz="1600" b="1" dirty="0">
                <a:latin typeface="Arial" pitchFamily="34" charset="0"/>
                <a:cs typeface="Arial" pitchFamily="34" charset="0"/>
              </a:rPr>
              <a:t>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13: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Galerie Office.mictosoft.com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 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2012-07-05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</a:t>
            </a:r>
            <a:r>
              <a:rPr lang="cs-CZ" sz="1600" b="1" dirty="0">
                <a:latin typeface="Arial" pitchFamily="34" charset="0"/>
                <a:cs typeface="Arial" pitchFamily="34" charset="0"/>
              </a:rPr>
              <a:t>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14: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Galerie Office.mictosoft.com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 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2012-07-05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12: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RASBAK.,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Commons.wikimedia.org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Apodemus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sylvaticus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bosmuis.jpg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2004-08-04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2012-04-04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3.0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4"/>
              </a:rPr>
              <a:t>http://commons.wikimedia.org/wiki/File:Apodemus_sylvaticus_bosmuis.jpg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sz="1600" dirty="0" smtClean="0"/>
          </a:p>
          <a:p>
            <a:endParaRPr lang="cs-CZ" sz="1600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02578"/>
            <a:ext cx="849694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15: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Galerie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Office.mictosoft.com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 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2012-07-05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16: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Galerie Office.mictosoft.com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 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2012-07-05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17: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Galerie Office.mictosoft.com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 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2012-07-05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18: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Galerie Office.mictosoft.com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 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2012-07-05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19: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Galerie Office.mictosoft.com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 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2012-07-05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20: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Galerie Office.mictosoft.com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 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2012-07-05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21: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Galerie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Office.mictosoft.com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 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2012-07-05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22: </a:t>
            </a:r>
            <a:r>
              <a:rPr lang="cs-CZ" sz="1600" cap="all" dirty="0">
                <a:latin typeface="Arial" pitchFamily="34" charset="0"/>
                <a:cs typeface="Arial" pitchFamily="34" charset="0"/>
              </a:rPr>
              <a:t>Max </a:t>
            </a:r>
            <a:r>
              <a:rPr lang="cs-CZ" sz="1600" cap="all" dirty="0" err="1">
                <a:latin typeface="Arial" pitchFamily="34" charset="0"/>
                <a:cs typeface="Arial" pitchFamily="34" charset="0"/>
              </a:rPr>
              <a:t>Léognany</a:t>
            </a:r>
            <a:r>
              <a:rPr lang="cs-CZ" sz="1600" cap="all" dirty="0">
                <a:latin typeface="Arial" pitchFamily="34" charset="0"/>
                <a:cs typeface="Arial" pitchFamily="34" charset="0"/>
              </a:rPr>
              <a:t>/UNESCO/N. </a:t>
            </a:r>
            <a:r>
              <a:rPr lang="cs-CZ" sz="1600" cap="all" dirty="0" err="1">
                <a:latin typeface="Arial" pitchFamily="34" charset="0"/>
                <a:cs typeface="Arial" pitchFamily="34" charset="0"/>
              </a:rPr>
              <a:t>Burke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., Commons.wikimedia.org: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UNESCO Einstein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medal1.jpg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1979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2012-07-05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Public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WWW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>
                <a:latin typeface="Arial" pitchFamily="34" charset="0"/>
                <a:cs typeface="Arial" pitchFamily="34" charset="0"/>
                <a:hlinkClick r:id="rId2"/>
              </a:rPr>
              <a:t>http://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2"/>
              </a:rPr>
              <a:t>commons.wikimedia.org/wiki/File:UNESCO_Einstein_medal1.jpg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15: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Galerie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Office.microsoft.com.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 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2012-07-05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16: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Galerie Office.mictosoft.com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 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2012-07-05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17: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Galerie Office.mictosoft.com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 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2012-07-05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endParaRPr lang="cs-CZ" sz="16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1143908"/>
            <a:ext cx="806489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18: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Galerie Office.mictosoft.com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2012-07-05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19: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Galerie Office.mictosoft.com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2012-07-05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20: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Galerie Office.mictosoft.com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2012-07-05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21: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Galerie Office.mictosoft.com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2012-07-05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Vlastní 4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FF0000"/>
      </a:accent2>
      <a:accent3>
        <a:srgbClr val="FFFF00"/>
      </a:accent3>
      <a:accent4>
        <a:srgbClr val="007DEA"/>
      </a:accent4>
      <a:accent5>
        <a:srgbClr val="7030A0"/>
      </a:accent5>
      <a:accent6>
        <a:srgbClr val="FF33CC"/>
      </a:accent6>
      <a:hlink>
        <a:srgbClr val="C00000"/>
      </a:hlink>
      <a:folHlink>
        <a:srgbClr val="0070C0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1090</TotalTime>
  <Words>1153</Words>
  <Application>Microsoft Office PowerPoint</Application>
  <PresentationFormat>Předvádění na obrazovce (4:3)</PresentationFormat>
  <Paragraphs>206</Paragraphs>
  <Slides>21</Slides>
  <Notes>1</Notes>
  <HiddenSlides>1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3" baseType="lpstr">
      <vt:lpstr>Aspekt</vt:lpstr>
      <vt:lpstr>Acrobat Document</vt:lpstr>
      <vt:lpstr>Název školy: Svobodná základní škola,o.p.s. Autor: Karolína Bryczová Vasková Název materiálu: VY_32_INOVACE_02_ČESKÝJAZYK _VÝZNAM SLOVA Název: VÝZNAM SLOVA Číslo projektu: CZ.1.07/1.4.00/21.0929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Svobodná základní škola,o.p.s. Autor: Karolína Bryczová Vasková Název materiálu: VY_32_INOVACE_02_ANGLIČTINA_numbers Název: numbers Číslo projektu: ………</dc:title>
  <dc:creator>Pavel Brycz</dc:creator>
  <cp:lastModifiedBy>pc</cp:lastModifiedBy>
  <cp:revision>162</cp:revision>
  <dcterms:created xsi:type="dcterms:W3CDTF">2012-03-31T12:09:58Z</dcterms:created>
  <dcterms:modified xsi:type="dcterms:W3CDTF">2012-08-03T10:52:07Z</dcterms:modified>
</cp:coreProperties>
</file>