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1"/>
  </p:notesMasterIdLst>
  <p:sldIdLst>
    <p:sldId id="256" r:id="rId2"/>
    <p:sldId id="290" r:id="rId3"/>
    <p:sldId id="308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300" r:id="rId12"/>
    <p:sldId id="303" r:id="rId13"/>
    <p:sldId id="307" r:id="rId14"/>
    <p:sldId id="283" r:id="rId15"/>
    <p:sldId id="284" r:id="rId16"/>
    <p:sldId id="298" r:id="rId17"/>
    <p:sldId id="299" r:id="rId18"/>
    <p:sldId id="301" r:id="rId19"/>
    <p:sldId id="30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EFC339-48CF-4C41-B090-84EDCC2D908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8BE1C-A06A-4023-B2F7-341B0F3E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777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8BE1C-A06A-4023-B2F7-341B0F3E361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520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8BE1C-A06A-4023-B2F7-341B0F3E361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520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pn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orn_Icon.jpg" TargetMode="External"/><Relationship Id="rId2" Type="http://schemas.openxmlformats.org/officeDocument/2006/relationships/hyperlink" Target="http://commons.wikimedia.org/wiki/File:J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Guitare_hollobody.jpg" TargetMode="External"/><Relationship Id="rId4" Type="http://schemas.openxmlformats.org/officeDocument/2006/relationships/hyperlink" Target="http://commons.wikimedia.org/wiki/File:Fish_pookot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dern_Kitchen.jpg" TargetMode="External"/><Relationship Id="rId2" Type="http://schemas.openxmlformats.org/officeDocument/2006/relationships/hyperlink" Target="http://commons.wikimedia.org/wiki/File:Tiger_colchester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Sch%C3%A4ferpfeife_in_G-G.jpg" TargetMode="External"/><Relationship Id="rId4" Type="http://schemas.openxmlformats.org/officeDocument/2006/relationships/hyperlink" Target="http://commons.wikimedia.org/wiki/File:Dutch_newspapers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hole_onion.jpg" TargetMode="External"/><Relationship Id="rId2" Type="http://schemas.openxmlformats.org/officeDocument/2006/relationships/hyperlink" Target="http://commons.wikimedia.org/wiki/File:Bassarisk_fur_coat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Halter.jpg" TargetMode="External"/><Relationship Id="rId4" Type="http://schemas.openxmlformats.org/officeDocument/2006/relationships/hyperlink" Target="http://commons.wikimedia.org/wiki/File:Cone_and_holly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oblet_Glass_(Banquet).svg" TargetMode="External"/><Relationship Id="rId2" Type="http://schemas.openxmlformats.org/officeDocument/2006/relationships/hyperlink" Target="http://commons.wikimedia.org/wiki/File:Vancouver_clock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London_heathrow_airport_in_1965_arp.jpg" TargetMode="External"/><Relationship Id="rId4" Type="http://schemas.openxmlformats.org/officeDocument/2006/relationships/hyperlink" Target="http://commons.wikimedia.org/wiki/File:Baby_belly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inchaku_Sack.jpg" TargetMode="External"/><Relationship Id="rId2" Type="http://schemas.openxmlformats.org/officeDocument/2006/relationships/hyperlink" Target="http://commons.wikimedia.org/wiki/File:Lowline_bull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Tilsit_cheese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Zippers.jpg" TargetMode="External"/><Relationship Id="rId2" Type="http://schemas.openxmlformats.org/officeDocument/2006/relationships/hyperlink" Target="http://commons.wikimedia.org/wiki/File:Pair_of_Otters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395536" y="548680"/>
            <a:ext cx="8064895" cy="2376264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VY_32_INOVACE_05_ČESKÝJAZYK _HLÁSKY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HLÁSKY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9626597"/>
              </p:ext>
            </p:extLst>
          </p:nvPr>
        </p:nvGraphicFramePr>
        <p:xfrm>
          <a:off x="7673975" y="620713"/>
          <a:ext cx="900113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73975" y="620713"/>
                        <a:ext cx="900113" cy="719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4283968" y="3299210"/>
            <a:ext cx="439248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HLÁSKY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pic>
        <p:nvPicPr>
          <p:cNvPr id="13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a 3.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Cvičení slouží k vysvětlení (v druhém ročníku) či k zopakování (ve třetím ročníku)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rozdělení hlásek.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Fixy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55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Okna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4 a 12: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vybarví obrázek buď fixy na tabuli nebo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pomocí zvýrazňovače v programu Microsoft PowerPoint.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9018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569005"/>
            <a:ext cx="4176464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HLÁSKY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4915943"/>
              </p:ext>
            </p:extLst>
          </p:nvPr>
        </p:nvGraphicFramePr>
        <p:xfrm>
          <a:off x="1475656" y="1772816"/>
          <a:ext cx="6504381" cy="4408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2709"/>
                <a:gridCol w="722709"/>
                <a:gridCol w="722709"/>
                <a:gridCol w="722709"/>
                <a:gridCol w="722709"/>
                <a:gridCol w="722709"/>
                <a:gridCol w="722709"/>
                <a:gridCol w="722709"/>
                <a:gridCol w="722709"/>
              </a:tblGrid>
              <a:tr h="110206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Ď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F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G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206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CH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Ň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206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Q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Ř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Ť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2066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W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X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59632" y="1215336"/>
            <a:ext cx="7316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VYBARVI SAMOHLÁSKY ČERVENĚ A SOUHLÁSKY MODŘE.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38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569005"/>
            <a:ext cx="4176464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HLÁSKY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6612137"/>
              </p:ext>
            </p:extLst>
          </p:nvPr>
        </p:nvGraphicFramePr>
        <p:xfrm>
          <a:off x="1403648" y="1412776"/>
          <a:ext cx="6504381" cy="4408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2709"/>
                <a:gridCol w="722709"/>
                <a:gridCol w="722709"/>
                <a:gridCol w="722709"/>
                <a:gridCol w="722709"/>
                <a:gridCol w="722709"/>
                <a:gridCol w="722709"/>
                <a:gridCol w="722709"/>
                <a:gridCol w="722709"/>
              </a:tblGrid>
              <a:tr h="110206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Ď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F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G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110206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CH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Ň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110206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Q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Ř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Ť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1102066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W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X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097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569005"/>
            <a:ext cx="417646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SAMOHLÁSKY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0366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DLOUHÉ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1550367"/>
            <a:ext cx="194421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KRÁTKÉ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9462" y="2670300"/>
            <a:ext cx="302433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Á, É, Í, Ý,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Ó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Ú, 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2703403"/>
            <a:ext cx="288032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A, E, I, Y, O, 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822614" y="3776982"/>
            <a:ext cx="2242188" cy="2210544"/>
            <a:chOff x="1875666" y="3776982"/>
            <a:chExt cx="2242188" cy="2210544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5666" y="3776982"/>
              <a:ext cx="2210544" cy="22105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3613798" y="552076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255446" y="4878608"/>
            <a:ext cx="2633107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DVOJHLÁSKY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82247" y="4878609"/>
            <a:ext cx="2324666" cy="4616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AU, OU, EU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45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661338"/>
            <a:ext cx="417646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VYBER SPRÁVNÉ SLOVO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0681" y="1772816"/>
            <a:ext cx="56166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obchodě  stojí nová                            . 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Maminka s rozhodnutím zatím                           . 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 paloučku tančí krásná                           . 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naší ulici stojí krásná                            . 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Narazil jsem si                            . 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 rohu ulice 		          starý muž.</a:t>
            </a:r>
          </a:p>
          <a:p>
            <a:pPr>
              <a:lnSpc>
                <a:spcPct val="20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10904" y="1772816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38359" y="2445088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07208" y="3072729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28993" y="3703418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09297" y="4341577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42824" y="4989649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705402" y="2752897"/>
            <a:ext cx="1764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váha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7551" y="1187426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váhá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1908975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víla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03130" y="4590862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vila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03130" y="5634021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žebra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69912" y="3612370"/>
            <a:ext cx="1800000" cy="5400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žebrá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61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42276E-6 L -0.22917 0.182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58" y="91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6.47549E-8 L -0.33455 0.17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85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7.40056E-8 L -0.42882 0.2065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41" y="10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02498E-6 L -0.36111 -0.1401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56" y="-70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6.10546E-7 L -0.3283 -0.1246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24" y="-6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25624E-6 L -0.43855 -0.1926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27" y="-9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569005"/>
            <a:ext cx="417646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SOUHLÁSKY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0366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TVRDÉ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82504" y="2920586"/>
            <a:ext cx="194421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KRÁTKÉ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0178" y="1532874"/>
            <a:ext cx="302433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H, CH, K, R, D, T, 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88506" y="2920587"/>
            <a:ext cx="379991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Ž, Š, Č, Ř, C, J, Ď, Ť, Ň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54183" y="4116587"/>
            <a:ext cx="1944216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OBOJETNÉ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0178" y="4133655"/>
            <a:ext cx="3799918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B, F, L, M, P, S, V, Z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File:J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43195">
            <a:off x="2724024" y="4353245"/>
            <a:ext cx="1735000" cy="173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102385" y="594928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526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83303" y="476672"/>
            <a:ext cx="417646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TVRDÉ SLABIKY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975" y="3404237"/>
            <a:ext cx="1080000" cy="540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HY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69150" y="3404237"/>
            <a:ext cx="1080000" cy="540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CHY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30325" y="3404237"/>
            <a:ext cx="1080000" cy="540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91500" y="3404237"/>
            <a:ext cx="1080000" cy="540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52675" y="3404237"/>
            <a:ext cx="1080000" cy="540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13850" y="3404237"/>
            <a:ext cx="1080000" cy="540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75026" y="3404237"/>
            <a:ext cx="1080000" cy="540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2460254" y="1683718"/>
            <a:ext cx="1718561" cy="877441"/>
            <a:chOff x="6372200" y="1424837"/>
            <a:chExt cx="2328029" cy="1131084"/>
          </a:xfrm>
        </p:grpSpPr>
        <p:pic>
          <p:nvPicPr>
            <p:cNvPr id="6148" name="Picture 4" descr="File:Horn Icon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1424837"/>
              <a:ext cx="1944216" cy="9976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7807430" y="2278198"/>
              <a:ext cx="892799" cy="2777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  <a:endParaRPr lang="cs-CZ" dirty="0"/>
            </a:p>
          </p:txBody>
        </p:sp>
      </p:grpSp>
      <p:sp>
        <p:nvSpPr>
          <p:cNvPr id="11" name="AutoShape 6" descr="File:Fish pookot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8" descr="File:Fish pookot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6971449" y="1781244"/>
            <a:ext cx="1777015" cy="960339"/>
            <a:chOff x="5596975" y="4684553"/>
            <a:chExt cx="2646514" cy="1294270"/>
          </a:xfrm>
        </p:grpSpPr>
        <p:pic>
          <p:nvPicPr>
            <p:cNvPr id="1026" name="Picture 2" descr="File:Guitare hollobody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96975" y="4684553"/>
              <a:ext cx="2462482" cy="10527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344309" y="5688464"/>
              <a:ext cx="899180" cy="2903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644107" y="1615446"/>
            <a:ext cx="1507129" cy="1235895"/>
            <a:chOff x="4192739" y="1605532"/>
            <a:chExt cx="1681089" cy="1316198"/>
          </a:xfrm>
        </p:grpSpPr>
        <p:sp>
          <p:nvSpPr>
            <p:cNvPr id="22" name="TextovéPole 21"/>
            <p:cNvSpPr txBox="1"/>
            <p:nvPr/>
          </p:nvSpPr>
          <p:spPr>
            <a:xfrm>
              <a:off x="5092918" y="2692287"/>
              <a:ext cx="780910" cy="229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92739" y="1605532"/>
              <a:ext cx="1367999" cy="10259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4716016" y="1931015"/>
            <a:ext cx="1605551" cy="1053210"/>
            <a:chOff x="6550892" y="2877900"/>
            <a:chExt cx="1586831" cy="1409466"/>
          </a:xfrm>
        </p:grpSpPr>
        <p:pic>
          <p:nvPicPr>
            <p:cNvPr id="1029" name="Picture 5" descr="File:Tiger colchester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0892" y="2877900"/>
              <a:ext cx="1586831" cy="10849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7633667" y="407192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  <a:endParaRPr lang="cs-CZ" dirty="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787313" y="1215336"/>
            <a:ext cx="356937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SPOJ SLABIKY S OBRÁZKY.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277352" y="4867564"/>
            <a:ext cx="1257770" cy="1175998"/>
            <a:chOff x="543415" y="4840501"/>
            <a:chExt cx="1257770" cy="1175998"/>
          </a:xfrm>
        </p:grpSpPr>
        <p:pic>
          <p:nvPicPr>
            <p:cNvPr id="1031" name="Picture 7" descr="File:Modern Kitchen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415" y="4840501"/>
              <a:ext cx="1257770" cy="9433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1197426" y="5801055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Obr.07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849281" y="4483532"/>
            <a:ext cx="1362585" cy="1795352"/>
            <a:chOff x="2383303" y="4282504"/>
            <a:chExt cx="1362585" cy="1795352"/>
          </a:xfrm>
        </p:grpSpPr>
        <p:pic>
          <p:nvPicPr>
            <p:cNvPr id="1033" name="Picture 9" descr="File:Dutch newspapers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3303" y="4282504"/>
              <a:ext cx="1208078" cy="1501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3142129" y="5862412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Obr.08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666736" y="4448581"/>
            <a:ext cx="1763643" cy="1833322"/>
            <a:chOff x="5811565" y="4307724"/>
            <a:chExt cx="1763643" cy="1833322"/>
          </a:xfrm>
        </p:grpSpPr>
        <p:pic>
          <p:nvPicPr>
            <p:cNvPr id="1035" name="Picture 11" descr="File:Schäferpfeife in G-G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11565" y="4307724"/>
              <a:ext cx="1138557" cy="1833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6971449" y="5862495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Obr.09</a:t>
              </a:r>
              <a:endParaRPr lang="cs-CZ" dirty="0"/>
            </a:p>
          </p:txBody>
        </p:sp>
      </p:grpSp>
      <p:cxnSp>
        <p:nvCxnSpPr>
          <p:cNvPr id="25" name="Přímá spojnice se šipkou 24"/>
          <p:cNvCxnSpPr>
            <a:stCxn id="5" idx="0"/>
          </p:cNvCxnSpPr>
          <p:nvPr/>
        </p:nvCxnSpPr>
        <p:spPr>
          <a:xfrm flipV="1">
            <a:off x="847975" y="2561159"/>
            <a:ext cx="2329893" cy="84307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13" idx="2"/>
            <a:endCxn id="1031" idx="0"/>
          </p:cNvCxnSpPr>
          <p:nvPr/>
        </p:nvCxnSpPr>
        <p:spPr>
          <a:xfrm flipH="1">
            <a:off x="1906237" y="3944237"/>
            <a:ext cx="202913" cy="923327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4" idx="0"/>
            <a:endCxn id="1026" idx="2"/>
          </p:cNvCxnSpPr>
          <p:nvPr/>
        </p:nvCxnSpPr>
        <p:spPr>
          <a:xfrm flipV="1">
            <a:off x="3370325" y="2562348"/>
            <a:ext cx="4427847" cy="84188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15" idx="0"/>
            <a:endCxn id="1027" idx="2"/>
          </p:cNvCxnSpPr>
          <p:nvPr/>
        </p:nvCxnSpPr>
        <p:spPr>
          <a:xfrm flipH="1" flipV="1">
            <a:off x="1257326" y="2578847"/>
            <a:ext cx="3374174" cy="825390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6" idx="2"/>
            <a:endCxn id="1035" idx="0"/>
          </p:cNvCxnSpPr>
          <p:nvPr/>
        </p:nvCxnSpPr>
        <p:spPr>
          <a:xfrm>
            <a:off x="5892675" y="3944237"/>
            <a:ext cx="1343340" cy="50434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stCxn id="17" idx="0"/>
            <a:endCxn id="1029" idx="2"/>
          </p:cNvCxnSpPr>
          <p:nvPr/>
        </p:nvCxnSpPr>
        <p:spPr>
          <a:xfrm flipH="1" flipV="1">
            <a:off x="5518792" y="2741768"/>
            <a:ext cx="1635058" cy="662469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18" idx="2"/>
            <a:endCxn id="1033" idx="0"/>
          </p:cNvCxnSpPr>
          <p:nvPr/>
        </p:nvCxnSpPr>
        <p:spPr>
          <a:xfrm flipH="1">
            <a:off x="4453320" y="3944237"/>
            <a:ext cx="3961706" cy="539295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47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83303" y="476672"/>
            <a:ext cx="4176464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MĚKKÉ SLABIKY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733" y="3388800"/>
            <a:ext cx="720000" cy="584775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ŽI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84189" y="3388800"/>
            <a:ext cx="720000" cy="584775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Š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I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47645" y="3388800"/>
            <a:ext cx="720000" cy="584775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Č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I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11101" y="3388800"/>
            <a:ext cx="720000" cy="584775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Ř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I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74557" y="3388800"/>
            <a:ext cx="720000" cy="584775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I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38013" y="3388800"/>
            <a:ext cx="720000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I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01469" y="3388800"/>
            <a:ext cx="720000" cy="584775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I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64925" y="3388800"/>
            <a:ext cx="720000" cy="584775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T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I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028384" y="3388800"/>
            <a:ext cx="720000" cy="584775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I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87313" y="1215336"/>
            <a:ext cx="356937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SPOJ SLABIKY S OBRÁZKY.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854698" y="1215336"/>
            <a:ext cx="1129931" cy="1560851"/>
            <a:chOff x="854698" y="1215336"/>
            <a:chExt cx="1129931" cy="1560851"/>
          </a:xfrm>
        </p:grpSpPr>
        <p:pic>
          <p:nvPicPr>
            <p:cNvPr id="1026" name="Picture 2" descr="File:Bassarisk fur coat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4698" y="1215336"/>
              <a:ext cx="936104" cy="13131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1380870" y="2560743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Obr.10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383303" y="1994565"/>
            <a:ext cx="1294605" cy="1067896"/>
            <a:chOff x="2383303" y="1994565"/>
            <a:chExt cx="1294605" cy="1067896"/>
          </a:xfrm>
        </p:grpSpPr>
        <p:pic>
          <p:nvPicPr>
            <p:cNvPr id="1028" name="Picture 4" descr="File:Whole onion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83303" y="1994565"/>
              <a:ext cx="1071461" cy="10678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3074149" y="2847017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54054" y="4537655"/>
            <a:ext cx="1530575" cy="1328675"/>
            <a:chOff x="685040" y="4888458"/>
            <a:chExt cx="1530575" cy="1328675"/>
          </a:xfrm>
        </p:grpSpPr>
        <p:sp>
          <p:nvSpPr>
            <p:cNvPr id="22" name="TextovéPole 21"/>
            <p:cNvSpPr txBox="1"/>
            <p:nvPr/>
          </p:nvSpPr>
          <p:spPr>
            <a:xfrm>
              <a:off x="1611856" y="6001689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Obr.12</a:t>
              </a:r>
              <a:endParaRPr lang="cs-CZ" dirty="0"/>
            </a:p>
          </p:txBody>
        </p:sp>
        <p:pic>
          <p:nvPicPr>
            <p:cNvPr id="1030" name="Picture 6" descr="File:Cone and holly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5040" y="4888458"/>
              <a:ext cx="1530575" cy="1019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3818743" y="1751436"/>
            <a:ext cx="1305584" cy="1120290"/>
            <a:chOff x="3960578" y="1763619"/>
            <a:chExt cx="1305584" cy="1120290"/>
          </a:xfrm>
        </p:grpSpPr>
        <p:sp>
          <p:nvSpPr>
            <p:cNvPr id="24" name="TextovéPole 23"/>
            <p:cNvSpPr txBox="1"/>
            <p:nvPr/>
          </p:nvSpPr>
          <p:spPr>
            <a:xfrm>
              <a:off x="4662403" y="2668465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Obr.13</a:t>
              </a:r>
              <a:endParaRPr lang="cs-CZ" dirty="0"/>
            </a:p>
          </p:txBody>
        </p:sp>
        <p:pic>
          <p:nvPicPr>
            <p:cNvPr id="1032" name="Picture 8" descr="File:Halter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0578" y="1763619"/>
              <a:ext cx="1305584" cy="8714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2442424" y="4996180"/>
            <a:ext cx="1480613" cy="1297414"/>
            <a:chOff x="2672633" y="4347473"/>
            <a:chExt cx="1480613" cy="1297414"/>
          </a:xfrm>
        </p:grpSpPr>
        <p:sp>
          <p:nvSpPr>
            <p:cNvPr id="23" name="TextovéPole 22"/>
            <p:cNvSpPr txBox="1"/>
            <p:nvPr/>
          </p:nvSpPr>
          <p:spPr>
            <a:xfrm>
              <a:off x="3549487" y="5429443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Obr.14</a:t>
              </a:r>
              <a:endParaRPr lang="cs-CZ" dirty="0"/>
            </a:p>
          </p:txBody>
        </p:sp>
        <p:pic>
          <p:nvPicPr>
            <p:cNvPr id="1036" name="Picture 12" descr="File:Vancouver clock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2633" y="4347473"/>
              <a:ext cx="1442626" cy="10819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7172974" y="725365"/>
            <a:ext cx="1138237" cy="2236602"/>
            <a:chOff x="7172974" y="725365"/>
            <a:chExt cx="1138237" cy="2236602"/>
          </a:xfrm>
        </p:grpSpPr>
        <p:pic>
          <p:nvPicPr>
            <p:cNvPr id="1038" name="Picture 14" descr="File:Goblet Glass (Banquet).sv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72974" y="725365"/>
              <a:ext cx="1138237" cy="19431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7678648" y="2746523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Obr.15</a:t>
              </a:r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475822" y="4537655"/>
            <a:ext cx="1829504" cy="1740483"/>
            <a:chOff x="4443328" y="4537655"/>
            <a:chExt cx="1829504" cy="1740483"/>
          </a:xfrm>
        </p:grpSpPr>
        <p:sp>
          <p:nvSpPr>
            <p:cNvPr id="28" name="TextovéPole 27"/>
            <p:cNvSpPr txBox="1"/>
            <p:nvPr/>
          </p:nvSpPr>
          <p:spPr>
            <a:xfrm>
              <a:off x="5669073" y="6062694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Obr.16</a:t>
              </a:r>
              <a:endParaRPr lang="cs-CZ" dirty="0"/>
            </a:p>
          </p:txBody>
        </p:sp>
        <p:pic>
          <p:nvPicPr>
            <p:cNvPr id="1040" name="Picture 16" descr="File:Baby belly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3328" y="4537655"/>
              <a:ext cx="1457671" cy="14723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6700996" y="4920115"/>
            <a:ext cx="1955303" cy="1373479"/>
            <a:chOff x="6559767" y="4271576"/>
            <a:chExt cx="1955303" cy="1373479"/>
          </a:xfrm>
        </p:grpSpPr>
        <p:sp>
          <p:nvSpPr>
            <p:cNvPr id="31" name="TextovéPole 30"/>
            <p:cNvSpPr txBox="1"/>
            <p:nvPr/>
          </p:nvSpPr>
          <p:spPr>
            <a:xfrm>
              <a:off x="7911311" y="5429611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Obr.17</a:t>
              </a:r>
              <a:endParaRPr lang="cs-CZ" dirty="0"/>
            </a:p>
          </p:txBody>
        </p:sp>
        <p:pic>
          <p:nvPicPr>
            <p:cNvPr id="1042" name="Picture 18" descr="File:London heathrow airport in 1965 arp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9767" y="4271576"/>
              <a:ext cx="1882984" cy="11580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7" name="Skupina 26"/>
          <p:cNvGrpSpPr/>
          <p:nvPr/>
        </p:nvGrpSpPr>
        <p:grpSpPr>
          <a:xfrm>
            <a:off x="5387356" y="1751436"/>
            <a:ext cx="1633667" cy="1418747"/>
            <a:chOff x="5387356" y="1751436"/>
            <a:chExt cx="1633667" cy="1418747"/>
          </a:xfrm>
        </p:grpSpPr>
        <p:pic>
          <p:nvPicPr>
            <p:cNvPr id="1043" name="Picture 19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7356" y="1751436"/>
              <a:ext cx="1331788" cy="1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6417264" y="2954739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Obr.18</a:t>
              </a:r>
              <a:endParaRPr lang="cs-CZ" dirty="0"/>
            </a:p>
          </p:txBody>
        </p:sp>
      </p:grpSp>
      <p:cxnSp>
        <p:nvCxnSpPr>
          <p:cNvPr id="30" name="Přímá spojnice se šipkou 29"/>
          <p:cNvCxnSpPr>
            <a:stCxn id="3" idx="0"/>
            <a:endCxn id="1026" idx="2"/>
          </p:cNvCxnSpPr>
          <p:nvPr/>
        </p:nvCxnSpPr>
        <p:spPr>
          <a:xfrm flipV="1">
            <a:off x="680733" y="2528513"/>
            <a:ext cx="642017" cy="860287"/>
          </a:xfrm>
          <a:prstGeom prst="straightConnector1">
            <a:avLst/>
          </a:prstGeom>
          <a:ln w="571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12" idx="2"/>
            <a:endCxn id="1030" idx="0"/>
          </p:cNvCxnSpPr>
          <p:nvPr/>
        </p:nvCxnSpPr>
        <p:spPr>
          <a:xfrm flipH="1">
            <a:off x="1219342" y="3973575"/>
            <a:ext cx="424847" cy="564080"/>
          </a:xfrm>
          <a:prstGeom prst="straightConnector1">
            <a:avLst/>
          </a:prstGeom>
          <a:ln w="571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3" idx="0"/>
            <a:endCxn id="1032" idx="2"/>
          </p:cNvCxnSpPr>
          <p:nvPr/>
        </p:nvCxnSpPr>
        <p:spPr>
          <a:xfrm flipV="1">
            <a:off x="2607645" y="2622913"/>
            <a:ext cx="1863890" cy="765887"/>
          </a:xfrm>
          <a:prstGeom prst="straightConnector1">
            <a:avLst/>
          </a:prstGeom>
          <a:ln w="571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stCxn id="14" idx="2"/>
            <a:endCxn id="1040" idx="0"/>
          </p:cNvCxnSpPr>
          <p:nvPr/>
        </p:nvCxnSpPr>
        <p:spPr>
          <a:xfrm>
            <a:off x="3571101" y="3973575"/>
            <a:ext cx="1633557" cy="564080"/>
          </a:xfrm>
          <a:prstGeom prst="straightConnector1">
            <a:avLst/>
          </a:prstGeom>
          <a:ln w="571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14" idx="0"/>
          </p:cNvCxnSpPr>
          <p:nvPr/>
        </p:nvCxnSpPr>
        <p:spPr>
          <a:xfrm flipV="1">
            <a:off x="3571101" y="2746524"/>
            <a:ext cx="2008971" cy="642276"/>
          </a:xfrm>
          <a:prstGeom prst="straightConnector1">
            <a:avLst/>
          </a:prstGeom>
          <a:ln w="571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stCxn id="15" idx="0"/>
          </p:cNvCxnSpPr>
          <p:nvPr/>
        </p:nvCxnSpPr>
        <p:spPr>
          <a:xfrm flipH="1" flipV="1">
            <a:off x="3074150" y="2854246"/>
            <a:ext cx="1460407" cy="534554"/>
          </a:xfrm>
          <a:prstGeom prst="straightConnector1">
            <a:avLst/>
          </a:prstGeom>
          <a:ln w="5715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>
            <a:stCxn id="16" idx="0"/>
            <a:endCxn id="1043" idx="2"/>
          </p:cNvCxnSpPr>
          <p:nvPr/>
        </p:nvCxnSpPr>
        <p:spPr>
          <a:xfrm flipV="1">
            <a:off x="5498013" y="3083224"/>
            <a:ext cx="555237" cy="305576"/>
          </a:xfrm>
          <a:prstGeom prst="straightConnector1">
            <a:avLst/>
          </a:prstGeom>
          <a:ln w="5715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stCxn id="17" idx="2"/>
            <a:endCxn id="1036" idx="0"/>
          </p:cNvCxnSpPr>
          <p:nvPr/>
        </p:nvCxnSpPr>
        <p:spPr>
          <a:xfrm flipH="1">
            <a:off x="3163737" y="3973575"/>
            <a:ext cx="3297732" cy="1022605"/>
          </a:xfrm>
          <a:prstGeom prst="straightConnector1">
            <a:avLst/>
          </a:prstGeom>
          <a:ln w="5715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stCxn id="18" idx="2"/>
          </p:cNvCxnSpPr>
          <p:nvPr/>
        </p:nvCxnSpPr>
        <p:spPr>
          <a:xfrm>
            <a:off x="7424925" y="3973575"/>
            <a:ext cx="387355" cy="946540"/>
          </a:xfrm>
          <a:prstGeom prst="straightConnector1">
            <a:avLst/>
          </a:prstGeom>
          <a:ln w="5715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>
            <a:stCxn id="19" idx="0"/>
          </p:cNvCxnSpPr>
          <p:nvPr/>
        </p:nvCxnSpPr>
        <p:spPr>
          <a:xfrm flipH="1" flipV="1">
            <a:off x="7812280" y="2746523"/>
            <a:ext cx="576104" cy="642277"/>
          </a:xfrm>
          <a:prstGeom prst="straightConnector1">
            <a:avLst/>
          </a:prstGeom>
          <a:ln w="5715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221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77452" y="476672"/>
            <a:ext cx="5789097" cy="6463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OBOJETNÉ SOUHLÁSKY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13827" y="3431695"/>
            <a:ext cx="663625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3200" dirty="0">
              <a:ln w="10541" cmpd="sng">
                <a:solidFill>
                  <a:schemeClr val="accent5">
                    <a:lumMod val="50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33102" y="3431695"/>
            <a:ext cx="663625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sz="3200" dirty="0">
              <a:ln w="10541" cmpd="sng">
                <a:solidFill>
                  <a:schemeClr val="accent5">
                    <a:lumMod val="50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37682" y="3431695"/>
            <a:ext cx="663625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3200" dirty="0">
              <a:ln w="10541" cmpd="sng">
                <a:solidFill>
                  <a:schemeClr val="accent5">
                    <a:lumMod val="50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61537" y="3431695"/>
            <a:ext cx="663625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sz="3200" dirty="0">
              <a:ln w="10541" cmpd="sng">
                <a:solidFill>
                  <a:schemeClr val="accent5">
                    <a:lumMod val="50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85392" y="3431695"/>
            <a:ext cx="663625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200" dirty="0">
              <a:ln w="10541" cmpd="sng">
                <a:solidFill>
                  <a:schemeClr val="accent5">
                    <a:lumMod val="50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09247" y="3431695"/>
            <a:ext cx="663625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3200" dirty="0">
              <a:ln w="10541" cmpd="sng">
                <a:solidFill>
                  <a:schemeClr val="accent5">
                    <a:lumMod val="50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80814" y="3431695"/>
            <a:ext cx="663625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</a:t>
            </a:r>
            <a:endParaRPr lang="cs-CZ" sz="3200" dirty="0">
              <a:ln w="10541" cmpd="sng">
                <a:solidFill>
                  <a:schemeClr val="accent5">
                    <a:lumMod val="50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56957" y="3431695"/>
            <a:ext cx="663625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sz="3200" dirty="0">
              <a:ln w="10541" cmpd="sng">
                <a:solidFill>
                  <a:schemeClr val="accent5">
                    <a:lumMod val="50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789074" y="1734876"/>
            <a:ext cx="1760805" cy="1516039"/>
            <a:chOff x="827583" y="1268760"/>
            <a:chExt cx="1760805" cy="1516039"/>
          </a:xfrm>
        </p:grpSpPr>
        <p:pic>
          <p:nvPicPr>
            <p:cNvPr id="1026" name="Picture 2" descr="File:Lowline bull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3" y="1268760"/>
              <a:ext cx="1726783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1984629" y="2569355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Obr.19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63457" y="4494791"/>
            <a:ext cx="1564364" cy="1782754"/>
            <a:chOff x="990002" y="4509120"/>
            <a:chExt cx="1564364" cy="1782754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0002" y="4509120"/>
              <a:ext cx="1547812" cy="15478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1950607" y="6076430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Obr.20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198941" y="1666166"/>
            <a:ext cx="1386770" cy="1538002"/>
            <a:chOff x="3062247" y="1359970"/>
            <a:chExt cx="1424829" cy="1645724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62247" y="1359970"/>
              <a:ext cx="1424829" cy="14248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3871884" y="2790250"/>
              <a:ext cx="60375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Obr.21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839701" y="4735578"/>
            <a:ext cx="1319076" cy="1301179"/>
            <a:chOff x="3024189" y="4788863"/>
            <a:chExt cx="1319076" cy="1301179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4189" y="4788863"/>
              <a:ext cx="1259780" cy="12597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3755633" y="5874598"/>
              <a:ext cx="587632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Obr.22</a:t>
              </a:r>
              <a:endParaRPr lang="cs-CZ" dirty="0"/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8144439" y="6119733"/>
            <a:ext cx="5876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Obr.26</a:t>
            </a:r>
            <a:endParaRPr lang="cs-CZ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5284315" y="1666166"/>
            <a:ext cx="1361198" cy="1524360"/>
            <a:chOff x="4980335" y="1330105"/>
            <a:chExt cx="1361198" cy="1524360"/>
          </a:xfrm>
        </p:grpSpPr>
        <p:sp>
          <p:nvSpPr>
            <p:cNvPr id="31" name="TextovéPole 30"/>
            <p:cNvSpPr txBox="1"/>
            <p:nvPr/>
          </p:nvSpPr>
          <p:spPr>
            <a:xfrm>
              <a:off x="5753901" y="2639021"/>
              <a:ext cx="587632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Obr.23</a:t>
              </a:r>
              <a:endParaRPr lang="cs-CZ" dirty="0"/>
            </a:p>
          </p:txBody>
        </p:sp>
        <p:pic>
          <p:nvPicPr>
            <p:cNvPr id="1033" name="Picture 9" descr="File:Kinchaku Sack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335" y="1330105"/>
              <a:ext cx="1344279" cy="1272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4709247" y="4861200"/>
            <a:ext cx="1543816" cy="1473977"/>
            <a:chOff x="4861194" y="4260891"/>
            <a:chExt cx="1543816" cy="1473977"/>
          </a:xfrm>
        </p:grpSpPr>
        <p:sp>
          <p:nvSpPr>
            <p:cNvPr id="34" name="TextovéPole 33"/>
            <p:cNvSpPr txBox="1"/>
            <p:nvPr/>
          </p:nvSpPr>
          <p:spPr>
            <a:xfrm>
              <a:off x="5817378" y="5519424"/>
              <a:ext cx="587632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Obr.24</a:t>
              </a:r>
              <a:endParaRPr lang="cs-CZ" dirty="0"/>
            </a:p>
          </p:txBody>
        </p:sp>
        <p:pic>
          <p:nvPicPr>
            <p:cNvPr id="1035" name="Picture 11" descr="File:Tilsit cheese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1194" y="4260891"/>
              <a:ext cx="1543816" cy="11578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7" name="Skupina 26"/>
          <p:cNvGrpSpPr/>
          <p:nvPr/>
        </p:nvGrpSpPr>
        <p:grpSpPr>
          <a:xfrm>
            <a:off x="7243287" y="1359970"/>
            <a:ext cx="1288716" cy="1552104"/>
            <a:chOff x="7243287" y="1359970"/>
            <a:chExt cx="1288716" cy="1552104"/>
          </a:xfrm>
        </p:grpSpPr>
        <p:sp>
          <p:nvSpPr>
            <p:cNvPr id="35" name="TextovéPole 34"/>
            <p:cNvSpPr txBox="1"/>
            <p:nvPr/>
          </p:nvSpPr>
          <p:spPr>
            <a:xfrm>
              <a:off x="7944371" y="2696630"/>
              <a:ext cx="587632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Obr.25</a:t>
              </a:r>
              <a:endParaRPr lang="cs-CZ" dirty="0"/>
            </a:p>
          </p:txBody>
        </p:sp>
        <p:pic>
          <p:nvPicPr>
            <p:cNvPr id="1037" name="Picture 13" descr="File:Pair of Otters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43287" y="1359970"/>
              <a:ext cx="1288716" cy="12844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9" name="Picture 15" descr="File:Zippers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340" y="4847804"/>
            <a:ext cx="1530572" cy="129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2537246" y="1215336"/>
            <a:ext cx="4069512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SPOJ SOUHLÁSKY S OBRÁZKY.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se šipkou 29"/>
          <p:cNvCxnSpPr>
            <a:stCxn id="3" idx="0"/>
            <a:endCxn id="1026" idx="2"/>
          </p:cNvCxnSpPr>
          <p:nvPr/>
        </p:nvCxnSpPr>
        <p:spPr>
          <a:xfrm flipV="1">
            <a:off x="1345640" y="2959012"/>
            <a:ext cx="306826" cy="472683"/>
          </a:xfrm>
          <a:prstGeom prst="straightConnector1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12" idx="0"/>
            <a:endCxn id="1030" idx="2"/>
          </p:cNvCxnSpPr>
          <p:nvPr/>
        </p:nvCxnSpPr>
        <p:spPr>
          <a:xfrm flipV="1">
            <a:off x="2269495" y="2997732"/>
            <a:ext cx="1622831" cy="433963"/>
          </a:xfrm>
          <a:prstGeom prst="straightConnector1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13" idx="2"/>
            <a:endCxn id="1029" idx="0"/>
          </p:cNvCxnSpPr>
          <p:nvPr/>
        </p:nvCxnSpPr>
        <p:spPr>
          <a:xfrm flipH="1">
            <a:off x="1337363" y="4016470"/>
            <a:ext cx="1855987" cy="478321"/>
          </a:xfrm>
          <a:prstGeom prst="straightConnector1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stCxn id="14" idx="2"/>
          </p:cNvCxnSpPr>
          <p:nvPr/>
        </p:nvCxnSpPr>
        <p:spPr>
          <a:xfrm flipH="1">
            <a:off x="3525162" y="4016470"/>
            <a:ext cx="592043" cy="1068714"/>
          </a:xfrm>
          <a:prstGeom prst="straightConnector1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15" idx="0"/>
            <a:endCxn id="1033" idx="2"/>
          </p:cNvCxnSpPr>
          <p:nvPr/>
        </p:nvCxnSpPr>
        <p:spPr>
          <a:xfrm flipV="1">
            <a:off x="5041060" y="2938354"/>
            <a:ext cx="915395" cy="493341"/>
          </a:xfrm>
          <a:prstGeom prst="straightConnector1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1" idx="2"/>
            <a:endCxn id="1035" idx="0"/>
          </p:cNvCxnSpPr>
          <p:nvPr/>
        </p:nvCxnSpPr>
        <p:spPr>
          <a:xfrm flipH="1">
            <a:off x="5481155" y="4016470"/>
            <a:ext cx="483760" cy="844730"/>
          </a:xfrm>
          <a:prstGeom prst="straightConnector1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stCxn id="17" idx="0"/>
            <a:endCxn id="1037" idx="2"/>
          </p:cNvCxnSpPr>
          <p:nvPr/>
        </p:nvCxnSpPr>
        <p:spPr>
          <a:xfrm flipV="1">
            <a:off x="6888770" y="2644404"/>
            <a:ext cx="998875" cy="787291"/>
          </a:xfrm>
          <a:prstGeom prst="straightConnector1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7814753" y="4079124"/>
            <a:ext cx="1" cy="831334"/>
          </a:xfrm>
          <a:prstGeom prst="straightConnector1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17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Vývojový diagram: děrná páska 121"/>
          <p:cNvSpPr/>
          <p:nvPr/>
        </p:nvSpPr>
        <p:spPr>
          <a:xfrm>
            <a:off x="788627" y="5574320"/>
            <a:ext cx="7815821" cy="880137"/>
          </a:xfrm>
          <a:prstGeom prst="flowChartPunchedTap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Vývojový diagram: zpoždění 107"/>
          <p:cNvSpPr/>
          <p:nvPr/>
        </p:nvSpPr>
        <p:spPr>
          <a:xfrm rot="16200000">
            <a:off x="2614678" y="118191"/>
            <a:ext cx="3016875" cy="6668976"/>
          </a:xfrm>
          <a:prstGeom prst="flowChartDelay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547789" y="459284"/>
            <a:ext cx="417646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VYBARVI OBRÁZEK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432288" y="443469"/>
            <a:ext cx="45605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MĚKKÉ SOUHLÁSKY: </a:t>
            </a:r>
            <a:r>
              <a:rPr lang="cs-CZ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ŽLUTĚ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TVRDÉ SOUHLÁSKY: </a:t>
            </a:r>
            <a:r>
              <a:rPr lang="cs-CZ" sz="16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MODŘE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OBOJETNÉ SOUHLÁSKY: </a:t>
            </a:r>
            <a:r>
              <a:rPr lang="cs-CZ" sz="1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FIALOVĚ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KRÁTKÉ SAMOHLÁSKY: </a:t>
            </a:r>
            <a:r>
              <a:rPr lang="cs-CZ" sz="16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ORANŽOVĚ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DLOUHÉ SAMOHLÁSKY: </a:t>
            </a:r>
            <a:r>
              <a:rPr lang="cs-CZ" sz="16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ZELENĚ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DVOJHLÁSKY: </a:t>
            </a:r>
            <a:r>
              <a:rPr lang="cs-CZ" sz="1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ČERVENĚ</a:t>
            </a:r>
            <a:endParaRPr lang="cs-CZ" sz="1600" b="1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8" name="Skupina 97"/>
          <p:cNvGrpSpPr/>
          <p:nvPr/>
        </p:nvGrpSpPr>
        <p:grpSpPr>
          <a:xfrm>
            <a:off x="2045438" y="5184740"/>
            <a:ext cx="1080120" cy="1080000"/>
            <a:chOff x="1211046" y="5086710"/>
            <a:chExt cx="1080120" cy="1080000"/>
          </a:xfrm>
        </p:grpSpPr>
        <p:sp>
          <p:nvSpPr>
            <p:cNvPr id="77" name="Vývojový diagram: spojnice 76"/>
            <p:cNvSpPr/>
            <p:nvPr/>
          </p:nvSpPr>
          <p:spPr>
            <a:xfrm>
              <a:off x="1211046" y="5086710"/>
              <a:ext cx="1080120" cy="1080000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spojnice 61"/>
            <p:cNvSpPr/>
            <p:nvPr/>
          </p:nvSpPr>
          <p:spPr>
            <a:xfrm>
              <a:off x="1571086" y="5446710"/>
              <a:ext cx="360040" cy="360000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3" name="Ohnutý pruh 92"/>
          <p:cNvSpPr/>
          <p:nvPr/>
        </p:nvSpPr>
        <p:spPr>
          <a:xfrm>
            <a:off x="1819052" y="4833100"/>
            <a:ext cx="1532892" cy="937590"/>
          </a:xfrm>
          <a:prstGeom prst="blockArc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97" name="Skupina 96"/>
          <p:cNvGrpSpPr/>
          <p:nvPr/>
        </p:nvGrpSpPr>
        <p:grpSpPr>
          <a:xfrm>
            <a:off x="5113165" y="5214320"/>
            <a:ext cx="1080120" cy="1080000"/>
            <a:chOff x="3491880" y="5086710"/>
            <a:chExt cx="1080120" cy="1080000"/>
          </a:xfrm>
        </p:grpSpPr>
        <p:sp>
          <p:nvSpPr>
            <p:cNvPr id="79" name="Vývojový diagram: spojnice 78"/>
            <p:cNvSpPr/>
            <p:nvPr/>
          </p:nvSpPr>
          <p:spPr>
            <a:xfrm>
              <a:off x="3491880" y="5086710"/>
              <a:ext cx="1080120" cy="1080000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Vývojový diagram: spojnice 84"/>
            <p:cNvSpPr/>
            <p:nvPr/>
          </p:nvSpPr>
          <p:spPr>
            <a:xfrm>
              <a:off x="3851920" y="5446710"/>
              <a:ext cx="360040" cy="360000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6" name="Ohnutý pruh 95"/>
          <p:cNvSpPr/>
          <p:nvPr/>
        </p:nvSpPr>
        <p:spPr>
          <a:xfrm>
            <a:off x="4893333" y="4862680"/>
            <a:ext cx="1532892" cy="937590"/>
          </a:xfrm>
          <a:prstGeom prst="blockArc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4" name="Slza 113"/>
          <p:cNvSpPr/>
          <p:nvPr/>
        </p:nvSpPr>
        <p:spPr>
          <a:xfrm rot="8001323">
            <a:off x="1648714" y="2674047"/>
            <a:ext cx="720000" cy="720080"/>
          </a:xfrm>
          <a:prstGeom prst="teardrop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Slza 114"/>
          <p:cNvSpPr/>
          <p:nvPr/>
        </p:nvSpPr>
        <p:spPr>
          <a:xfrm rot="8001323">
            <a:off x="2991944" y="2674047"/>
            <a:ext cx="720000" cy="720080"/>
          </a:xfrm>
          <a:prstGeom prst="teardrop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Slza 115"/>
          <p:cNvSpPr/>
          <p:nvPr/>
        </p:nvSpPr>
        <p:spPr>
          <a:xfrm rot="8001323">
            <a:off x="4272051" y="2674047"/>
            <a:ext cx="720000" cy="720080"/>
          </a:xfrm>
          <a:prstGeom prst="teardrop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Slza 116"/>
          <p:cNvSpPr/>
          <p:nvPr/>
        </p:nvSpPr>
        <p:spPr>
          <a:xfrm rot="8001323">
            <a:off x="5473245" y="2674047"/>
            <a:ext cx="720000" cy="720080"/>
          </a:xfrm>
          <a:prstGeom prst="teardrop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Slunce 117"/>
          <p:cNvSpPr/>
          <p:nvPr/>
        </p:nvSpPr>
        <p:spPr>
          <a:xfrm>
            <a:off x="395537" y="620688"/>
            <a:ext cx="1649902" cy="1715963"/>
          </a:xfrm>
          <a:prstGeom prst="su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ývojový diagram: magnetický disk 118"/>
          <p:cNvSpPr/>
          <p:nvPr/>
        </p:nvSpPr>
        <p:spPr>
          <a:xfrm>
            <a:off x="7712586" y="4262756"/>
            <a:ext cx="891862" cy="1641224"/>
          </a:xfrm>
          <a:prstGeom prst="flowChartMagneticDisk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Vývojový diagram: magnetický disk 119"/>
          <p:cNvSpPr/>
          <p:nvPr/>
        </p:nvSpPr>
        <p:spPr>
          <a:xfrm>
            <a:off x="7712586" y="3176651"/>
            <a:ext cx="891862" cy="1641224"/>
          </a:xfrm>
          <a:prstGeom prst="flowChartMagneticDisk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Vývojový diagram: magnetický disk 120"/>
          <p:cNvSpPr/>
          <p:nvPr/>
        </p:nvSpPr>
        <p:spPr>
          <a:xfrm>
            <a:off x="7712586" y="2056278"/>
            <a:ext cx="891862" cy="1641224"/>
          </a:xfrm>
          <a:prstGeom prst="flowChartMagneticDisk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Lichoběžník 123"/>
          <p:cNvSpPr/>
          <p:nvPr/>
        </p:nvSpPr>
        <p:spPr>
          <a:xfrm>
            <a:off x="991780" y="3630765"/>
            <a:ext cx="835656" cy="1319658"/>
          </a:xfrm>
          <a:prstGeom prst="trapezoi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Lichoběžník 124"/>
          <p:cNvSpPr/>
          <p:nvPr/>
        </p:nvSpPr>
        <p:spPr>
          <a:xfrm>
            <a:off x="6426225" y="3630765"/>
            <a:ext cx="835656" cy="1319658"/>
          </a:xfrm>
          <a:prstGeom prst="trapezoi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Lichoběžník 125"/>
          <p:cNvSpPr/>
          <p:nvPr/>
        </p:nvSpPr>
        <p:spPr>
          <a:xfrm>
            <a:off x="3705287" y="3641459"/>
            <a:ext cx="835656" cy="1319658"/>
          </a:xfrm>
          <a:prstGeom prst="trapezoi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TextovéPole 126"/>
          <p:cNvSpPr txBox="1"/>
          <p:nvPr/>
        </p:nvSpPr>
        <p:spPr>
          <a:xfrm>
            <a:off x="7923430" y="2891392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5598158" y="2855224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H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4396964" y="2855224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3092123" y="2834032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1620888" y="2834032"/>
            <a:ext cx="775651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CH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977983" y="1278614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Ž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3792996" y="5904740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Ý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1083150" y="4271012"/>
            <a:ext cx="6529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AU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6517595" y="4301288"/>
            <a:ext cx="6529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5140988" y="3997263"/>
            <a:ext cx="6529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>
                <a:latin typeface="Arial" pitchFamily="34" charset="0"/>
                <a:cs typeface="Arial" pitchFamily="34" charset="0"/>
              </a:rPr>
              <a:t>F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7923430" y="4062701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7959322" y="5101840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Ř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3898086" y="4181058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Ň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2350411" y="5554265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5424692" y="5545697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2372834" y="4776451"/>
            <a:ext cx="470173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3" name="TextovéPole 142"/>
          <p:cNvSpPr txBox="1"/>
          <p:nvPr/>
        </p:nvSpPr>
        <p:spPr>
          <a:xfrm>
            <a:off x="5432288" y="4815408"/>
            <a:ext cx="470173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5793903" y="5534210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R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2712925" y="5558397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405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Vývojový diagram: děrná páska 121"/>
          <p:cNvSpPr/>
          <p:nvPr/>
        </p:nvSpPr>
        <p:spPr>
          <a:xfrm>
            <a:off x="788627" y="5574320"/>
            <a:ext cx="7815821" cy="880137"/>
          </a:xfrm>
          <a:prstGeom prst="flowChartPunchedTap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ývojový diagram: magnetický disk 118"/>
          <p:cNvSpPr/>
          <p:nvPr/>
        </p:nvSpPr>
        <p:spPr>
          <a:xfrm>
            <a:off x="7712586" y="4262756"/>
            <a:ext cx="891862" cy="1641224"/>
          </a:xfrm>
          <a:prstGeom prst="flowChartMagneticDisk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Vývojový diagram: zpoždění 107"/>
          <p:cNvSpPr/>
          <p:nvPr/>
        </p:nvSpPr>
        <p:spPr>
          <a:xfrm rot="16200000">
            <a:off x="2614678" y="118191"/>
            <a:ext cx="3016875" cy="6668976"/>
          </a:xfrm>
          <a:prstGeom prst="flowChartDelay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83768" y="509173"/>
            <a:ext cx="4176464" cy="76944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VYBARVI OBRÁZEK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Vývojový diagram: spojnice 76"/>
          <p:cNvSpPr/>
          <p:nvPr/>
        </p:nvSpPr>
        <p:spPr>
          <a:xfrm>
            <a:off x="2045438" y="5184740"/>
            <a:ext cx="1080120" cy="10800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ývojový diagram: spojnice 61"/>
          <p:cNvSpPr/>
          <p:nvPr/>
        </p:nvSpPr>
        <p:spPr>
          <a:xfrm>
            <a:off x="2405478" y="5544740"/>
            <a:ext cx="360040" cy="36000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hnutý pruh 92"/>
          <p:cNvSpPr/>
          <p:nvPr/>
        </p:nvSpPr>
        <p:spPr>
          <a:xfrm>
            <a:off x="1819052" y="4833100"/>
            <a:ext cx="1532892" cy="937590"/>
          </a:xfrm>
          <a:prstGeom prst="blockArc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9" name="Vývojový diagram: spojnice 78"/>
          <p:cNvSpPr/>
          <p:nvPr/>
        </p:nvSpPr>
        <p:spPr>
          <a:xfrm>
            <a:off x="5113165" y="5214320"/>
            <a:ext cx="1080120" cy="10800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ývojový diagram: spojnice 84"/>
          <p:cNvSpPr/>
          <p:nvPr/>
        </p:nvSpPr>
        <p:spPr>
          <a:xfrm>
            <a:off x="5473205" y="5574320"/>
            <a:ext cx="360040" cy="36000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hnutý pruh 95"/>
          <p:cNvSpPr/>
          <p:nvPr/>
        </p:nvSpPr>
        <p:spPr>
          <a:xfrm>
            <a:off x="4893333" y="4862680"/>
            <a:ext cx="1532892" cy="937590"/>
          </a:xfrm>
          <a:prstGeom prst="blockArc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4" name="Slza 113"/>
          <p:cNvSpPr/>
          <p:nvPr/>
        </p:nvSpPr>
        <p:spPr>
          <a:xfrm rot="8001323">
            <a:off x="1648714" y="2674047"/>
            <a:ext cx="720000" cy="720080"/>
          </a:xfrm>
          <a:prstGeom prst="teardrop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Slza 114"/>
          <p:cNvSpPr/>
          <p:nvPr/>
        </p:nvSpPr>
        <p:spPr>
          <a:xfrm rot="8001323">
            <a:off x="2991944" y="2674047"/>
            <a:ext cx="720000" cy="720080"/>
          </a:xfrm>
          <a:prstGeom prst="teardrop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Slza 115"/>
          <p:cNvSpPr/>
          <p:nvPr/>
        </p:nvSpPr>
        <p:spPr>
          <a:xfrm rot="8001323">
            <a:off x="4272051" y="2674047"/>
            <a:ext cx="720000" cy="720080"/>
          </a:xfrm>
          <a:prstGeom prst="teardrop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Slza 116"/>
          <p:cNvSpPr/>
          <p:nvPr/>
        </p:nvSpPr>
        <p:spPr>
          <a:xfrm rot="8001323">
            <a:off x="5473245" y="2674047"/>
            <a:ext cx="720000" cy="720080"/>
          </a:xfrm>
          <a:prstGeom prst="teardrop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Slunce 117"/>
          <p:cNvSpPr/>
          <p:nvPr/>
        </p:nvSpPr>
        <p:spPr>
          <a:xfrm>
            <a:off x="395537" y="620688"/>
            <a:ext cx="1649902" cy="1715963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Vývojový diagram: magnetický disk 119"/>
          <p:cNvSpPr/>
          <p:nvPr/>
        </p:nvSpPr>
        <p:spPr>
          <a:xfrm>
            <a:off x="7712586" y="3176651"/>
            <a:ext cx="891862" cy="1641224"/>
          </a:xfrm>
          <a:prstGeom prst="flowChartMagneticDisk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Vývojový diagram: magnetický disk 120"/>
          <p:cNvSpPr/>
          <p:nvPr/>
        </p:nvSpPr>
        <p:spPr>
          <a:xfrm>
            <a:off x="7712586" y="2056278"/>
            <a:ext cx="891862" cy="1641224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Lichoběžník 123"/>
          <p:cNvSpPr/>
          <p:nvPr/>
        </p:nvSpPr>
        <p:spPr>
          <a:xfrm>
            <a:off x="991780" y="3630765"/>
            <a:ext cx="835656" cy="1319658"/>
          </a:xfrm>
          <a:prstGeom prst="trapezoi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Lichoběžník 124"/>
          <p:cNvSpPr/>
          <p:nvPr/>
        </p:nvSpPr>
        <p:spPr>
          <a:xfrm>
            <a:off x="6426225" y="3630765"/>
            <a:ext cx="835656" cy="1319658"/>
          </a:xfrm>
          <a:prstGeom prst="trapezoi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Lichoběžník 125"/>
          <p:cNvSpPr/>
          <p:nvPr/>
        </p:nvSpPr>
        <p:spPr>
          <a:xfrm>
            <a:off x="3705287" y="3641459"/>
            <a:ext cx="835656" cy="1319658"/>
          </a:xfrm>
          <a:prstGeom prst="trapezoi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TextovéPole 126"/>
          <p:cNvSpPr txBox="1"/>
          <p:nvPr/>
        </p:nvSpPr>
        <p:spPr>
          <a:xfrm>
            <a:off x="7923430" y="2891392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5598158" y="2855224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H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4396964" y="2855224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3092123" y="2834032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1620888" y="2834032"/>
            <a:ext cx="775651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CH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977983" y="1278614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Ž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3792996" y="5904740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Ý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1083150" y="4271012"/>
            <a:ext cx="6529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AU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6517595" y="4301288"/>
            <a:ext cx="6529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5140988" y="3997263"/>
            <a:ext cx="652915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>
                <a:latin typeface="Arial" pitchFamily="34" charset="0"/>
                <a:cs typeface="Arial" pitchFamily="34" charset="0"/>
              </a:rPr>
              <a:t>F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7923430" y="4062701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959322" y="5101840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Ř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898086" y="4181058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Ň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432288" y="5559605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350411" y="5544740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432288" y="4815408"/>
            <a:ext cx="470173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372834" y="4776451"/>
            <a:ext cx="470173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712925" y="5558397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793903" y="5534210"/>
            <a:ext cx="470173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R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740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Office.mictosoft.com.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GILDRONIE.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J.gif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1967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File:J.gif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Sarahgsharp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Commons.wikimedia.org: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Horn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Icon.jpg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2010-01-29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File:Horn_Icon.jpg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calicut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cap="all" dirty="0" err="1">
                <a:latin typeface="Arial" pitchFamily="34" charset="0"/>
                <a:cs typeface="Arial" pitchFamily="34" charset="0"/>
              </a:rPr>
              <a:t>Irvin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Fish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pookot.JPG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2012-02-19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File:Fish_pookot.JPG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Leluthier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Commons.wikimedia.org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Guitare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hollobody.jpg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12-06-19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2012-07-07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>
                <a:latin typeface="Arial" pitchFamily="34" charset="0"/>
                <a:cs typeface="Arial" pitchFamily="34" charset="0"/>
                <a:hlinkClick r:id="rId5"/>
              </a:rPr>
              <a:t>File:Guitare_hollobody.jpg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LAW, KEVEN.,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Tiger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colchester.jpg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7-11-05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File:Tiger_colchester.jpg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PBROKS13., 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Modern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Kitchen.jpg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2005-04-07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File:Modern_Kitchen.jpg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APDENCY.,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Dutch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newspapers.jpg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9-06-30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2012-07-07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File:Dutch_newspapers.jpg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SCHREINER, BENEDIKT.,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Schäferpfeife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in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G-G.jpg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2007-07-06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2012-07-07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http://commons.wikimedia.org/wiki/File:Sch%C3%A4ferpfeife_in_G-G.jpg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10: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Kürschner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Bassarisk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fur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coat.jpg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12-03-22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File:Bassarisk_fur_coat.jpg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11: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BELL, DARWIN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Whole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onion.jpg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06-11-21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File:Whole_onion.jpg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KRATOCHVIL, PETR.,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Cone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and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holly.jpg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6-12-03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2012-07-09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File:Cone_and_holly.jpg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MAURITSVINK., Commons.wikimedia.org: Halter.jpg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2008-03-10 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2012-07-09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File:Halter.jpg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938588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14: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IDLIR FIDA FROM VANCOUVER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Vancouver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clock.jpg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12-03-22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File:Vancouver_clock.jpg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15: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MURRAY, WILL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Goblet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Glass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Banquet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).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svg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06-12-23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File:Goblet_Glass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_(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Banquet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).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ROSEBOROUGH, DAVID.,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Baby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belly.jpg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11-10-18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2012-07-09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File:Baby_belly.jpg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PINGSTONE, ADRIAN., Commons.wikimedia.org: Halter.jpg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1965 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http://commons.wikimedia.org/wiki/File:London_heathrow_airport_in_1965_arp.jpg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Galerie Office.com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2012-07-09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30761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19: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WORK,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OWN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Lowline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bull.jpg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05-08-20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2012-07-14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File:Lowline_bull.jpg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20: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2012-07-14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21: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22: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OZIZO., Commons.wikimedia.org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Kinchaku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Sack.jpg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200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9-10-24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2012-07-14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File:Kinchaku_Sack.jpg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SULLIVAN, JON.,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Tilsit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cheese.jpg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6-04-28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File:Tilsit_cheese.jpg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08583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25: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WORK,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OWN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Pair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Otters.jpg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07-09-07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2012-07-14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File:Pair_of_Otters.jpg</a:t>
            </a:r>
            <a:r>
              <a:rPr lang="cs-CZ" sz="1600" dirty="0" smtClean="0"/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Rabensteiner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Zippers.jpg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200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6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File:Zippers.jpg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297498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4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FF0000"/>
      </a:accent2>
      <a:accent3>
        <a:srgbClr val="FFFF00"/>
      </a:accent3>
      <a:accent4>
        <a:srgbClr val="007DEA"/>
      </a:accent4>
      <a:accent5>
        <a:srgbClr val="7030A0"/>
      </a:accent5>
      <a:accent6>
        <a:srgbClr val="FF33CC"/>
      </a:accent6>
      <a:hlink>
        <a:srgbClr val="C00000"/>
      </a:hlink>
      <a:folHlink>
        <a:srgbClr val="0070C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1130</TotalTime>
  <Words>1401</Words>
  <Application>Microsoft Office PowerPoint</Application>
  <PresentationFormat>Předvádění na obrazovce (4:3)</PresentationFormat>
  <Paragraphs>262</Paragraphs>
  <Slides>19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Aspekt</vt:lpstr>
      <vt:lpstr>Acrobat Document</vt:lpstr>
      <vt:lpstr>Název školy: Svobodná základní škola,o.p.s. Autor: Karolína Bryczová Vasková Název materiálu: VY_32_INOVACE_05_ČESKÝJAZYK _HLÁSKY Název: HLÁSKY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182</cp:revision>
  <dcterms:created xsi:type="dcterms:W3CDTF">2012-03-31T12:09:58Z</dcterms:created>
  <dcterms:modified xsi:type="dcterms:W3CDTF">2012-08-03T10:53:31Z</dcterms:modified>
</cp:coreProperties>
</file>