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58" r:id="rId5"/>
    <p:sldId id="259" r:id="rId6"/>
    <p:sldId id="266" r:id="rId7"/>
    <p:sldId id="261" r:id="rId8"/>
    <p:sldId id="267" r:id="rId9"/>
    <p:sldId id="262" r:id="rId10"/>
    <p:sldId id="263" r:id="rId11"/>
    <p:sldId id="264" r:id="rId12"/>
    <p:sldId id="260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7E7024-D668-46AF-87A6-B8259833112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99731E-822E-4870-838C-0CB8A4BD79A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1AC157-780D-4FAA-A940-CFD5B088925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1BAFF8-C68D-4549-9F94-D804A915E58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5E61B7-1984-41D4-BC2A-325BB5F4D2D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77FF07-C000-4FD7-A6DA-23B7905CC9A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1F82AE-B4FA-4E3B-9EE3-C3C74043CD9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DFD729-C474-4217-A735-F04BCC686A6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E9ACA-F7D4-43F7-B4D9-EDADB2916BF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23EC21-884C-4A88-BFDE-2CD4B73E2BD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94F8F9-B3DB-4B25-BA77-06B59DA8ACF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7216B13-3A5E-4FF9-B281-9263662E29A7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imgurl=http://www.myonlineruler.com/ruler.png&amp;imgrefurl=http://www.myonlineruler.com/&amp;usg=__Gx5DzUTMr7dU1LyYlTHwc7pGjW4=&amp;h=144&amp;w=800&amp;sz=3&amp;hl=cs&amp;start=8&amp;zoom=1&amp;tbnid=jxMZBvlUOyhVaM:&amp;tbnh=26&amp;tbnw=143&amp;ei=SLyrTubeMIb44QTO0qGBDw&amp;prev=/search?q=prav%C3%ADtko&amp;hl=cs&amp;biw=1166&amp;bih=779&amp;sout=1&amp;tbs=iur:fc&amp;tbm=isch&amp;itbs=1" TargetMode="External"/><Relationship Id="rId2" Type="http://schemas.openxmlformats.org/officeDocument/2006/relationships/hyperlink" Target="http://www.google.cz/imgres?imgurl=http://photo-dict.faqs.org/photofiles/list/620/1025ruler.jpg&amp;imgrefurl=http://photo-dict.faqs.org/phrase/620/ruler.html&amp;usg=__Y1NAR4_tDDVnKRiUHNDIdSJOaFg=&amp;h=466&amp;w=700&amp;sz=92&amp;hl=cs&amp;start=206&amp;zoom=1&amp;tbnid=UIfQ_EsmoL5q4M:&amp;tbnh=93&amp;tbnw=140&amp;ei=qsyrTu2LIcPe4QSW0I2DDw&amp;prev=/search?q=prav%C3%ADtko&amp;start=200&amp;hl=cs&amp;sa=N&amp;biw=1166&amp;bih=743&amp;sout=1&amp;tbs=iur:fc&amp;tbm=isch&amp;itbs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rav%C3%BD_%C3%BAhel.png" TargetMode="External"/><Relationship Id="rId5" Type="http://schemas.openxmlformats.org/officeDocument/2006/relationships/hyperlink" Target=":429,r:6,s:600" TargetMode="External"/><Relationship Id="rId4" Type="http://schemas.openxmlformats.org/officeDocument/2006/relationships/hyperlink" Target="http://www.google.cz/imgres?q=prav%C3%ADtko&amp;start=600&amp;hl=cs&amp;sa=N&amp;biw=1166&amp;bih=779&amp;tbs=iur:fc&amp;tbm=isch&amp;tbnid=CqgqyhqCTE13rM:&amp;imgrefurl=http://www.ozquilts.com.au/matildas-own-rulers-c257.html&amp;docid=H4naivMeP7cIqM&amp;imgurl=http://www.ozquilts.com.au/images/product_images/90-Degree-Triangle-Rulers.jpg&amp;w=623&amp;h=374&amp;ei=5sGrTruEBKWA4gTgiPTXDg&amp;zoom=1&amp;chk=sbg&amp;iact=hc&amp;vpx=545&amp;vpy=215&amp;dur=8066&amp;hovh=174&amp;hovw=290&amp;tx=165&amp;ty=105&amp;sig=100989653410731508999&amp;page=41&amp;tbnh=118&amp;tbnw=196&amp;ndsp=14&amp;ved=1t:429,r:6,s:60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476672"/>
            <a:ext cx="7772400" cy="1470025"/>
          </a:xfrm>
        </p:spPr>
        <p:txBody>
          <a:bodyPr/>
          <a:lstStyle/>
          <a:p>
            <a:r>
              <a:rPr lang="cs-CZ" sz="8000" b="1" dirty="0" smtClean="0">
                <a:latin typeface="+mn-lt"/>
              </a:rPr>
              <a:t>GEOMETRIE</a:t>
            </a:r>
            <a:endParaRPr lang="cs-CZ" sz="8000" b="1" dirty="0">
              <a:latin typeface="+mn-lt"/>
            </a:endParaRPr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11188" y="5373688"/>
            <a:ext cx="8064500" cy="1079500"/>
          </a:xfrm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/>
              <a:t>VY_32_INOVACE_XVI-C-09</a:t>
            </a:r>
            <a:endParaRPr lang="cs-CZ" sz="2400" b="1" dirty="0"/>
          </a:p>
        </p:txBody>
      </p:sp>
      <p:pic>
        <p:nvPicPr>
          <p:cNvPr id="7" name="Obrázek 6" descr="1025rule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19308" y="1988840"/>
            <a:ext cx="3780884" cy="25169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dirty="0" smtClean="0">
                <a:latin typeface="+mn-lt"/>
              </a:rPr>
              <a:t>RŮZNOBĚŽKY</a:t>
            </a:r>
            <a:endParaRPr lang="cs-CZ" sz="6000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d</a:t>
            </a:r>
            <a:r>
              <a:rPr lang="cs-CZ" dirty="0" smtClean="0">
                <a:solidFill>
                  <a:schemeClr val="tx1"/>
                </a:solidFill>
              </a:rPr>
              <a:t>vě </a:t>
            </a:r>
            <a:r>
              <a:rPr lang="cs-CZ" dirty="0">
                <a:solidFill>
                  <a:schemeClr val="tx1"/>
                </a:solidFill>
              </a:rPr>
              <a:t>různé </a:t>
            </a:r>
            <a:r>
              <a:rPr lang="cs-CZ" dirty="0" smtClean="0">
                <a:solidFill>
                  <a:schemeClr val="tx1"/>
                </a:solidFill>
              </a:rPr>
              <a:t>přímky  </a:t>
            </a:r>
            <a:r>
              <a:rPr lang="cs-CZ" i="1" dirty="0" smtClean="0">
                <a:solidFill>
                  <a:schemeClr val="tx1"/>
                </a:solidFill>
              </a:rPr>
              <a:t>p,q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>
                <a:solidFill>
                  <a:schemeClr val="tx1"/>
                </a:solidFill>
              </a:rPr>
              <a:t>s jediným společným bodem </a:t>
            </a:r>
            <a:r>
              <a:rPr lang="cs-CZ" i="1" dirty="0" smtClean="0">
                <a:solidFill>
                  <a:schemeClr val="tx1"/>
                </a:solidFill>
              </a:rPr>
              <a:t>R </a:t>
            </a:r>
            <a:r>
              <a:rPr lang="cs-CZ" dirty="0" smtClean="0">
                <a:solidFill>
                  <a:schemeClr val="tx1"/>
                </a:solidFill>
              </a:rPr>
              <a:t>(průsečíkem)</a:t>
            </a:r>
          </a:p>
          <a:p>
            <a:endParaRPr lang="cs-CZ" dirty="0">
              <a:latin typeface="Calibri" pitchFamily="34" charset="0"/>
            </a:endParaRPr>
          </a:p>
          <a:p>
            <a:endParaRPr lang="cs-CZ" dirty="0" smtClean="0">
              <a:solidFill>
                <a:schemeClr val="tx1"/>
              </a:solidFill>
              <a:latin typeface="Calibri" pitchFamily="34" charset="0"/>
            </a:endParaRPr>
          </a:p>
          <a:p>
            <a:endParaRPr lang="cs-CZ" dirty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tx1"/>
              </a:solidFill>
              <a:latin typeface="Calibri" pitchFamily="34" charset="0"/>
            </a:endParaRPr>
          </a:p>
          <a:p>
            <a:pPr>
              <a:buNone/>
            </a:pPr>
            <a:endParaRPr lang="cs-CZ" dirty="0">
              <a:latin typeface="Calibri" pitchFamily="34" charset="0"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 flipV="1">
            <a:off x="971600" y="3284984"/>
            <a:ext cx="2952328" cy="18002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1115616" y="3212976"/>
            <a:ext cx="2304256" cy="187220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971600" y="328498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p</a:t>
            </a:r>
            <a:endParaRPr lang="cs-CZ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07904" y="334770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q</a:t>
            </a:r>
            <a:endParaRPr lang="cs-CZ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21089" y="378904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/>
              <a:t>R</a:t>
            </a:r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6372200" y="2924944"/>
            <a:ext cx="1656184" cy="136815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6228184" y="3068960"/>
            <a:ext cx="576064" cy="208823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7884368" y="378904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m</a:t>
            </a:r>
            <a:endParaRPr lang="cs-CZ" i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804248" y="479715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n</a:t>
            </a:r>
            <a:endParaRPr lang="cs-CZ" i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76056" y="5734997"/>
            <a:ext cx="3816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Přímky </a:t>
            </a:r>
            <a:r>
              <a:rPr lang="cs-CZ" i="1" dirty="0" smtClean="0"/>
              <a:t>m, n </a:t>
            </a:r>
            <a:r>
              <a:rPr lang="cs-CZ" dirty="0" smtClean="0">
                <a:solidFill>
                  <a:srgbClr val="FF0000"/>
                </a:solidFill>
              </a:rPr>
              <a:t>budou při dostatečném prodloužení také různoběžkami. 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5" name="Picture 3" descr="C:\Documents and Settings\Milan\Local Settings\Temporary Internet Files\Content.IE5\IT6W1Q36\MC90044212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5157192"/>
            <a:ext cx="576064" cy="5760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b="1" dirty="0" smtClean="0"/>
              <a:t>RÝSOVÁNÍ  RŮZNOBĚŽEK</a:t>
            </a:r>
            <a:endParaRPr lang="cs-CZ" dirty="0"/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r>
              <a:rPr lang="cs-CZ" dirty="0" smtClean="0"/>
              <a:t>Narýsuj dvě přímky tak, aby se protínaly právě v jednom společném bodě.</a:t>
            </a:r>
          </a:p>
          <a:p>
            <a:r>
              <a:rPr lang="cs-CZ" dirty="0" smtClean="0"/>
              <a:t>Přímky označ </a:t>
            </a:r>
            <a:r>
              <a:rPr lang="cs-CZ" i="1" dirty="0"/>
              <a:t>m, </a:t>
            </a:r>
            <a:r>
              <a:rPr lang="cs-CZ" i="1" dirty="0" smtClean="0"/>
              <a:t>n.  </a:t>
            </a:r>
            <a:endParaRPr lang="cs-CZ" dirty="0" smtClean="0"/>
          </a:p>
          <a:p>
            <a:r>
              <a:rPr lang="cs-CZ" dirty="0" smtClean="0"/>
              <a:t>Průsečík různoběžných přímek označ velkým písmenem </a:t>
            </a:r>
            <a:r>
              <a:rPr lang="cs-CZ" i="1" dirty="0" smtClean="0"/>
              <a:t>L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Postupuj </a:t>
            </a:r>
            <a:r>
              <a:rPr lang="cs-CZ" dirty="0"/>
              <a:t>podle předchozího návodu. </a:t>
            </a:r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dirty="0" smtClean="0"/>
              <a:t>ROVNOBĚŽKY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+mn-lt"/>
                <a:ea typeface="+mn-ea"/>
                <a:cs typeface="+mn-cs"/>
              </a:rPr>
              <a:t>jsou dvě</a:t>
            </a:r>
            <a:r>
              <a:rPr lang="cs-CZ" dirty="0">
                <a:latin typeface="+mn-lt"/>
                <a:ea typeface="+mn-ea"/>
                <a:cs typeface="+mn-cs"/>
              </a:rPr>
              <a:t> </a:t>
            </a:r>
            <a:r>
              <a:rPr lang="cs-CZ" dirty="0" smtClean="0">
                <a:latin typeface="+mn-lt"/>
                <a:ea typeface="+mn-ea"/>
                <a:cs typeface="+mn-cs"/>
              </a:rPr>
              <a:t>přímky</a:t>
            </a:r>
            <a:r>
              <a:rPr lang="cs-CZ" dirty="0">
                <a:latin typeface="+mn-lt"/>
                <a:ea typeface="+mn-ea"/>
                <a:cs typeface="+mn-cs"/>
              </a:rPr>
              <a:t> ležící v téže </a:t>
            </a:r>
            <a:r>
              <a:rPr lang="cs-CZ" dirty="0" smtClean="0">
                <a:latin typeface="+mn-lt"/>
                <a:ea typeface="+mn-ea"/>
                <a:cs typeface="+mn-cs"/>
              </a:rPr>
              <a:t>rovině, </a:t>
            </a:r>
            <a:r>
              <a:rPr lang="cs-CZ" dirty="0">
                <a:latin typeface="+mn-lt"/>
                <a:ea typeface="+mn-ea"/>
                <a:cs typeface="+mn-cs"/>
              </a:rPr>
              <a:t>které </a:t>
            </a:r>
            <a:r>
              <a:rPr lang="cs-CZ" dirty="0" smtClean="0"/>
              <a:t>nemají žádný společný bod</a:t>
            </a:r>
            <a:r>
              <a:rPr lang="cs-CZ" dirty="0"/>
              <a:t> </a:t>
            </a:r>
            <a:endParaRPr lang="cs-CZ" i="1" dirty="0"/>
          </a:p>
          <a:p>
            <a:pPr marL="0" indent="0" algn="ctr">
              <a:buNone/>
            </a:pPr>
            <a:r>
              <a:rPr lang="cs-CZ" sz="3600" dirty="0" smtClean="0"/>
              <a:t>p || q</a:t>
            </a:r>
            <a:endParaRPr lang="cs-CZ" sz="3600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691680" y="4437112"/>
            <a:ext cx="432048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3131840" y="5589240"/>
            <a:ext cx="432048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5580112" y="443711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p</a:t>
            </a:r>
            <a:endParaRPr lang="cs-CZ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92280" y="558924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q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KONSTRUKCE ROVNOBĚŽEK</a:t>
            </a:r>
            <a:br>
              <a:rPr lang="cs-CZ" dirty="0" smtClean="0"/>
            </a:br>
            <a:r>
              <a:rPr lang="cs-CZ" dirty="0" smtClean="0"/>
              <a:t>- sestrojení pomocí pravítek</a:t>
            </a:r>
            <a:endParaRPr lang="cs-CZ" dirty="0"/>
          </a:p>
        </p:txBody>
      </p:sp>
      <p:pic>
        <p:nvPicPr>
          <p:cNvPr id="6" name="Obrázek 5" descr="trojuhelnik.jpg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rot="2729777">
            <a:off x="1856702" y="1762744"/>
            <a:ext cx="4512247" cy="2708797"/>
          </a:xfrm>
          <a:prstGeom prst="rect">
            <a:avLst/>
          </a:prstGeom>
        </p:spPr>
      </p:pic>
      <p:cxnSp>
        <p:nvCxnSpPr>
          <p:cNvPr id="7" name="Přímá spojovací čára 6"/>
          <p:cNvCxnSpPr/>
          <p:nvPr/>
        </p:nvCxnSpPr>
        <p:spPr>
          <a:xfrm>
            <a:off x="1691680" y="2420888"/>
            <a:ext cx="540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Zástupný symbol pro obsah 4" descr="ruler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 rot="5400000">
            <a:off x="2762129" y="3798711"/>
            <a:ext cx="4631631" cy="579841"/>
          </a:xfrm>
        </p:spPr>
      </p:pic>
      <p:cxnSp>
        <p:nvCxnSpPr>
          <p:cNvPr id="8" name="Přímá spojovací čára 7"/>
          <p:cNvCxnSpPr/>
          <p:nvPr/>
        </p:nvCxnSpPr>
        <p:spPr>
          <a:xfrm>
            <a:off x="1763688" y="5589240"/>
            <a:ext cx="540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732240" y="242088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p</a:t>
            </a:r>
            <a:endParaRPr lang="cs-CZ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732240" y="558924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q</a:t>
            </a:r>
            <a:endParaRPr lang="cs-CZ" i="1" dirty="0"/>
          </a:p>
        </p:txBody>
      </p:sp>
      <p:pic>
        <p:nvPicPr>
          <p:cNvPr id="16387" name="Picture 3" descr="C:\Documents and Settings\Milan\Local Settings\Temporary Internet Files\Content.IE5\BA2LW5T1\MC900441804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6695395">
            <a:off x="3241466" y="2746536"/>
            <a:ext cx="1219827" cy="1219827"/>
          </a:xfrm>
          <a:prstGeom prst="rect">
            <a:avLst/>
          </a:prstGeom>
          <a:noFill/>
        </p:spPr>
      </p:pic>
      <p:sp>
        <p:nvSpPr>
          <p:cNvPr id="13" name="Obousměrná svislá šipka 12"/>
          <p:cNvSpPr/>
          <p:nvPr/>
        </p:nvSpPr>
        <p:spPr>
          <a:xfrm>
            <a:off x="4283968" y="2636912"/>
            <a:ext cx="432048" cy="2088232"/>
          </a:xfrm>
          <a:prstGeom prst="upDownArrow">
            <a:avLst>
              <a:gd name="adj1" fmla="val 39921"/>
              <a:gd name="adj2" fmla="val 128106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3419872" y="256490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posun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b="1" dirty="0" smtClean="0"/>
              <a:t>RÝSOVÁNÍ  ROVNOBĚŽEK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r>
              <a:rPr lang="cs-CZ" dirty="0" smtClean="0"/>
              <a:t>Narýsuj přímku </a:t>
            </a:r>
            <a:r>
              <a:rPr lang="cs-CZ" i="1" dirty="0" err="1" smtClean="0"/>
              <a:t>t</a:t>
            </a:r>
            <a:r>
              <a:rPr lang="cs-CZ" dirty="0" smtClean="0"/>
              <a:t>.</a:t>
            </a:r>
          </a:p>
          <a:p>
            <a:r>
              <a:rPr lang="cs-CZ" dirty="0" smtClean="0"/>
              <a:t>Sestroj přímku </a:t>
            </a:r>
            <a:r>
              <a:rPr lang="cs-CZ" i="1" dirty="0" smtClean="0"/>
              <a:t>s</a:t>
            </a:r>
            <a:r>
              <a:rPr lang="cs-CZ" dirty="0" smtClean="0"/>
              <a:t>, která je rovnoběžná s přímkou </a:t>
            </a:r>
            <a:r>
              <a:rPr lang="cs-CZ" i="1" dirty="0" err="1" smtClean="0"/>
              <a:t>t</a:t>
            </a:r>
            <a:r>
              <a:rPr lang="cs-CZ" i="1" dirty="0" smtClean="0"/>
              <a:t>. </a:t>
            </a:r>
          </a:p>
          <a:p>
            <a:r>
              <a:rPr lang="cs-CZ" dirty="0" smtClean="0"/>
              <a:t>Zapiš:   </a:t>
            </a:r>
            <a:r>
              <a:rPr lang="cs-CZ" i="1" dirty="0" smtClean="0"/>
              <a:t>t</a:t>
            </a:r>
            <a:r>
              <a:rPr lang="cs-CZ" dirty="0" smtClean="0"/>
              <a:t>       </a:t>
            </a:r>
            <a:r>
              <a:rPr lang="cs-CZ" i="1" dirty="0" smtClean="0"/>
              <a:t>s</a:t>
            </a:r>
            <a:r>
              <a:rPr lang="cs-CZ" dirty="0" smtClean="0"/>
              <a:t> </a:t>
            </a:r>
          </a:p>
          <a:p>
            <a:r>
              <a:rPr lang="cs-CZ" dirty="0" smtClean="0"/>
              <a:t>Postupuj </a:t>
            </a:r>
            <a:r>
              <a:rPr lang="cs-CZ" dirty="0"/>
              <a:t>podle předchozího návodu.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590460" y="3350301"/>
            <a:ext cx="5040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dirty="0" smtClean="0"/>
              <a:t>KOLMICE – </a:t>
            </a:r>
            <a:r>
              <a:rPr lang="cs-CZ" b="1" dirty="0" smtClean="0"/>
              <a:t>kolmé přímky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b="1" dirty="0">
                <a:solidFill>
                  <a:schemeClr val="tx1"/>
                </a:solidFill>
              </a:rPr>
              <a:t>Kolmice</a:t>
            </a:r>
            <a:r>
              <a:rPr lang="cs-CZ" sz="2000" dirty="0">
                <a:solidFill>
                  <a:schemeClr val="tx1"/>
                </a:solidFill>
              </a:rPr>
              <a:t> </a:t>
            </a:r>
            <a:r>
              <a:rPr lang="cs-CZ" sz="2000" dirty="0" smtClean="0">
                <a:solidFill>
                  <a:schemeClr val="tx1"/>
                </a:solidFill>
              </a:rPr>
              <a:t>jsou dvě kolmé přímky v rovině</a:t>
            </a:r>
            <a:r>
              <a:rPr lang="cs-CZ" sz="2000" dirty="0" smtClean="0"/>
              <a:t>.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Jedná se o přímku, která </a:t>
            </a:r>
            <a:r>
              <a:rPr lang="cs-CZ" sz="2000" dirty="0">
                <a:solidFill>
                  <a:schemeClr val="tx1"/>
                </a:solidFill>
              </a:rPr>
              <a:t>protíná jinou přímku a svírá s ní </a:t>
            </a:r>
            <a:r>
              <a:rPr lang="cs-CZ" sz="2000" dirty="0" smtClean="0">
                <a:solidFill>
                  <a:srgbClr val="FF0000"/>
                </a:solidFill>
              </a:rPr>
              <a:t>pravý úhel</a:t>
            </a:r>
            <a:r>
              <a:rPr lang="cs-CZ" sz="2000" dirty="0" smtClean="0">
                <a:solidFill>
                  <a:schemeClr val="tx1"/>
                </a:solidFill>
              </a:rPr>
              <a:t>, </a:t>
            </a:r>
            <a:r>
              <a:rPr lang="cs-CZ" sz="2000" dirty="0">
                <a:solidFill>
                  <a:schemeClr val="tx1"/>
                </a:solidFill>
              </a:rPr>
              <a:t>tedy úhel 90°. </a:t>
            </a:r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Kolmici </a:t>
            </a:r>
            <a:r>
              <a:rPr lang="cs-CZ" sz="2000" dirty="0">
                <a:solidFill>
                  <a:schemeClr val="tx1"/>
                </a:solidFill>
              </a:rPr>
              <a:t>lze v </a:t>
            </a:r>
            <a:r>
              <a:rPr lang="cs-CZ" sz="2000" dirty="0" smtClean="0">
                <a:solidFill>
                  <a:schemeClr val="tx1"/>
                </a:solidFill>
              </a:rPr>
              <a:t>rovině </a:t>
            </a:r>
            <a:r>
              <a:rPr lang="cs-CZ" sz="2000" dirty="0">
                <a:solidFill>
                  <a:schemeClr val="tx1"/>
                </a:solidFill>
              </a:rPr>
              <a:t>nejsnadněji narýsovat pomocí </a:t>
            </a:r>
            <a:r>
              <a:rPr lang="cs-CZ" sz="2000" dirty="0" smtClean="0">
                <a:solidFill>
                  <a:schemeClr val="tx1"/>
                </a:solidFill>
              </a:rPr>
              <a:t>trojúhelníku</a:t>
            </a:r>
            <a:r>
              <a:rPr lang="cs-CZ" sz="2000" dirty="0">
                <a:solidFill>
                  <a:schemeClr val="tx1"/>
                </a:solidFill>
              </a:rPr>
              <a:t> s ryskou a to tak, že se ryska přiloží na přímku a podle hrany trojúhelníku narýsujeme kolmici k této přímce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2000" dirty="0" smtClean="0"/>
              <a:t>Kolmé přímky modelujeme skládáním papíru. </a:t>
            </a:r>
          </a:p>
          <a:p>
            <a:endParaRPr lang="cs-CZ" sz="20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dirty="0" smtClean="0"/>
              <a:t>			</a:t>
            </a:r>
            <a:r>
              <a:rPr lang="cs-CZ" sz="2400" dirty="0" smtClean="0"/>
              <a:t>p </a:t>
            </a:r>
            <a:r>
              <a:rPr lang="cs-CZ" sz="2400" b="1" dirty="0" smtClean="0">
                <a:sym typeface="Symbol"/>
              </a:rPr>
              <a:t> </a:t>
            </a:r>
            <a:r>
              <a:rPr lang="cs-CZ" sz="2400" dirty="0" smtClean="0">
                <a:sym typeface="Symbol"/>
              </a:rPr>
              <a:t>q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4" name="Obrázek 3" descr="Pravý_úhel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64088" y="4111623"/>
            <a:ext cx="2448272" cy="2746377"/>
          </a:xfrm>
          <a:prstGeom prst="rect">
            <a:avLst/>
          </a:prstGeom>
        </p:spPr>
      </p:pic>
      <p:cxnSp>
        <p:nvCxnSpPr>
          <p:cNvPr id="5" name="Přímá spojovací čára 4"/>
          <p:cNvCxnSpPr/>
          <p:nvPr/>
        </p:nvCxnSpPr>
        <p:spPr>
          <a:xfrm>
            <a:off x="971600" y="5589240"/>
            <a:ext cx="316835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2411760" y="4149080"/>
            <a:ext cx="0" cy="216024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411760" y="414908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p</a:t>
            </a:r>
            <a:endParaRPr lang="cs-CZ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79912" y="558924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q</a:t>
            </a:r>
            <a:endParaRPr lang="cs-CZ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72200" y="4653136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pravý úhel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b="1" dirty="0" smtClean="0"/>
              <a:t>RÝSOVÁNÍ  KOLMIC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r>
              <a:rPr lang="cs-CZ" dirty="0" smtClean="0"/>
              <a:t>Narýsuj přímky </a:t>
            </a:r>
            <a:r>
              <a:rPr lang="cs-CZ" i="1" dirty="0" smtClean="0"/>
              <a:t>p.</a:t>
            </a:r>
            <a:endParaRPr lang="cs-CZ" dirty="0" smtClean="0"/>
          </a:p>
          <a:p>
            <a:r>
              <a:rPr lang="cs-CZ" dirty="0" smtClean="0"/>
              <a:t>Pomocí trojúhelníku s ryskou narýsuj přímku </a:t>
            </a:r>
            <a:r>
              <a:rPr lang="cs-CZ" i="1" dirty="0" smtClean="0"/>
              <a:t>r</a:t>
            </a:r>
            <a:r>
              <a:rPr lang="cs-CZ" dirty="0" smtClean="0"/>
              <a:t>, která je kolmá k přímce </a:t>
            </a:r>
            <a:r>
              <a:rPr lang="cs-CZ" i="1" dirty="0" smtClean="0"/>
              <a:t>p</a:t>
            </a:r>
            <a:r>
              <a:rPr lang="cs-CZ" dirty="0" smtClean="0"/>
              <a:t>. </a:t>
            </a:r>
          </a:p>
          <a:p>
            <a:r>
              <a:rPr lang="cs-CZ" dirty="0" smtClean="0"/>
              <a:t>Zapiš:   </a:t>
            </a:r>
            <a:r>
              <a:rPr lang="cs-CZ" i="1" dirty="0" smtClean="0"/>
              <a:t>p</a:t>
            </a:r>
            <a:r>
              <a:rPr lang="cs-CZ" dirty="0" smtClean="0"/>
              <a:t>       </a:t>
            </a:r>
            <a:r>
              <a:rPr lang="cs-CZ" i="1" dirty="0" smtClean="0"/>
              <a:t>r</a:t>
            </a:r>
          </a:p>
          <a:p>
            <a:r>
              <a:rPr lang="cs-CZ" dirty="0" smtClean="0"/>
              <a:t>Postupuj podle předchozího návodu.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699792" y="3350301"/>
            <a:ext cx="5040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000" b="1" dirty="0" smtClean="0"/>
              <a:t>ROVNOBĚŽKY, RŮZNOBĚŽKY A KOLMICE</a:t>
            </a:r>
            <a:endParaRPr lang="cs-CZ" sz="3000" b="1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827584" y="1556792"/>
            <a:ext cx="1872208" cy="151216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flipV="1">
            <a:off x="539552" y="1484784"/>
            <a:ext cx="2952328" cy="18002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683568" y="155679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p</a:t>
            </a:r>
            <a:endParaRPr lang="cs-CZ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75856" y="148478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r</a:t>
            </a:r>
            <a:endParaRPr lang="cs-CZ" i="1" dirty="0"/>
          </a:p>
        </p:txBody>
      </p:sp>
      <p:cxnSp>
        <p:nvCxnSpPr>
          <p:cNvPr id="11" name="Přímá spojovací čára 10"/>
          <p:cNvCxnSpPr/>
          <p:nvPr/>
        </p:nvCxnSpPr>
        <p:spPr>
          <a:xfrm rot="-1800000">
            <a:off x="3222104" y="2078850"/>
            <a:ext cx="2952328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-1800000">
            <a:off x="3294111" y="2582906"/>
            <a:ext cx="2952328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7812360" y="1412776"/>
            <a:ext cx="0" cy="216024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6084168" y="2996952"/>
            <a:ext cx="252028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7812360" y="126876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a</a:t>
            </a:r>
            <a:endParaRPr lang="cs-CZ" i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388424" y="298766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b</a:t>
            </a:r>
            <a:endParaRPr lang="cs-CZ" i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436096" y="118746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k</a:t>
            </a:r>
            <a:endParaRPr lang="cs-CZ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508104" y="162880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m</a:t>
            </a:r>
            <a:endParaRPr lang="cs-CZ" i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007604" y="4122018"/>
            <a:ext cx="72008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Přímky </a:t>
            </a:r>
            <a:r>
              <a:rPr lang="cs-CZ" i="1" dirty="0" smtClean="0"/>
              <a:t>p, r </a:t>
            </a:r>
            <a:r>
              <a:rPr lang="cs-CZ" dirty="0" smtClean="0"/>
              <a:t>jsou ……………………………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Přímky </a:t>
            </a:r>
            <a:r>
              <a:rPr lang="cs-CZ" i="1" dirty="0" smtClean="0"/>
              <a:t>k, m </a:t>
            </a:r>
            <a:r>
              <a:rPr lang="cs-CZ" dirty="0" smtClean="0"/>
              <a:t>jsou …………………………..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Přímky </a:t>
            </a:r>
            <a:r>
              <a:rPr lang="cs-CZ" i="1" dirty="0" smtClean="0"/>
              <a:t>a, b </a:t>
            </a:r>
            <a:r>
              <a:rPr lang="cs-CZ" dirty="0" smtClean="0"/>
              <a:t>jsou …………………………...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z="3000" b="1" dirty="0" smtClean="0"/>
              <a:t>ROVNOBĚŽKY, RŮZNOBĚŽKY A KOLMICE</a:t>
            </a:r>
            <a:endParaRPr lang="cs-CZ" sz="3000" b="1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827584" y="1556792"/>
            <a:ext cx="1872208" cy="151216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flipV="1">
            <a:off x="539552" y="1484784"/>
            <a:ext cx="2952328" cy="18002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683568" y="155679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p</a:t>
            </a:r>
            <a:endParaRPr lang="cs-CZ" i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275856" y="148478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r</a:t>
            </a:r>
            <a:endParaRPr lang="cs-CZ" i="1" dirty="0"/>
          </a:p>
        </p:txBody>
      </p:sp>
      <p:cxnSp>
        <p:nvCxnSpPr>
          <p:cNvPr id="25" name="Přímá spojovací čára 24"/>
          <p:cNvCxnSpPr/>
          <p:nvPr/>
        </p:nvCxnSpPr>
        <p:spPr>
          <a:xfrm rot="-1800000">
            <a:off x="3222104" y="2078850"/>
            <a:ext cx="2952328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rot="-1800000">
            <a:off x="3294111" y="2582906"/>
            <a:ext cx="2952328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7812360" y="1412776"/>
            <a:ext cx="0" cy="216024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6084168" y="2996952"/>
            <a:ext cx="252028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7812360" y="126876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a</a:t>
            </a:r>
            <a:endParaRPr lang="cs-CZ" i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8388424" y="298766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b</a:t>
            </a:r>
            <a:endParaRPr lang="cs-CZ" i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436096" y="118746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k</a:t>
            </a:r>
            <a:endParaRPr lang="cs-CZ" i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508104" y="162880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m</a:t>
            </a:r>
            <a:endParaRPr lang="cs-CZ" i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971600" y="4149080"/>
            <a:ext cx="72008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Přímky </a:t>
            </a:r>
            <a:r>
              <a:rPr lang="cs-CZ" i="1" dirty="0" smtClean="0"/>
              <a:t>p, r </a:t>
            </a:r>
            <a:r>
              <a:rPr lang="cs-CZ" dirty="0" smtClean="0"/>
              <a:t>jsou </a:t>
            </a:r>
            <a:r>
              <a:rPr lang="cs-CZ" dirty="0" smtClean="0">
                <a:solidFill>
                  <a:srgbClr val="FF0000"/>
                </a:solidFill>
              </a:rPr>
              <a:t> různoběžky.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Přímky </a:t>
            </a:r>
            <a:r>
              <a:rPr lang="cs-CZ" i="1" dirty="0" smtClean="0"/>
              <a:t>k, m </a:t>
            </a:r>
            <a:r>
              <a:rPr lang="cs-CZ" dirty="0" smtClean="0"/>
              <a:t>jsou </a:t>
            </a:r>
            <a:r>
              <a:rPr lang="cs-CZ" dirty="0" smtClean="0">
                <a:solidFill>
                  <a:srgbClr val="FF0000"/>
                </a:solidFill>
              </a:rPr>
              <a:t> rovnoběžky.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Přímky </a:t>
            </a:r>
            <a:r>
              <a:rPr lang="cs-CZ" i="1" dirty="0" smtClean="0"/>
              <a:t>a, b </a:t>
            </a:r>
            <a:r>
              <a:rPr lang="cs-CZ" dirty="0" smtClean="0"/>
              <a:t>jsou </a:t>
            </a:r>
            <a:r>
              <a:rPr lang="cs-CZ" dirty="0" smtClean="0">
                <a:solidFill>
                  <a:srgbClr val="FF0000"/>
                </a:solidFill>
              </a:rPr>
              <a:t> kolmice.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4" name="Nadpis 1"/>
          <p:cNvSpPr txBox="1">
            <a:spLocks/>
          </p:cNvSpPr>
          <p:nvPr/>
        </p:nvSpPr>
        <p:spPr bwMode="auto">
          <a:xfrm>
            <a:off x="609600" y="3212976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1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KLÍČ</a:t>
            </a:r>
            <a:endParaRPr kumimoji="0" lang="cs-CZ" sz="3000" b="1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Metodický list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200" dirty="0" smtClean="0"/>
              <a:t>Opakujeme učivo o vzájemné poloze přímek v rovině, připomínáme si pojem různoběžných přímek a jejich průsečíku a pojem rovnoběžných přímek.</a:t>
            </a:r>
          </a:p>
          <a:p>
            <a:r>
              <a:rPr lang="cs-CZ" sz="2200" dirty="0"/>
              <a:t>Rovnoběžky rýsujeme pomocí rovného a trojúhelníkového pravítka. Rovnoběžku s danou přímkou rýsujeme buď podle odvěsny nebo podle přepony trojúhelníkového pravítka. </a:t>
            </a:r>
            <a:endParaRPr lang="cs-CZ" sz="2200" dirty="0" smtClean="0"/>
          </a:p>
          <a:p>
            <a:r>
              <a:rPr lang="cs-CZ" sz="2200" dirty="0" smtClean="0"/>
              <a:t>Zavádíme pojem kolmých přímek v rovině.</a:t>
            </a:r>
          </a:p>
          <a:p>
            <a:r>
              <a:rPr lang="cs-CZ" sz="2200" dirty="0" smtClean="0"/>
              <a:t>Nácvik rýsování kolmic provádíme pomocí trojúhelníku s ryskou.  </a:t>
            </a:r>
          </a:p>
          <a:p>
            <a:r>
              <a:rPr lang="cs-CZ" sz="2200" dirty="0" smtClean="0"/>
              <a:t>Před vlastním nácvikem rýsování rovnoběžek a kolmic použijeme různých forem názoru, např. skládání papíru, modelování pomocí špejlí. </a:t>
            </a:r>
          </a:p>
          <a:p>
            <a:endParaRPr lang="cs-CZ" sz="2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1000" dirty="0"/>
              <a:t>úvodní obrázek:</a:t>
            </a:r>
          </a:p>
          <a:p>
            <a:pPr>
              <a:buNone/>
            </a:pPr>
            <a:r>
              <a:rPr lang="cs-CZ" sz="1000" dirty="0">
                <a:hlinkClick r:id="rId2"/>
              </a:rPr>
              <a:t>http://www.google.cz/imgres?imgurl=http://photo-dict.faqs.org/photofiles/list/620/1025ruler.jpg&amp;imgrefurl=http://photo-dict.faqs.org/phrase/620/ruler.html&amp;usg=__Y1NAR4_tDDVnKRiUHNDIdSJOaFg=&amp;h=466&amp;w=700&amp;sz=92&amp;hl=cs&amp;start=206&amp;zoom=1&amp;tbnid=UIfQ_EsmoL5q4M:&amp;tbnh=93&amp;tbnw=140&amp;ei=qsyrTu2LIcPe4QSW0I2DDw&amp;prev=/search%3Fq%3Dprav%25C3%25ADtko%26start%3D200%26hl%3Dcs%26sa%3DN%26biw%3D1166%26bih%3D743%26sout%3D1%26tbs%3Diur:fc%26tbm%3Disch&amp;itbs=1</a:t>
            </a:r>
            <a:endParaRPr lang="cs-CZ" sz="1000" dirty="0"/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r>
              <a:rPr lang="cs-CZ" sz="1000" dirty="0" smtClean="0"/>
              <a:t>pravítko:</a:t>
            </a:r>
          </a:p>
          <a:p>
            <a:pPr>
              <a:buNone/>
            </a:pPr>
            <a:endParaRPr lang="cs-CZ" sz="1000" dirty="0" smtClean="0">
              <a:hlinkClick r:id="rId3"/>
            </a:endParaRPr>
          </a:p>
          <a:p>
            <a:pPr>
              <a:buNone/>
            </a:pPr>
            <a:r>
              <a:rPr lang="cs-CZ" sz="1000" dirty="0" smtClean="0">
                <a:hlinkClick r:id="rId3"/>
              </a:rPr>
              <a:t>http://www.</a:t>
            </a:r>
            <a:r>
              <a:rPr lang="cs-CZ" sz="1000" dirty="0" err="1" smtClean="0">
                <a:hlinkClick r:id="rId3"/>
              </a:rPr>
              <a:t>google.cz</a:t>
            </a:r>
            <a:r>
              <a:rPr lang="cs-CZ" sz="1000" dirty="0" smtClean="0">
                <a:hlinkClick r:id="rId3"/>
              </a:rPr>
              <a:t>/</a:t>
            </a:r>
            <a:r>
              <a:rPr lang="cs-CZ" sz="1000" dirty="0" err="1" smtClean="0">
                <a:hlinkClick r:id="rId3"/>
              </a:rPr>
              <a:t>imgres</a:t>
            </a:r>
            <a:r>
              <a:rPr lang="cs-CZ" sz="1000" dirty="0" smtClean="0">
                <a:hlinkClick r:id="rId3"/>
              </a:rPr>
              <a:t>?</a:t>
            </a:r>
            <a:r>
              <a:rPr lang="cs-CZ" sz="1000" dirty="0" err="1" smtClean="0">
                <a:hlinkClick r:id="rId3"/>
              </a:rPr>
              <a:t>imgurl</a:t>
            </a:r>
            <a:r>
              <a:rPr lang="cs-CZ" sz="1000" dirty="0" smtClean="0">
                <a:hlinkClick r:id="rId3"/>
              </a:rPr>
              <a:t>=http://www.</a:t>
            </a:r>
            <a:r>
              <a:rPr lang="cs-CZ" sz="1000" dirty="0" err="1" smtClean="0">
                <a:hlinkClick r:id="rId3"/>
              </a:rPr>
              <a:t>myonlineruler.com</a:t>
            </a:r>
            <a:r>
              <a:rPr lang="cs-CZ" sz="1000" dirty="0" smtClean="0">
                <a:hlinkClick r:id="rId3"/>
              </a:rPr>
              <a:t>/</a:t>
            </a:r>
            <a:r>
              <a:rPr lang="cs-CZ" sz="1000" dirty="0" err="1" smtClean="0">
                <a:hlinkClick r:id="rId3"/>
              </a:rPr>
              <a:t>ruler.png</a:t>
            </a:r>
            <a:r>
              <a:rPr lang="cs-CZ" sz="1000" dirty="0" smtClean="0">
                <a:hlinkClick r:id="rId3"/>
              </a:rPr>
              <a:t>&amp;</a:t>
            </a:r>
            <a:r>
              <a:rPr lang="cs-CZ" sz="1000" dirty="0" err="1" smtClean="0">
                <a:hlinkClick r:id="rId3"/>
              </a:rPr>
              <a:t>imgrefurl</a:t>
            </a:r>
            <a:r>
              <a:rPr lang="cs-CZ" sz="1000" dirty="0" smtClean="0">
                <a:hlinkClick r:id="rId3"/>
              </a:rPr>
              <a:t>=http://www.</a:t>
            </a:r>
            <a:r>
              <a:rPr lang="cs-CZ" sz="1000" dirty="0" err="1" smtClean="0">
                <a:hlinkClick r:id="rId3"/>
              </a:rPr>
              <a:t>myonlineruler.com</a:t>
            </a:r>
            <a:r>
              <a:rPr lang="cs-CZ" sz="1000" dirty="0" smtClean="0">
                <a:hlinkClick r:id="rId3"/>
              </a:rPr>
              <a:t>/&amp;</a:t>
            </a:r>
            <a:r>
              <a:rPr lang="cs-CZ" sz="1000" dirty="0" err="1" smtClean="0">
                <a:hlinkClick r:id="rId3"/>
              </a:rPr>
              <a:t>usg</a:t>
            </a:r>
            <a:r>
              <a:rPr lang="cs-CZ" sz="1000" dirty="0" smtClean="0">
                <a:hlinkClick r:id="rId3"/>
              </a:rPr>
              <a:t>=__Gx5DzUTMr7dU1LyYlTHwc7pGjW4=&amp;h=144&amp;w=800&amp;</a:t>
            </a:r>
            <a:r>
              <a:rPr lang="cs-CZ" sz="1000" dirty="0" err="1" smtClean="0">
                <a:hlinkClick r:id="rId3"/>
              </a:rPr>
              <a:t>sz</a:t>
            </a:r>
            <a:r>
              <a:rPr lang="cs-CZ" sz="1000" dirty="0" smtClean="0">
                <a:hlinkClick r:id="rId3"/>
              </a:rPr>
              <a:t>=3&amp;</a:t>
            </a:r>
            <a:r>
              <a:rPr lang="cs-CZ" sz="1000" dirty="0" err="1" smtClean="0">
                <a:hlinkClick r:id="rId3"/>
              </a:rPr>
              <a:t>hl</a:t>
            </a:r>
            <a:r>
              <a:rPr lang="cs-CZ" sz="1000" dirty="0" smtClean="0">
                <a:hlinkClick r:id="rId3"/>
              </a:rPr>
              <a:t>=</a:t>
            </a:r>
            <a:r>
              <a:rPr lang="cs-CZ" sz="1000" dirty="0" err="1" smtClean="0">
                <a:hlinkClick r:id="rId3"/>
              </a:rPr>
              <a:t>cs</a:t>
            </a:r>
            <a:r>
              <a:rPr lang="cs-CZ" sz="1000" dirty="0" smtClean="0">
                <a:hlinkClick r:id="rId3"/>
              </a:rPr>
              <a:t>&amp;start=8&amp;zoom=1&amp;</a:t>
            </a:r>
            <a:r>
              <a:rPr lang="cs-CZ" sz="1000" dirty="0" err="1" smtClean="0">
                <a:hlinkClick r:id="rId3"/>
              </a:rPr>
              <a:t>tbnid</a:t>
            </a:r>
            <a:r>
              <a:rPr lang="cs-CZ" sz="1000" dirty="0" smtClean="0">
                <a:hlinkClick r:id="rId3"/>
              </a:rPr>
              <a:t>=</a:t>
            </a:r>
            <a:r>
              <a:rPr lang="cs-CZ" sz="1000" dirty="0" err="1" smtClean="0">
                <a:hlinkClick r:id="rId3"/>
              </a:rPr>
              <a:t>jxMZBvlUOyhVaM</a:t>
            </a:r>
            <a:r>
              <a:rPr lang="cs-CZ" sz="1000" dirty="0" smtClean="0">
                <a:hlinkClick r:id="rId3"/>
              </a:rPr>
              <a:t>:&amp;</a:t>
            </a:r>
            <a:r>
              <a:rPr lang="cs-CZ" sz="1000" dirty="0" err="1" smtClean="0">
                <a:hlinkClick r:id="rId3"/>
              </a:rPr>
              <a:t>tbnh</a:t>
            </a:r>
            <a:r>
              <a:rPr lang="cs-CZ" sz="1000" dirty="0" smtClean="0">
                <a:hlinkClick r:id="rId3"/>
              </a:rPr>
              <a:t>=26&amp;</a:t>
            </a:r>
            <a:r>
              <a:rPr lang="cs-CZ" sz="1000" dirty="0" err="1" smtClean="0">
                <a:hlinkClick r:id="rId3"/>
              </a:rPr>
              <a:t>tbnw</a:t>
            </a:r>
            <a:r>
              <a:rPr lang="cs-CZ" sz="1000" dirty="0" smtClean="0">
                <a:hlinkClick r:id="rId3"/>
              </a:rPr>
              <a:t>=143&amp;</a:t>
            </a:r>
            <a:r>
              <a:rPr lang="cs-CZ" sz="1000" dirty="0" err="1" smtClean="0">
                <a:hlinkClick r:id="rId3"/>
              </a:rPr>
              <a:t>ei</a:t>
            </a:r>
            <a:r>
              <a:rPr lang="cs-CZ" sz="1000" dirty="0" smtClean="0">
                <a:hlinkClick r:id="rId3"/>
              </a:rPr>
              <a:t>=SLyrTubeMIb44QTO0qGBDw&amp;</a:t>
            </a:r>
            <a:r>
              <a:rPr lang="cs-CZ" sz="1000" dirty="0" err="1" smtClean="0">
                <a:hlinkClick r:id="rId3"/>
              </a:rPr>
              <a:t>prev</a:t>
            </a:r>
            <a:r>
              <a:rPr lang="cs-CZ" sz="1000" dirty="0" smtClean="0">
                <a:hlinkClick r:id="rId3"/>
              </a:rPr>
              <a:t>=/</a:t>
            </a:r>
            <a:r>
              <a:rPr lang="cs-CZ" sz="1000" dirty="0" err="1" smtClean="0">
                <a:hlinkClick r:id="rId3"/>
              </a:rPr>
              <a:t>search</a:t>
            </a:r>
            <a:r>
              <a:rPr lang="cs-CZ" sz="1000" dirty="0" smtClean="0">
                <a:hlinkClick r:id="rId3"/>
              </a:rPr>
              <a:t>%3Fq%3Dprav%25C3%25ADtko%26hl%3Dcs%26biw%3D1166%26bih%3D779%26sout%3D1%26tbs%3Diur:</a:t>
            </a:r>
            <a:r>
              <a:rPr lang="cs-CZ" sz="1000" dirty="0" err="1" smtClean="0">
                <a:hlinkClick r:id="rId3"/>
              </a:rPr>
              <a:t>fc</a:t>
            </a:r>
            <a:r>
              <a:rPr lang="cs-CZ" sz="1000" dirty="0" smtClean="0">
                <a:hlinkClick r:id="rId3"/>
              </a:rPr>
              <a:t>%26tbm%3Disch&amp;</a:t>
            </a:r>
            <a:r>
              <a:rPr lang="cs-CZ" sz="1000" dirty="0" err="1" smtClean="0">
                <a:hlinkClick r:id="rId3"/>
              </a:rPr>
              <a:t>itbs</a:t>
            </a:r>
            <a:r>
              <a:rPr lang="cs-CZ" sz="1000" dirty="0" smtClean="0">
                <a:hlinkClick r:id="rId3"/>
              </a:rPr>
              <a:t>=1</a:t>
            </a:r>
            <a:endParaRPr lang="cs-CZ" sz="1000" dirty="0" smtClean="0"/>
          </a:p>
          <a:p>
            <a:pPr>
              <a:buNone/>
            </a:pPr>
            <a:endParaRPr lang="cs-CZ" sz="1000" dirty="0"/>
          </a:p>
          <a:p>
            <a:pPr>
              <a:buNone/>
            </a:pPr>
            <a:r>
              <a:rPr lang="cs-CZ" sz="1000" dirty="0" smtClean="0"/>
              <a:t>trojúhelník:</a:t>
            </a:r>
          </a:p>
          <a:p>
            <a:pPr>
              <a:buNone/>
            </a:pPr>
            <a:r>
              <a:rPr lang="cs-CZ" sz="1000" dirty="0" smtClean="0">
                <a:hlinkClick r:id="rId4"/>
              </a:rPr>
              <a:t>http://www.</a:t>
            </a:r>
            <a:r>
              <a:rPr lang="cs-CZ" sz="1000" dirty="0" err="1" smtClean="0">
                <a:hlinkClick r:id="rId4"/>
              </a:rPr>
              <a:t>google.cz</a:t>
            </a:r>
            <a:r>
              <a:rPr lang="cs-CZ" sz="1000" dirty="0" smtClean="0">
                <a:hlinkClick r:id="rId4"/>
              </a:rPr>
              <a:t>/</a:t>
            </a:r>
            <a:r>
              <a:rPr lang="cs-CZ" sz="1000" dirty="0" err="1" smtClean="0">
                <a:hlinkClick r:id="rId4"/>
              </a:rPr>
              <a:t>imgres</a:t>
            </a:r>
            <a:r>
              <a:rPr lang="cs-CZ" sz="1000" dirty="0" smtClean="0">
                <a:hlinkClick r:id="rId4"/>
              </a:rPr>
              <a:t>?q=prav%C3%</a:t>
            </a:r>
            <a:r>
              <a:rPr lang="cs-CZ" sz="1000" dirty="0" err="1" smtClean="0">
                <a:hlinkClick r:id="rId4"/>
              </a:rPr>
              <a:t>ADtko</a:t>
            </a:r>
            <a:r>
              <a:rPr lang="cs-CZ" sz="1000" dirty="0" smtClean="0">
                <a:hlinkClick r:id="rId4"/>
              </a:rPr>
              <a:t>&amp;start=600&amp;</a:t>
            </a:r>
            <a:r>
              <a:rPr lang="cs-CZ" sz="1000" dirty="0" err="1" smtClean="0">
                <a:hlinkClick r:id="rId4"/>
              </a:rPr>
              <a:t>hl</a:t>
            </a:r>
            <a:r>
              <a:rPr lang="cs-CZ" sz="1000" dirty="0" smtClean="0">
                <a:hlinkClick r:id="rId4"/>
              </a:rPr>
              <a:t>=</a:t>
            </a:r>
            <a:r>
              <a:rPr lang="cs-CZ" sz="1000" dirty="0" err="1" smtClean="0">
                <a:hlinkClick r:id="rId4"/>
              </a:rPr>
              <a:t>cs</a:t>
            </a:r>
            <a:r>
              <a:rPr lang="cs-CZ" sz="1000" dirty="0" smtClean="0">
                <a:hlinkClick r:id="rId4"/>
              </a:rPr>
              <a:t>&amp;</a:t>
            </a:r>
            <a:r>
              <a:rPr lang="cs-CZ" sz="1000" dirty="0" err="1" smtClean="0">
                <a:hlinkClick r:id="rId4"/>
              </a:rPr>
              <a:t>sa</a:t>
            </a:r>
            <a:r>
              <a:rPr lang="cs-CZ" sz="1000" dirty="0" smtClean="0">
                <a:hlinkClick r:id="rId4"/>
              </a:rPr>
              <a:t>=N&amp;</a:t>
            </a:r>
            <a:r>
              <a:rPr lang="cs-CZ" sz="1000" dirty="0" err="1" smtClean="0">
                <a:hlinkClick r:id="rId4"/>
              </a:rPr>
              <a:t>biw</a:t>
            </a:r>
            <a:r>
              <a:rPr lang="cs-CZ" sz="1000" dirty="0" smtClean="0">
                <a:hlinkClick r:id="rId4"/>
              </a:rPr>
              <a:t>=1166&amp;</a:t>
            </a:r>
            <a:r>
              <a:rPr lang="cs-CZ" sz="1000" dirty="0" err="1" smtClean="0">
                <a:hlinkClick r:id="rId4"/>
              </a:rPr>
              <a:t>bih</a:t>
            </a:r>
            <a:r>
              <a:rPr lang="cs-CZ" sz="1000" dirty="0" smtClean="0">
                <a:hlinkClick r:id="rId4"/>
              </a:rPr>
              <a:t>=779&amp;</a:t>
            </a:r>
            <a:r>
              <a:rPr lang="cs-CZ" sz="1000" dirty="0" err="1" smtClean="0">
                <a:hlinkClick r:id="rId4"/>
              </a:rPr>
              <a:t>tbs</a:t>
            </a:r>
            <a:r>
              <a:rPr lang="cs-CZ" sz="1000" dirty="0" smtClean="0">
                <a:hlinkClick r:id="rId4"/>
              </a:rPr>
              <a:t>=</a:t>
            </a:r>
            <a:r>
              <a:rPr lang="cs-CZ" sz="1000" dirty="0" err="1" smtClean="0">
                <a:hlinkClick r:id="rId4"/>
              </a:rPr>
              <a:t>iur</a:t>
            </a:r>
            <a:r>
              <a:rPr lang="cs-CZ" sz="1000" dirty="0" smtClean="0">
                <a:hlinkClick r:id="rId4"/>
              </a:rPr>
              <a:t>:</a:t>
            </a:r>
            <a:r>
              <a:rPr lang="cs-CZ" sz="1000" dirty="0" err="1" smtClean="0">
                <a:hlinkClick r:id="rId4"/>
              </a:rPr>
              <a:t>fc</a:t>
            </a:r>
            <a:r>
              <a:rPr lang="cs-CZ" sz="1000" dirty="0" smtClean="0">
                <a:hlinkClick r:id="rId4"/>
              </a:rPr>
              <a:t>&amp;</a:t>
            </a:r>
            <a:r>
              <a:rPr lang="cs-CZ" sz="1000" dirty="0" err="1" smtClean="0">
                <a:hlinkClick r:id="rId4"/>
              </a:rPr>
              <a:t>tbm</a:t>
            </a:r>
            <a:r>
              <a:rPr lang="cs-CZ" sz="1000" dirty="0" smtClean="0">
                <a:hlinkClick r:id="rId4"/>
              </a:rPr>
              <a:t>=</a:t>
            </a:r>
            <a:r>
              <a:rPr lang="cs-CZ" sz="1000" dirty="0" err="1" smtClean="0">
                <a:hlinkClick r:id="rId4"/>
              </a:rPr>
              <a:t>isch</a:t>
            </a:r>
            <a:r>
              <a:rPr lang="cs-CZ" sz="1000" dirty="0" smtClean="0">
                <a:hlinkClick r:id="rId4"/>
              </a:rPr>
              <a:t>&amp;</a:t>
            </a:r>
            <a:r>
              <a:rPr lang="cs-CZ" sz="1000" dirty="0" err="1" smtClean="0">
                <a:hlinkClick r:id="rId4"/>
              </a:rPr>
              <a:t>tbnid</a:t>
            </a:r>
            <a:r>
              <a:rPr lang="cs-CZ" sz="1000" dirty="0" smtClean="0">
                <a:hlinkClick r:id="rId4"/>
              </a:rPr>
              <a:t>=CqgqyhqCTE13rM:&amp;</a:t>
            </a:r>
            <a:r>
              <a:rPr lang="cs-CZ" sz="1000" dirty="0" err="1" smtClean="0">
                <a:hlinkClick r:id="rId4"/>
              </a:rPr>
              <a:t>imgrefurl</a:t>
            </a:r>
            <a:r>
              <a:rPr lang="cs-CZ" sz="1000" dirty="0" smtClean="0">
                <a:hlinkClick r:id="rId4"/>
              </a:rPr>
              <a:t>=http://www.</a:t>
            </a:r>
            <a:r>
              <a:rPr lang="cs-CZ" sz="1000" dirty="0" err="1" smtClean="0">
                <a:hlinkClick r:id="rId4"/>
              </a:rPr>
              <a:t>ozquilts.com.au</a:t>
            </a:r>
            <a:r>
              <a:rPr lang="cs-CZ" sz="1000" dirty="0" smtClean="0">
                <a:hlinkClick r:id="rId4"/>
              </a:rPr>
              <a:t>/</a:t>
            </a:r>
            <a:r>
              <a:rPr lang="cs-CZ" sz="1000" dirty="0" err="1" smtClean="0">
                <a:hlinkClick r:id="rId4"/>
              </a:rPr>
              <a:t>matildas</a:t>
            </a:r>
            <a:r>
              <a:rPr lang="cs-CZ" sz="1000" dirty="0" smtClean="0">
                <a:hlinkClick r:id="rId4"/>
              </a:rPr>
              <a:t>-</a:t>
            </a:r>
            <a:r>
              <a:rPr lang="cs-CZ" sz="1000" dirty="0" err="1" smtClean="0">
                <a:hlinkClick r:id="rId4"/>
              </a:rPr>
              <a:t>own</a:t>
            </a:r>
            <a:r>
              <a:rPr lang="cs-CZ" sz="1000" dirty="0" smtClean="0">
                <a:hlinkClick r:id="rId4"/>
              </a:rPr>
              <a:t>-</a:t>
            </a:r>
            <a:r>
              <a:rPr lang="cs-CZ" sz="1000" dirty="0" err="1" smtClean="0">
                <a:hlinkClick r:id="rId4"/>
              </a:rPr>
              <a:t>rulers</a:t>
            </a:r>
            <a:r>
              <a:rPr lang="cs-CZ" sz="1000" dirty="0" smtClean="0">
                <a:hlinkClick r:id="rId4"/>
              </a:rPr>
              <a:t>-c257.html&amp;</a:t>
            </a:r>
            <a:r>
              <a:rPr lang="cs-CZ" sz="1000" dirty="0" err="1" smtClean="0">
                <a:hlinkClick r:id="rId4"/>
              </a:rPr>
              <a:t>docid</a:t>
            </a:r>
            <a:r>
              <a:rPr lang="cs-CZ" sz="1000" dirty="0" smtClean="0">
                <a:hlinkClick r:id="rId4"/>
              </a:rPr>
              <a:t>=H4naivMeP7cIqM&amp;</a:t>
            </a:r>
            <a:r>
              <a:rPr lang="cs-CZ" sz="1000" dirty="0" err="1" smtClean="0">
                <a:hlinkClick r:id="rId4"/>
              </a:rPr>
              <a:t>imgurl</a:t>
            </a:r>
            <a:r>
              <a:rPr lang="cs-CZ" sz="1000" dirty="0" smtClean="0">
                <a:hlinkClick r:id="rId4"/>
              </a:rPr>
              <a:t>=http://www.</a:t>
            </a:r>
            <a:r>
              <a:rPr lang="cs-CZ" sz="1000" dirty="0" err="1" smtClean="0">
                <a:hlinkClick r:id="rId4"/>
              </a:rPr>
              <a:t>ozquilts.com.au</a:t>
            </a:r>
            <a:r>
              <a:rPr lang="cs-CZ" sz="1000" dirty="0" smtClean="0">
                <a:hlinkClick r:id="rId4"/>
              </a:rPr>
              <a:t>/</a:t>
            </a:r>
            <a:r>
              <a:rPr lang="cs-CZ" sz="1000" dirty="0" err="1" smtClean="0">
                <a:hlinkClick r:id="rId4"/>
              </a:rPr>
              <a:t>images</a:t>
            </a:r>
            <a:r>
              <a:rPr lang="cs-CZ" sz="1000" dirty="0" smtClean="0">
                <a:hlinkClick r:id="rId4"/>
              </a:rPr>
              <a:t>/</a:t>
            </a:r>
            <a:r>
              <a:rPr lang="cs-CZ" sz="1000" dirty="0" err="1" smtClean="0">
                <a:hlinkClick r:id="rId4"/>
              </a:rPr>
              <a:t>product</a:t>
            </a:r>
            <a:r>
              <a:rPr lang="cs-CZ" sz="1000" dirty="0" smtClean="0">
                <a:hlinkClick r:id="rId4"/>
              </a:rPr>
              <a:t>_</a:t>
            </a:r>
            <a:r>
              <a:rPr lang="cs-CZ" sz="1000" dirty="0" err="1" smtClean="0">
                <a:hlinkClick r:id="rId4"/>
              </a:rPr>
              <a:t>images</a:t>
            </a:r>
            <a:r>
              <a:rPr lang="cs-CZ" sz="1000" dirty="0" smtClean="0">
                <a:hlinkClick r:id="rId4"/>
              </a:rPr>
              <a:t>/90-</a:t>
            </a:r>
            <a:r>
              <a:rPr lang="cs-CZ" sz="1000" dirty="0" err="1" smtClean="0">
                <a:hlinkClick r:id="rId4"/>
              </a:rPr>
              <a:t>Degree</a:t>
            </a:r>
            <a:r>
              <a:rPr lang="cs-CZ" sz="1000" dirty="0" smtClean="0">
                <a:hlinkClick r:id="rId4"/>
              </a:rPr>
              <a:t>-Triangle-</a:t>
            </a:r>
            <a:r>
              <a:rPr lang="cs-CZ" sz="1000" dirty="0" err="1" smtClean="0">
                <a:hlinkClick r:id="rId4"/>
              </a:rPr>
              <a:t>Rulers.jpg</a:t>
            </a:r>
            <a:r>
              <a:rPr lang="cs-CZ" sz="1000" dirty="0" smtClean="0">
                <a:hlinkClick r:id="rId4"/>
              </a:rPr>
              <a:t>&amp;w=623&amp;h=374&amp;</a:t>
            </a:r>
            <a:r>
              <a:rPr lang="cs-CZ" sz="1000" dirty="0" err="1" smtClean="0">
                <a:hlinkClick r:id="rId4"/>
              </a:rPr>
              <a:t>ei</a:t>
            </a:r>
            <a:r>
              <a:rPr lang="cs-CZ" sz="1000" dirty="0" smtClean="0">
                <a:hlinkClick r:id="rId4"/>
              </a:rPr>
              <a:t>=5sGrTruEBKWA4gTgiPTXDg&amp;zoom=1&amp;</a:t>
            </a:r>
            <a:r>
              <a:rPr lang="cs-CZ" sz="1000" dirty="0" err="1" smtClean="0">
                <a:hlinkClick r:id="rId4"/>
              </a:rPr>
              <a:t>chk</a:t>
            </a:r>
            <a:r>
              <a:rPr lang="cs-CZ" sz="1000" dirty="0" smtClean="0">
                <a:hlinkClick r:id="rId4"/>
              </a:rPr>
              <a:t>=</a:t>
            </a:r>
            <a:r>
              <a:rPr lang="cs-CZ" sz="1000" dirty="0" err="1" smtClean="0">
                <a:hlinkClick r:id="rId4"/>
              </a:rPr>
              <a:t>sbg</a:t>
            </a:r>
            <a:r>
              <a:rPr lang="cs-CZ" sz="1000" dirty="0" smtClean="0">
                <a:hlinkClick r:id="rId4"/>
              </a:rPr>
              <a:t>&amp;</a:t>
            </a:r>
            <a:r>
              <a:rPr lang="cs-CZ" sz="1000" dirty="0" err="1" smtClean="0">
                <a:hlinkClick r:id="rId4"/>
              </a:rPr>
              <a:t>iact</a:t>
            </a:r>
            <a:r>
              <a:rPr lang="cs-CZ" sz="1000" dirty="0" smtClean="0">
                <a:hlinkClick r:id="rId4"/>
              </a:rPr>
              <a:t>=</a:t>
            </a:r>
            <a:r>
              <a:rPr lang="cs-CZ" sz="1000" dirty="0" err="1" smtClean="0">
                <a:hlinkClick r:id="rId4"/>
              </a:rPr>
              <a:t>hc</a:t>
            </a:r>
            <a:r>
              <a:rPr lang="cs-CZ" sz="1000" dirty="0" smtClean="0">
                <a:hlinkClick r:id="rId4"/>
              </a:rPr>
              <a:t>&amp;</a:t>
            </a:r>
            <a:r>
              <a:rPr lang="cs-CZ" sz="1000" dirty="0" err="1" smtClean="0">
                <a:hlinkClick r:id="rId4"/>
              </a:rPr>
              <a:t>vpx</a:t>
            </a:r>
            <a:r>
              <a:rPr lang="cs-CZ" sz="1000" dirty="0" smtClean="0">
                <a:hlinkClick r:id="rId4"/>
              </a:rPr>
              <a:t>=545&amp;</a:t>
            </a:r>
            <a:r>
              <a:rPr lang="cs-CZ" sz="1000" dirty="0" err="1" smtClean="0">
                <a:hlinkClick r:id="rId4"/>
              </a:rPr>
              <a:t>vpy</a:t>
            </a:r>
            <a:r>
              <a:rPr lang="cs-CZ" sz="1000" dirty="0" smtClean="0">
                <a:hlinkClick r:id="rId4"/>
              </a:rPr>
              <a:t>=215&amp;dur=8066&amp;</a:t>
            </a:r>
            <a:r>
              <a:rPr lang="cs-CZ" sz="1000" dirty="0" err="1" smtClean="0">
                <a:hlinkClick r:id="rId4"/>
              </a:rPr>
              <a:t>hovh</a:t>
            </a:r>
            <a:r>
              <a:rPr lang="cs-CZ" sz="1000" dirty="0" smtClean="0">
                <a:hlinkClick r:id="rId4"/>
              </a:rPr>
              <a:t>=174&amp;</a:t>
            </a:r>
            <a:r>
              <a:rPr lang="cs-CZ" sz="1000" dirty="0" err="1" smtClean="0">
                <a:hlinkClick r:id="rId4"/>
              </a:rPr>
              <a:t>hovw</a:t>
            </a:r>
            <a:r>
              <a:rPr lang="cs-CZ" sz="1000" dirty="0" smtClean="0">
                <a:hlinkClick r:id="rId4"/>
              </a:rPr>
              <a:t>=290&amp;</a:t>
            </a:r>
            <a:r>
              <a:rPr lang="cs-CZ" sz="1000" dirty="0" err="1" smtClean="0">
                <a:hlinkClick r:id="rId4"/>
              </a:rPr>
              <a:t>tx</a:t>
            </a:r>
            <a:r>
              <a:rPr lang="cs-CZ" sz="1000" dirty="0" smtClean="0">
                <a:hlinkClick r:id="rId4"/>
              </a:rPr>
              <a:t>=165&amp;ty=105&amp;</a:t>
            </a:r>
            <a:r>
              <a:rPr lang="cs-CZ" sz="1000" dirty="0" err="1" smtClean="0">
                <a:hlinkClick r:id="rId4"/>
              </a:rPr>
              <a:t>sig</a:t>
            </a:r>
            <a:r>
              <a:rPr lang="cs-CZ" sz="1000" dirty="0" smtClean="0">
                <a:hlinkClick r:id="rId4"/>
              </a:rPr>
              <a:t>=100989653410731508999&amp;</a:t>
            </a:r>
            <a:r>
              <a:rPr lang="cs-CZ" sz="1000" dirty="0" err="1" smtClean="0">
                <a:hlinkClick r:id="rId4"/>
              </a:rPr>
              <a:t>page</a:t>
            </a:r>
            <a:r>
              <a:rPr lang="cs-CZ" sz="1000" dirty="0" smtClean="0">
                <a:hlinkClick r:id="rId4"/>
              </a:rPr>
              <a:t>=41&amp;</a:t>
            </a:r>
            <a:r>
              <a:rPr lang="cs-CZ" sz="1000" dirty="0" err="1" smtClean="0">
                <a:hlinkClick r:id="rId4"/>
              </a:rPr>
              <a:t>tbnh</a:t>
            </a:r>
            <a:r>
              <a:rPr lang="cs-CZ" sz="1000" dirty="0" smtClean="0">
                <a:hlinkClick r:id="rId4"/>
              </a:rPr>
              <a:t>=118&amp;</a:t>
            </a:r>
            <a:r>
              <a:rPr lang="cs-CZ" sz="1000" dirty="0" err="1" smtClean="0">
                <a:hlinkClick r:id="rId4"/>
              </a:rPr>
              <a:t>tbnw</a:t>
            </a:r>
            <a:r>
              <a:rPr lang="cs-CZ" sz="1000" dirty="0" smtClean="0">
                <a:hlinkClick r:id="rId4"/>
              </a:rPr>
              <a:t>=196&amp;</a:t>
            </a:r>
            <a:r>
              <a:rPr lang="cs-CZ" sz="1000" dirty="0" err="1" smtClean="0">
                <a:hlinkClick r:id="rId4"/>
              </a:rPr>
              <a:t>ndsp</a:t>
            </a:r>
            <a:r>
              <a:rPr lang="cs-CZ" sz="1000" dirty="0" smtClean="0">
                <a:hlinkClick r:id="rId4"/>
              </a:rPr>
              <a:t>=14&amp;</a:t>
            </a:r>
            <a:r>
              <a:rPr lang="cs-CZ" sz="1000" dirty="0" err="1" smtClean="0">
                <a:hlinkClick r:id="rId4"/>
              </a:rPr>
              <a:t>ved</a:t>
            </a:r>
            <a:r>
              <a:rPr lang="cs-CZ" sz="1000" dirty="0" smtClean="0">
                <a:hlinkClick r:id="rId4"/>
              </a:rPr>
              <a:t>=1t</a:t>
            </a:r>
            <a:r>
              <a:rPr lang="cs-CZ" sz="1000" dirty="0" smtClean="0">
                <a:hlinkClick r:id="rId5" action="ppaction://hlinkfile"/>
              </a:rPr>
              <a:t>:429,r:6,s:600</a:t>
            </a:r>
            <a:r>
              <a:rPr lang="cs-CZ" sz="1000" dirty="0" smtClean="0"/>
              <a:t>  </a:t>
            </a:r>
          </a:p>
          <a:p>
            <a:pPr>
              <a:buNone/>
            </a:pPr>
            <a:endParaRPr lang="cs-CZ" sz="1000" dirty="0"/>
          </a:p>
          <a:p>
            <a:pPr>
              <a:buNone/>
            </a:pPr>
            <a:r>
              <a:rPr lang="cs-CZ" sz="1000" dirty="0" smtClean="0"/>
              <a:t>pravý úhel:</a:t>
            </a:r>
          </a:p>
          <a:p>
            <a:pPr>
              <a:buNone/>
            </a:pPr>
            <a:r>
              <a:rPr lang="cs-CZ" sz="1000" dirty="0" smtClean="0">
                <a:hlinkClick r:id="rId6"/>
              </a:rPr>
              <a:t>http://cs.wikipedia.org/wiki/Soubor:Prav%C3%BD_%C3%BAhel.png</a:t>
            </a:r>
            <a:endParaRPr lang="cs-CZ" sz="1000" dirty="0" smtClean="0"/>
          </a:p>
          <a:p>
            <a:pPr>
              <a:buNone/>
            </a:pP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322</TotalTime>
  <Words>339</Words>
  <Application>Microsoft Office PowerPoint</Application>
  <PresentationFormat>Předvádění na obrazovce (4:3)</PresentationFormat>
  <Paragraphs>99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Výchozí návrh</vt:lpstr>
      <vt:lpstr>GEOMETRIE</vt:lpstr>
      <vt:lpstr>RŮZNOBĚŽKY</vt:lpstr>
      <vt:lpstr>RÝSOVÁNÍ  RŮZNOBĚŽEK</vt:lpstr>
      <vt:lpstr>ROVNOBĚŽKY</vt:lpstr>
      <vt:lpstr>KONSTRUKCE ROVNOBĚŽEK - sestrojení pomocí pravítek</vt:lpstr>
      <vt:lpstr>RÝSOVÁNÍ  ROVNOBĚŽEK</vt:lpstr>
      <vt:lpstr>KOLMICE – kolmé přímky</vt:lpstr>
      <vt:lpstr>RÝSOVÁNÍ  KOLMIC</vt:lpstr>
      <vt:lpstr>ROVNOBĚŽKY, RŮZNOBĚŽKY A KOLMICE</vt:lpstr>
      <vt:lpstr>ROVNOBĚŽKY, RŮZNOBĚŽKY A KOLMICE</vt:lpstr>
      <vt:lpstr>Metodický list</vt:lpstr>
      <vt:lpstr>Prezentace aplikace PowerPoint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.</dc:creator>
  <cp:lastModifiedBy>Dana Svitáková</cp:lastModifiedBy>
  <cp:revision>49</cp:revision>
  <dcterms:created xsi:type="dcterms:W3CDTF">2011-04-14T19:58:51Z</dcterms:created>
  <dcterms:modified xsi:type="dcterms:W3CDTF">2012-03-22T08:45:32Z</dcterms:modified>
</cp:coreProperties>
</file>