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73" autoAdjust="0"/>
    <p:restoredTop sz="94660"/>
  </p:normalViewPr>
  <p:slideViewPr>
    <p:cSldViewPr>
      <p:cViewPr varScale="1">
        <p:scale>
          <a:sx n="97" d="100"/>
          <a:sy n="97" d="100"/>
        </p:scale>
        <p:origin x="-314" y="-10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CE5464-274C-479F-BA20-D6D061C308F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AF6E9-508D-4123-9130-8FD10175CA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36127A6-B79C-41E9-ADF6-34CC959FC2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012CCA-0F06-40C0-A26A-506129C0DB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C7EBF-63F8-4D74-BCD7-DABB6811D3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2E6A73-D514-4B6D-8B96-0CD89707FD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5A9FC9-DAA0-43F0-8938-C1E3A0C038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DBE1B7-E21B-4181-98E6-873D41309CD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0AF118-4AFE-455D-ABD4-EAA542133C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A7242-02DA-4588-A9DD-E888A3518B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FE0AE6-0E94-44C2-BBA6-1BFE3D1B8F0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3C90384-EF33-411F-BAED-5394C32B5F6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7"/>
            <a:ext cx="7772400" cy="1470025"/>
          </a:xfrm>
        </p:spPr>
        <p:txBody>
          <a:bodyPr/>
          <a:lstStyle/>
          <a:p>
            <a:r>
              <a:rPr lang="cs-CZ" sz="6000" b="1" dirty="0" smtClean="0"/>
              <a:t>TROJÚHELNÍK</a:t>
            </a:r>
            <a:endParaRPr lang="cs-CZ" sz="6000" b="1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190" y="5373690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971550" y="4581526"/>
            <a:ext cx="72009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 dirty="0" smtClean="0"/>
              <a:t>VY_32_INOVACE_XVI-C-10</a:t>
            </a:r>
            <a:endParaRPr lang="cs-CZ" sz="2400" b="1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2771800" y="2204864"/>
            <a:ext cx="3600400" cy="21602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Trojúhelník</a:t>
            </a:r>
            <a:r>
              <a:rPr lang="cs-CZ" dirty="0" smtClean="0"/>
              <a:t> - </a:t>
            </a:r>
            <a:r>
              <a:rPr lang="cs-CZ" sz="3600" dirty="0" smtClean="0"/>
              <a:t>vlastnosti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2"/>
            <a:ext cx="6563072" cy="4565102"/>
          </a:xfrm>
        </p:spPr>
        <p:txBody>
          <a:bodyPr/>
          <a:lstStyle/>
          <a:p>
            <a:r>
              <a:rPr lang="cs-CZ" sz="2200" b="1" dirty="0" smtClean="0"/>
              <a:t>Trojúhelník</a:t>
            </a:r>
            <a:r>
              <a:rPr lang="cs-CZ" sz="2200" dirty="0" smtClean="0"/>
              <a:t> je geometrický útvar, skládající se ze tří vrcholů a tří stran.</a:t>
            </a:r>
          </a:p>
          <a:p>
            <a:r>
              <a:rPr lang="cs-CZ" sz="2200" dirty="0" smtClean="0"/>
              <a:t>Úsečky, které spojují vrcholy, se nazývají </a:t>
            </a:r>
            <a:r>
              <a:rPr lang="cs-CZ" sz="2200" b="1" dirty="0" smtClean="0"/>
              <a:t>strany</a:t>
            </a:r>
            <a:r>
              <a:rPr lang="cs-CZ" sz="2200" dirty="0" smtClean="0"/>
              <a:t> trojúhelníku. </a:t>
            </a:r>
          </a:p>
          <a:p>
            <a:r>
              <a:rPr lang="cs-CZ" sz="2200" dirty="0" smtClean="0"/>
              <a:t>Úhly, které svírají strany, se nazývají </a:t>
            </a:r>
            <a:r>
              <a:rPr lang="cs-CZ" sz="2200" b="1" dirty="0" smtClean="0"/>
              <a:t>vnitřní úhly</a:t>
            </a:r>
            <a:r>
              <a:rPr lang="cs-CZ" sz="2200" dirty="0" smtClean="0"/>
              <a:t> trojúhelníku</a:t>
            </a:r>
            <a:r>
              <a:rPr lang="cs-CZ" sz="2200" dirty="0" smtClean="0"/>
              <a:t>.</a:t>
            </a:r>
            <a:endParaRPr lang="cs-CZ" sz="2200" dirty="0" smtClean="0"/>
          </a:p>
          <a:p>
            <a:r>
              <a:rPr lang="cs-CZ" sz="2200" dirty="0" smtClean="0"/>
              <a:t>Vrcholy se označují velkým tiskacím písmenem.</a:t>
            </a:r>
          </a:p>
          <a:p>
            <a:r>
              <a:rPr lang="cs-CZ" sz="2200" dirty="0" smtClean="0"/>
              <a:t>Strany se označují malým písmenem příslušným protějšímu vrcholu.</a:t>
            </a:r>
          </a:p>
          <a:p>
            <a:r>
              <a:rPr lang="cs-CZ" sz="2200" dirty="0" smtClean="0"/>
              <a:t>Úhly se označují malým řeckým písmenem.</a:t>
            </a:r>
          </a:p>
          <a:p>
            <a:r>
              <a:rPr lang="cs-CZ" sz="2200" dirty="0" smtClean="0"/>
              <a:t>Trojúhelník se zapisuje symbolem </a:t>
            </a:r>
            <a:r>
              <a:rPr lang="el-GR" sz="2200" dirty="0" smtClean="0"/>
              <a:t>Δ</a:t>
            </a:r>
            <a:r>
              <a:rPr lang="cs-CZ" sz="2200" dirty="0" smtClean="0"/>
              <a:t>. </a:t>
            </a:r>
          </a:p>
          <a:p>
            <a:endParaRPr lang="cs-CZ" sz="2200" dirty="0"/>
          </a:p>
        </p:txBody>
      </p:sp>
      <p:pic>
        <p:nvPicPr>
          <p:cNvPr id="17" name="Obrázek 16" descr="Triangle_-_angles,_vertices,_sides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484784"/>
            <a:ext cx="1991762" cy="1783533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ovnoramenný trojúhelník 84"/>
          <p:cNvSpPr/>
          <p:nvPr/>
        </p:nvSpPr>
        <p:spPr>
          <a:xfrm>
            <a:off x="6353738" y="2088841"/>
            <a:ext cx="1800000" cy="1548000"/>
          </a:xfrm>
          <a:prstGeom prst="triangle">
            <a:avLst>
              <a:gd name="adj" fmla="val 316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b="1" dirty="0" smtClean="0"/>
              <a:t>Rýsujeme trojúhelník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800" y="3635731"/>
            <a:ext cx="180000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636096" y="3635731"/>
            <a:ext cx="180000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971600" y="3491715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0"/>
            </a:lightRig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436096" y="3491715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635896" y="3491715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771800" y="3491715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971600" y="4262799"/>
            <a:ext cx="7200800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indent="-228600">
              <a:lnSpc>
                <a:spcPct val="150000"/>
              </a:lnSpc>
              <a:buAutoNum type="arabicPeriod"/>
            </a:pPr>
            <a:r>
              <a:rPr lang="cs-CZ" dirty="0" smtClean="0"/>
              <a:t>Narýsuj stranu </a:t>
            </a:r>
            <a:r>
              <a:rPr lang="cs-CZ" b="1" i="1" dirty="0" smtClean="0"/>
              <a:t>AB, |AB| =</a:t>
            </a:r>
            <a:r>
              <a:rPr lang="cs-CZ" dirty="0" smtClean="0"/>
              <a:t> 6 cm</a:t>
            </a:r>
          </a:p>
          <a:p>
            <a:pPr marL="228600" indent="-228600">
              <a:lnSpc>
                <a:spcPct val="150000"/>
              </a:lnSpc>
              <a:buAutoNum type="arabicPeriod"/>
            </a:pPr>
            <a:r>
              <a:rPr lang="cs-CZ" dirty="0" smtClean="0"/>
              <a:t>Opiš oblouk kružnice se středem v bodu </a:t>
            </a:r>
            <a:r>
              <a:rPr lang="cs-CZ" b="1" i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a</a:t>
            </a:r>
            <a:r>
              <a:rPr lang="cs-CZ" dirty="0" smtClean="0"/>
              <a:t> poloměrem r = 4 cm.</a:t>
            </a:r>
          </a:p>
          <a:p>
            <a:pPr marL="228600" indent="-228600">
              <a:lnSpc>
                <a:spcPct val="150000"/>
              </a:lnSpc>
              <a:buFontTx/>
              <a:buAutoNum type="arabicPeriod"/>
            </a:pPr>
            <a:r>
              <a:rPr lang="cs-CZ" dirty="0" smtClean="0"/>
              <a:t>Opiš oblouk kružnice se středem v bodu </a:t>
            </a:r>
            <a:r>
              <a:rPr lang="cs-CZ" b="1" i="1" dirty="0" smtClean="0"/>
              <a:t>B</a:t>
            </a:r>
            <a:r>
              <a:rPr lang="cs-CZ" dirty="0" smtClean="0"/>
              <a:t> a poloměrem r = 5 cm.</a:t>
            </a:r>
          </a:p>
          <a:p>
            <a:pPr marL="228600" indent="-228600">
              <a:lnSpc>
                <a:spcPct val="150000"/>
              </a:lnSpc>
              <a:buFontTx/>
              <a:buAutoNum type="arabicPeriod"/>
            </a:pPr>
            <a:r>
              <a:rPr lang="cs-CZ" dirty="0" smtClean="0"/>
              <a:t>Průsečík oblouků označ </a:t>
            </a:r>
            <a:r>
              <a:rPr lang="cs-CZ" b="1" i="1" dirty="0" smtClean="0"/>
              <a:t>C</a:t>
            </a:r>
            <a:r>
              <a:rPr lang="cs-CZ" dirty="0" smtClean="0"/>
              <a:t> a narýsuj strany </a:t>
            </a:r>
            <a:r>
              <a:rPr lang="cs-CZ" b="1" i="1" dirty="0" err="1" smtClean="0"/>
              <a:t>AC</a:t>
            </a:r>
            <a:r>
              <a:rPr lang="cs-CZ" dirty="0" smtClean="0"/>
              <a:t> a </a:t>
            </a:r>
            <a:r>
              <a:rPr lang="cs-CZ" b="1" i="1" dirty="0" smtClean="0"/>
              <a:t>BC</a:t>
            </a:r>
            <a:r>
              <a:rPr lang="cs-CZ" dirty="0" smtClean="0"/>
              <a:t>.</a:t>
            </a:r>
          </a:p>
          <a:p>
            <a:pPr marL="228600" indent="-228600">
              <a:lnSpc>
                <a:spcPct val="150000"/>
              </a:lnSpc>
              <a:buFontTx/>
              <a:buAutoNum type="arabicPeriod"/>
            </a:pPr>
            <a:r>
              <a:rPr lang="cs-CZ" dirty="0" smtClean="0"/>
              <a:t>Proveď kontrolu správnosti pomocí měření stran trojúhelníku. 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732240" y="16915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96216" y="377974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597304" y="377974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471560" y="377974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251440" y="3779747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57" name="Oblouk 56"/>
          <p:cNvSpPr/>
          <p:nvPr/>
        </p:nvSpPr>
        <p:spPr>
          <a:xfrm>
            <a:off x="2627784" y="1772816"/>
            <a:ext cx="1872208" cy="2088231"/>
          </a:xfrm>
          <a:prstGeom prst="arc">
            <a:avLst>
              <a:gd name="adj1" fmla="val 16200000"/>
              <a:gd name="adj2" fmla="val 21079881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 rot="15356504">
            <a:off x="3851203" y="2045081"/>
            <a:ext cx="1553260" cy="1246375"/>
          </a:xfrm>
          <a:prstGeom prst="arc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ovací čára 76"/>
          <p:cNvCxnSpPr/>
          <p:nvPr/>
        </p:nvCxnSpPr>
        <p:spPr>
          <a:xfrm>
            <a:off x="6341032" y="3635732"/>
            <a:ext cx="1800000" cy="0"/>
          </a:xfrm>
          <a:prstGeom prst="line">
            <a:avLst/>
          </a:prstGeom>
          <a:ln w="25400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8141032" y="3491716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/>
          <p:nvPr/>
        </p:nvCxnSpPr>
        <p:spPr>
          <a:xfrm>
            <a:off x="6340832" y="3491716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6176496" y="37797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956376" y="37797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82" name="Oblouk 81"/>
          <p:cNvSpPr/>
          <p:nvPr/>
        </p:nvSpPr>
        <p:spPr>
          <a:xfrm>
            <a:off x="6196816" y="1979548"/>
            <a:ext cx="864096" cy="792088"/>
          </a:xfrm>
          <a:prstGeom prst="arc">
            <a:avLst>
              <a:gd name="adj1" fmla="val 16200000"/>
              <a:gd name="adj2" fmla="val 21079881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louk 82"/>
          <p:cNvSpPr/>
          <p:nvPr/>
        </p:nvSpPr>
        <p:spPr>
          <a:xfrm rot="15356504">
            <a:off x="6843140" y="1843608"/>
            <a:ext cx="1008112" cy="1080120"/>
          </a:xfrm>
          <a:prstGeom prst="arc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Milan\Local Settings\Temporary Internet Files\Content.IE5\L7BNI0P5\MC9002910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7140582">
            <a:off x="1878066" y="1342546"/>
            <a:ext cx="1829216" cy="2334406"/>
          </a:xfrm>
          <a:prstGeom prst="rect">
            <a:avLst/>
          </a:prstGeom>
          <a:noFill/>
        </p:spPr>
      </p:pic>
      <p:pic>
        <p:nvPicPr>
          <p:cNvPr id="84" name="Picture 3" descr="C:\Documents and Settings\Milan\Local Settings\Temporary Internet Files\Content.IE5\L7BNI0P5\MC90029107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</a:blip>
          <a:srcRect/>
          <a:stretch>
            <a:fillRect/>
          </a:stretch>
        </p:blipFill>
        <p:spPr bwMode="auto">
          <a:xfrm rot="2348052">
            <a:off x="4482081" y="1006228"/>
            <a:ext cx="1937245" cy="2364705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 tmFilter="0, 0; .2, .5; .8, .5; 1, 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1000" autoRev="1" fill="hold"/>
                                        <p:tgtEl>
                                          <p:spTgt spid="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 tmFilter="0, 0; .2, .5; .8, .5; 1, 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1000" autoRev="1" fill="hold"/>
                                        <p:tgtEl>
                                          <p:spTgt spid="6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1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2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" grpId="0" animBg="1"/>
      <p:bldP spid="85" grpId="1" animBg="1"/>
      <p:bldP spid="57" grpId="0" animBg="1"/>
      <p:bldP spid="6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850106"/>
          </a:xfrm>
        </p:spPr>
        <p:txBody>
          <a:bodyPr/>
          <a:lstStyle/>
          <a:p>
            <a:r>
              <a:rPr lang="cs-CZ" sz="4800" b="1" dirty="0" smtClean="0"/>
              <a:t>Obvod trojúhelníku</a:t>
            </a:r>
            <a:endParaRPr lang="cs-CZ" sz="4800" b="1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611960" y="6021288"/>
            <a:ext cx="3600000" cy="0"/>
          </a:xfrm>
          <a:prstGeom prst="line">
            <a:avLst/>
          </a:prstGeom>
          <a:ln w="25400" cmpd="sng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267744" y="60119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50"/>
                </a:solidFill>
              </a:rPr>
              <a:t>c</a:t>
            </a:r>
            <a:endParaRPr lang="cs-CZ" i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45091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45811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00B0F0"/>
                </a:solidFill>
              </a:rPr>
              <a:t>a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1772816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	</a:t>
            </a:r>
            <a:r>
              <a:rPr lang="cs-CZ" sz="3200" b="1" dirty="0" smtClean="0"/>
              <a:t>o = </a:t>
            </a:r>
            <a:r>
              <a:rPr lang="cs-CZ" sz="3200" b="1" dirty="0" smtClean="0">
                <a:solidFill>
                  <a:srgbClr val="00B0F0"/>
                </a:solidFill>
              </a:rPr>
              <a:t>a</a:t>
            </a:r>
            <a:r>
              <a:rPr lang="cs-CZ" sz="3200" b="1" dirty="0" smtClean="0"/>
              <a:t> + </a:t>
            </a:r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r>
              <a:rPr lang="cs-CZ" sz="3200" b="1" dirty="0" smtClean="0"/>
              <a:t> + </a:t>
            </a:r>
            <a:r>
              <a:rPr lang="cs-CZ" sz="3200" b="1" dirty="0" smtClean="0">
                <a:solidFill>
                  <a:srgbClr val="00B050"/>
                </a:solidFill>
              </a:rPr>
              <a:t>c</a:t>
            </a:r>
            <a:r>
              <a:rPr lang="cs-CZ" sz="3200" b="1" dirty="0" smtClean="0"/>
              <a:t> </a:t>
            </a:r>
          </a:p>
        </p:txBody>
      </p:sp>
      <p:sp>
        <p:nvSpPr>
          <p:cNvPr id="20" name="Šrafovaná šipka doprava 19"/>
          <p:cNvSpPr/>
          <p:nvPr/>
        </p:nvSpPr>
        <p:spPr>
          <a:xfrm>
            <a:off x="539552" y="1700808"/>
            <a:ext cx="3600400" cy="1080120"/>
          </a:xfrm>
          <a:prstGeom prst="stripedRightArrow">
            <a:avLst>
              <a:gd name="adj1" fmla="val 47644"/>
              <a:gd name="adj2" fmla="val 105365"/>
            </a:avLst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/>
                </a:solidFill>
              </a:rPr>
              <a:t>Způsob výpočtu :</a:t>
            </a:r>
            <a:endParaRPr lang="cs-CZ" sz="2000" b="1" dirty="0">
              <a:solidFill>
                <a:schemeClr val="accent3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611560" y="3861048"/>
            <a:ext cx="2448272" cy="216024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059832" y="3861048"/>
            <a:ext cx="1152128" cy="2160240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67544" y="60212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95936" y="60212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15816" y="35637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4024899"/>
            <a:ext cx="3528392" cy="1420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/>
              <a:t> strana </a:t>
            </a:r>
            <a:r>
              <a:rPr lang="cs-CZ" sz="2000" b="1" i="1" dirty="0" smtClean="0"/>
              <a:t>a</a:t>
            </a:r>
            <a:r>
              <a:rPr lang="cs-CZ" sz="2000" dirty="0" smtClean="0"/>
              <a:t> leží proti vrcholu </a:t>
            </a:r>
            <a:r>
              <a:rPr lang="cs-CZ" sz="2000" b="1" dirty="0" smtClean="0"/>
              <a:t>A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/>
              <a:t> strana </a:t>
            </a:r>
            <a:r>
              <a:rPr lang="cs-CZ" sz="2000" b="1" i="1" dirty="0" smtClean="0"/>
              <a:t>b</a:t>
            </a:r>
            <a:r>
              <a:rPr lang="cs-CZ" sz="2000" dirty="0" smtClean="0"/>
              <a:t> leží proti vrcholu </a:t>
            </a:r>
            <a:r>
              <a:rPr lang="cs-CZ" sz="2000" b="1" dirty="0" smtClean="0"/>
              <a:t>B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- strana </a:t>
            </a:r>
            <a:r>
              <a:rPr lang="cs-CZ" sz="2000" b="1" i="1" dirty="0" smtClean="0"/>
              <a:t>c</a:t>
            </a:r>
            <a:r>
              <a:rPr lang="cs-CZ" sz="2000" dirty="0" smtClean="0"/>
              <a:t> leží proti vrcholu </a:t>
            </a:r>
            <a:r>
              <a:rPr lang="cs-CZ" sz="2000" b="1" dirty="0" smtClean="0"/>
              <a:t>C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Metodický list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Opakujeme základní pojmy a vlastnosti trojúhelníku.</a:t>
            </a:r>
          </a:p>
          <a:p>
            <a:r>
              <a:rPr lang="cs-CZ" sz="2400" dirty="0" smtClean="0"/>
              <a:t>Upevňujeme správnou představu trojúhelníku (pravoúhlého, rovnoramenného a rovnostranného), jeho vrcholů a stran. </a:t>
            </a:r>
          </a:p>
          <a:p>
            <a:r>
              <a:rPr lang="cs-CZ" sz="2400" dirty="0" smtClean="0"/>
              <a:t>V rozboru uvádíme, že bod </a:t>
            </a:r>
            <a:r>
              <a:rPr lang="cs-CZ" sz="2400" i="1" dirty="0" smtClean="0"/>
              <a:t>C</a:t>
            </a:r>
            <a:r>
              <a:rPr lang="cs-CZ" sz="2400" dirty="0" smtClean="0"/>
              <a:t> </a:t>
            </a:r>
            <a:r>
              <a:rPr lang="cs-CZ" sz="2400" dirty="0" smtClean="0"/>
              <a:t>je průsečíkem dvou kružnic, </a:t>
            </a:r>
            <a:r>
              <a:rPr lang="cs-CZ" sz="2400" dirty="0" smtClean="0"/>
              <a:t>při konstrukci však rýsujeme jenom části těchto kružnic – oblouky, které mají společný bod. </a:t>
            </a:r>
          </a:p>
          <a:p>
            <a:r>
              <a:rPr lang="cs-CZ" sz="2400" dirty="0" smtClean="0"/>
              <a:t>Obvod trojúhelníku </a:t>
            </a:r>
            <a:r>
              <a:rPr lang="cs-CZ" sz="2400" dirty="0" smtClean="0"/>
              <a:t>jako </a:t>
            </a:r>
            <a:r>
              <a:rPr lang="cs-CZ" sz="2400" dirty="0" smtClean="0"/>
              <a:t>součet délek všech jeho stran vyvozujeme řešením konkrétních příkladů.</a:t>
            </a:r>
          </a:p>
          <a:p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551</TotalTime>
  <Words>172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Výchozí návrh</vt:lpstr>
      <vt:lpstr>TROJÚHELNÍK</vt:lpstr>
      <vt:lpstr>Trojúhelník - vlastnosti</vt:lpstr>
      <vt:lpstr>Rýsujeme trojúhelník</vt:lpstr>
      <vt:lpstr>Obvod trojúhelníku</vt:lpstr>
      <vt:lpstr>Metodický list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.</dc:creator>
  <cp:lastModifiedBy>Milan</cp:lastModifiedBy>
  <cp:revision>72</cp:revision>
  <dcterms:created xsi:type="dcterms:W3CDTF">2011-04-14T19:58:51Z</dcterms:created>
  <dcterms:modified xsi:type="dcterms:W3CDTF">2012-03-13T15:52:08Z</dcterms:modified>
</cp:coreProperties>
</file>