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3" r:id="rId5"/>
    <p:sldId id="260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CE5464-274C-479F-BA20-D6D061C308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AF6E9-508D-4123-9130-8FD10175CA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127A6-B79C-41E9-ADF6-34CC959FC2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12CCA-0F06-40C0-A26A-506129C0DB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C7EBF-63F8-4D74-BCD7-DABB6811D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2E6A73-D514-4B6D-8B96-0CD89707FD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5A9FC9-DAA0-43F0-8938-C1E3A0C038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DBE1B7-E21B-4181-98E6-873D41309C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AF118-4AFE-455D-ABD4-EAA542133C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A7242-02DA-4588-A9DD-E888A3518B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FE0AE6-0E94-44C2-BBA6-1BFE3D1B8F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C90384-EF33-411F-BAED-5394C32B5F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r>
              <a:rPr lang="cs-CZ" sz="6000" b="1" dirty="0" smtClean="0"/>
              <a:t>OBDÉLNÍK</a:t>
            </a:r>
            <a:endParaRPr lang="cs-CZ" sz="60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VY_32_INOVACE_XVI-C-11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80" y="2204864"/>
            <a:ext cx="5760640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Obdélník</a:t>
            </a:r>
            <a:r>
              <a:rPr lang="cs-CZ" dirty="0" smtClean="0"/>
              <a:t> - </a:t>
            </a:r>
            <a:r>
              <a:rPr lang="cs-CZ" sz="3600" dirty="0" smtClean="0"/>
              <a:t>vlastnosti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Obdélník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je 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rovnoběžník, 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který má všechny 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úhly 90° (</a:t>
            </a:r>
            <a:r>
              <a:rPr lang="cs-CZ" sz="1800" dirty="0" smtClean="0"/>
              <a:t>pravé). </a:t>
            </a:r>
            <a:endParaRPr lang="cs-CZ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Vzájemně protilehlé 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strany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jsou 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rovnoběžné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a mají shodnou délku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Úhlopříčky obdélníku 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 půlí a jsou stejně dlouhé.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2411760" y="3429000"/>
            <a:ext cx="432048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11760" y="3429000"/>
            <a:ext cx="4320480" cy="21602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2411760" y="3429000"/>
            <a:ext cx="4320480" cy="21602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b="1" dirty="0" smtClean="0"/>
              <a:t>Rýsujeme obdélník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560" y="2672736"/>
            <a:ext cx="216024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491880" y="2672736"/>
            <a:ext cx="216024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72200" y="2672736"/>
            <a:ext cx="216024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1560" y="2672736"/>
            <a:ext cx="25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491880" y="2672736"/>
            <a:ext cx="25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72200" y="2672736"/>
            <a:ext cx="25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15816" y="26007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6007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676456" y="2996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61156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53244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37220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65212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49188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771800" y="2528720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83568" y="324880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Narýsuj přímku </a:t>
            </a:r>
            <a:r>
              <a:rPr lang="cs-CZ" sz="1200" b="1" i="1" dirty="0" smtClean="0"/>
              <a:t>p</a:t>
            </a:r>
            <a:r>
              <a:rPr lang="cs-CZ" sz="1200" dirty="0" smtClean="0"/>
              <a:t> </a:t>
            </a:r>
          </a:p>
          <a:p>
            <a:pPr marL="228600" indent="-228600"/>
            <a:r>
              <a:rPr lang="cs-CZ" sz="1200" dirty="0" smtClean="0"/>
              <a:t>	a na ní úsečku </a:t>
            </a:r>
            <a:r>
              <a:rPr lang="cs-CZ" sz="1200" b="1" i="1" dirty="0" smtClean="0"/>
              <a:t>AB</a:t>
            </a:r>
            <a:r>
              <a:rPr lang="cs-CZ" sz="1200" dirty="0" smtClean="0"/>
              <a:t> </a:t>
            </a:r>
          </a:p>
          <a:p>
            <a:pPr marL="228600" indent="-228600"/>
            <a:r>
              <a:rPr lang="cs-CZ" sz="1200" dirty="0" smtClean="0"/>
              <a:t>	o délce 6 cm</a:t>
            </a:r>
            <a:endParaRPr lang="cs-CZ" sz="1200" dirty="0"/>
          </a:p>
        </p:txBody>
      </p:sp>
      <p:pic>
        <p:nvPicPr>
          <p:cNvPr id="29" name="Zástupný symbol pro obsah 3" descr="TROJÚHELNÍK S RYSKOU.jpe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3384077" y="1079895"/>
            <a:ext cx="1736750" cy="3247339"/>
          </a:xfrm>
          <a:scene3d>
            <a:camera prst="orthographicFront">
              <a:rot lat="10800000" lon="10801045" rev="0"/>
            </a:camera>
            <a:lightRig rig="threePt" dir="t"/>
          </a:scene3d>
        </p:spPr>
      </p:pic>
      <p:cxnSp>
        <p:nvCxnSpPr>
          <p:cNvPr id="30" name="Přímá spojovací čára 29"/>
          <p:cNvCxnSpPr/>
          <p:nvPr/>
        </p:nvCxnSpPr>
        <p:spPr>
          <a:xfrm>
            <a:off x="3487354" y="1412776"/>
            <a:ext cx="0" cy="126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652120" y="1412776"/>
            <a:ext cx="0" cy="126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372200" y="1412736"/>
            <a:ext cx="0" cy="126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8532440" y="1412736"/>
            <a:ext cx="0" cy="126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635896" y="3248800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 startAt="2"/>
            </a:pPr>
            <a:r>
              <a:rPr lang="cs-CZ" sz="1200" dirty="0" smtClean="0"/>
              <a:t>Pomocí trojúhelníku s ryskou sestroj v bodech </a:t>
            </a:r>
          </a:p>
          <a:p>
            <a:pPr marL="228600" indent="-228600"/>
            <a:r>
              <a:rPr lang="cs-CZ" sz="1200" b="1" dirty="0" smtClean="0"/>
              <a:t>	A</a:t>
            </a:r>
            <a:r>
              <a:rPr lang="cs-CZ" sz="1200" dirty="0" smtClean="0"/>
              <a:t> </a:t>
            </a:r>
            <a:r>
              <a:rPr lang="cs-CZ" sz="1200" dirty="0" err="1" smtClean="0"/>
              <a:t>a</a:t>
            </a:r>
            <a:r>
              <a:rPr lang="cs-CZ" sz="1200" dirty="0" smtClean="0"/>
              <a:t> </a:t>
            </a:r>
            <a:r>
              <a:rPr lang="cs-CZ" sz="1200" b="1" dirty="0" smtClean="0"/>
              <a:t>B</a:t>
            </a:r>
            <a:r>
              <a:rPr lang="cs-CZ" sz="1200" dirty="0" smtClean="0"/>
              <a:t> kolmice k přímce </a:t>
            </a:r>
            <a:r>
              <a:rPr lang="cs-CZ" sz="1200" b="1" i="1" dirty="0" smtClean="0"/>
              <a:t>p</a:t>
            </a:r>
            <a:r>
              <a:rPr lang="cs-CZ" sz="1200" dirty="0" smtClean="0"/>
              <a:t> </a:t>
            </a:r>
          </a:p>
          <a:p>
            <a:pPr marL="228600" indent="-228600"/>
            <a:endParaRPr lang="cs-CZ" sz="1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16216" y="324880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200" dirty="0" smtClean="0"/>
              <a:t>3. 	Na kolmicích sestroj body </a:t>
            </a:r>
            <a:r>
              <a:rPr lang="cs-CZ" sz="1200" b="1" i="1" dirty="0" smtClean="0"/>
              <a:t>D, C </a:t>
            </a:r>
            <a:r>
              <a:rPr lang="cs-CZ" sz="1200" dirty="0" smtClean="0"/>
              <a:t>tak, aby |AD| = 3 cm, |BC| = 3 cm</a:t>
            </a:r>
            <a:endParaRPr lang="cs-CZ" sz="1200" dirty="0"/>
          </a:p>
        </p:txBody>
      </p:sp>
      <p:cxnSp>
        <p:nvCxnSpPr>
          <p:cNvPr id="41" name="Přímá spojovací čára 40"/>
          <p:cNvCxnSpPr/>
          <p:nvPr/>
        </p:nvCxnSpPr>
        <p:spPr>
          <a:xfrm>
            <a:off x="6228184" y="1592616"/>
            <a:ext cx="288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8388424" y="1592616"/>
            <a:ext cx="288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8406530" y="125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 flipH="1">
            <a:off x="6255343" y="124139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2191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09122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319871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489442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44409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93500" y="28167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611560" y="5949280"/>
            <a:ext cx="25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2843808" y="59399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42191" y="59492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555776" y="59492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75856" y="5517232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/>
            <a:r>
              <a:rPr lang="cs-CZ" sz="1200" dirty="0" smtClean="0"/>
              <a:t>4.	Narýsuj úsečku </a:t>
            </a:r>
            <a:r>
              <a:rPr lang="cs-CZ" sz="1200" b="1" i="1" dirty="0" smtClean="0"/>
              <a:t>CD. </a:t>
            </a:r>
            <a:endParaRPr lang="cs-CZ" sz="1200" b="1" i="1" dirty="0"/>
          </a:p>
        </p:txBody>
      </p:sp>
      <p:pic>
        <p:nvPicPr>
          <p:cNvPr id="52" name="Obrázek 51" descr="TROJÚHELNÍK S RYSKOU.jpe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32227" y="1036704"/>
            <a:ext cx="1736750" cy="3247339"/>
          </a:xfrm>
          <a:prstGeom prst="rect">
            <a:avLst/>
          </a:prstGeom>
        </p:spPr>
      </p:pic>
      <p:sp>
        <p:nvSpPr>
          <p:cNvPr id="57" name="Obdélník 56"/>
          <p:cNvSpPr/>
          <p:nvPr/>
        </p:nvSpPr>
        <p:spPr>
          <a:xfrm>
            <a:off x="611560" y="4869160"/>
            <a:ext cx="2160000" cy="108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582935" y="450888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7544" y="44998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3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6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4" grpId="0"/>
      <p:bldP spid="45" grpId="0"/>
      <p:bldP spid="57" grpId="0" animBg="1"/>
      <p:bldP spid="53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Rýsujeme obdélník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obdélník </a:t>
            </a:r>
            <a:r>
              <a:rPr lang="cs-CZ" i="1" dirty="0" smtClean="0"/>
              <a:t>KLMN</a:t>
            </a:r>
            <a:r>
              <a:rPr lang="cs-CZ" dirty="0" smtClean="0"/>
              <a:t>. |</a:t>
            </a:r>
            <a:r>
              <a:rPr lang="cs-CZ" i="1" dirty="0" smtClean="0"/>
              <a:t>KL|</a:t>
            </a:r>
            <a:r>
              <a:rPr lang="cs-CZ" dirty="0" smtClean="0"/>
              <a:t> = 5 cm a |</a:t>
            </a:r>
            <a:r>
              <a:rPr lang="cs-CZ" i="1" dirty="0" smtClean="0"/>
              <a:t>LM|</a:t>
            </a:r>
            <a:r>
              <a:rPr lang="cs-CZ" dirty="0" smtClean="0"/>
              <a:t> = 2 cm.</a:t>
            </a:r>
          </a:p>
          <a:p>
            <a:r>
              <a:rPr lang="cs-CZ" dirty="0" smtClean="0"/>
              <a:t>Postupuj podle předchozího návodu pro rýsování obdélníku.</a:t>
            </a:r>
          </a:p>
          <a:p>
            <a:r>
              <a:rPr lang="cs-CZ" dirty="0" smtClean="0"/>
              <a:t>Obdélník si nejprve načrtni.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36817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4800" b="1" dirty="0" smtClean="0"/>
              <a:t>Obvod obdélníku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r>
              <a:rPr lang="cs-CZ" sz="2400" dirty="0" smtClean="0"/>
              <a:t>Obvod obdélníku je součet délek všech jeho stran.</a:t>
            </a:r>
          </a:p>
          <a:p>
            <a:r>
              <a:rPr lang="cs-CZ" sz="2400" dirty="0" smtClean="0"/>
              <a:t>Obvod označujeme písmenem </a:t>
            </a:r>
            <a:r>
              <a:rPr lang="cs-CZ" sz="2400" i="1" dirty="0" smtClean="0"/>
              <a:t>o. </a:t>
            </a:r>
            <a:endParaRPr lang="cs-CZ" sz="2400" i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899592" y="5651956"/>
            <a:ext cx="2160240" cy="0"/>
          </a:xfrm>
          <a:prstGeom prst="line">
            <a:avLst/>
          </a:prstGeom>
          <a:ln w="25400" cmpd="sng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4581128"/>
            <a:ext cx="0" cy="1080000"/>
          </a:xfrm>
          <a:prstGeom prst="line">
            <a:avLst/>
          </a:prstGeom>
          <a:ln w="25400">
            <a:solidFill>
              <a:srgbClr val="FF0000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059832" y="4581128"/>
            <a:ext cx="0" cy="1080000"/>
          </a:xfrm>
          <a:prstGeom prst="line">
            <a:avLst/>
          </a:prstGeom>
          <a:ln w="25400">
            <a:solidFill>
              <a:srgbClr val="FF0000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4581128"/>
            <a:ext cx="2160240" cy="0"/>
          </a:xfrm>
          <a:prstGeom prst="line">
            <a:avLst/>
          </a:prstGeom>
          <a:ln w="25400" cmpd="sng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835696" y="56612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41490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2708920"/>
            <a:ext cx="4392488" cy="3385799"/>
          </a:xfrm>
          <a:prstGeom prst="rect">
            <a:avLst/>
          </a:prstGeom>
          <a:noFill/>
          <a:ln w="63500" cmpd="tri">
            <a:gradFill flip="none" rotWithShape="1">
              <a:gsLst>
                <a:gs pos="0">
                  <a:srgbClr val="FF0000"/>
                </a:gs>
                <a:gs pos="13000">
                  <a:srgbClr val="0047FF"/>
                </a:gs>
                <a:gs pos="28000">
                  <a:srgbClr val="000082"/>
                </a:gs>
                <a:gs pos="42999">
                  <a:srgbClr val="0047FF"/>
                </a:gs>
                <a:gs pos="58000">
                  <a:srgbClr val="000082"/>
                </a:gs>
                <a:gs pos="72000">
                  <a:srgbClr val="0047FF"/>
                </a:gs>
                <a:gs pos="87000">
                  <a:srgbClr val="000082"/>
                </a:gs>
                <a:gs pos="100000">
                  <a:srgbClr val="0047FF"/>
                </a:gs>
              </a:gsLst>
              <a:lin ang="5400000" scaled="1"/>
              <a:tileRect/>
            </a:gradFill>
          </a:ln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dirty="0" smtClean="0"/>
              <a:t>1.)     	Sečteme délky všech čtyř stran.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	</a:t>
            </a:r>
            <a:r>
              <a:rPr lang="cs-CZ" b="1" dirty="0" smtClean="0"/>
              <a:t>o =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/>
              <a:t> +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/>
              <a:t>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2.)	Vynásobíme dvěma délky 	sousedních stran a součiny 	sečteme.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	</a:t>
            </a:r>
            <a:r>
              <a:rPr lang="cs-CZ" b="1" dirty="0" smtClean="0"/>
              <a:t>o = 2 </a:t>
            </a:r>
            <a:r>
              <a:rPr lang="cs-CZ" dirty="0" smtClean="0"/>
              <a:t>•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+ 2 </a:t>
            </a:r>
            <a:r>
              <a:rPr lang="cs-CZ" dirty="0" smtClean="0"/>
              <a:t>•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3.)	Sečteme délky sousedních 	stran a součet vynásobíme 	dvěma. 	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	</a:t>
            </a:r>
            <a:r>
              <a:rPr lang="cs-CZ" b="1" dirty="0" smtClean="0"/>
              <a:t>o = 2 </a:t>
            </a:r>
            <a:r>
              <a:rPr lang="cs-CZ" dirty="0" smtClean="0"/>
              <a:t>•</a:t>
            </a:r>
            <a:r>
              <a:rPr lang="cs-CZ" b="1" dirty="0" smtClean="0"/>
              <a:t> ( 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  <a:r>
              <a:rPr lang="cs-CZ" b="1" dirty="0" smtClean="0"/>
              <a:t> + </a:t>
            </a:r>
            <a:r>
              <a:rPr lang="cs-CZ" b="1" dirty="0" smtClean="0">
                <a:solidFill>
                  <a:srgbClr val="FF0000"/>
                </a:solidFill>
              </a:rPr>
              <a:t>b </a:t>
            </a:r>
            <a:r>
              <a:rPr lang="cs-CZ" b="1" dirty="0" smtClean="0"/>
              <a:t>) </a:t>
            </a:r>
            <a:endParaRPr lang="cs-CZ" b="1" dirty="0"/>
          </a:p>
        </p:txBody>
      </p:sp>
      <p:sp>
        <p:nvSpPr>
          <p:cNvPr id="20" name="Šrafovaná šipka doprava 19"/>
          <p:cNvSpPr/>
          <p:nvPr/>
        </p:nvSpPr>
        <p:spPr>
          <a:xfrm>
            <a:off x="539552" y="2671596"/>
            <a:ext cx="3600400" cy="1080120"/>
          </a:xfrm>
          <a:prstGeom prst="stripedRightArrow">
            <a:avLst>
              <a:gd name="adj1" fmla="val 47644"/>
              <a:gd name="adj2" fmla="val 105365"/>
            </a:avLst>
          </a:prstGeom>
          <a:gradFill flip="none" rotWithShape="1">
            <a:gsLst>
              <a:gs pos="0">
                <a:srgbClr val="FF0000"/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Způsoby výpočtu :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Obvod obdélníku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r>
              <a:rPr lang="cs-CZ" dirty="0" smtClean="0"/>
              <a:t>bdélník má strany </a:t>
            </a:r>
            <a:r>
              <a:rPr lang="cs-CZ" dirty="0" smtClean="0"/>
              <a:t>o </a:t>
            </a:r>
            <a:r>
              <a:rPr lang="cs-CZ" dirty="0" smtClean="0"/>
              <a:t>délkách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6 cm a 4 cm.</a:t>
            </a:r>
          </a:p>
          <a:p>
            <a:r>
              <a:rPr lang="cs-CZ" dirty="0" smtClean="0"/>
              <a:t>Vypočítej </a:t>
            </a:r>
            <a:r>
              <a:rPr lang="cs-CZ" dirty="0"/>
              <a:t>obvod obdélníku </a:t>
            </a:r>
            <a:r>
              <a:rPr lang="cs-CZ" dirty="0" smtClean="0"/>
              <a:t>podle předchozího návodu.</a:t>
            </a:r>
          </a:p>
          <a:p>
            <a:r>
              <a:rPr lang="cs-CZ" dirty="0" smtClean="0"/>
              <a:t>Využij všechny tři způsoby výpočtu.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0136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Opakujeme základní pojmy a vlastnosti obdélníku.</a:t>
            </a:r>
          </a:p>
          <a:p>
            <a:r>
              <a:rPr lang="cs-CZ" sz="2400" dirty="0" smtClean="0"/>
              <a:t>Upevňujeme správnou představu obdélníku,  jeho vrcholů a stran.</a:t>
            </a:r>
          </a:p>
          <a:p>
            <a:r>
              <a:rPr lang="cs-CZ" sz="2400" dirty="0" smtClean="0"/>
              <a:t>Zejména zdůrazňujeme kolmost každých dvou sousedních stran z níž vycházíme při konstrukci obdélníku.</a:t>
            </a:r>
          </a:p>
          <a:p>
            <a:r>
              <a:rPr lang="cs-CZ" sz="2400" dirty="0" smtClean="0"/>
              <a:t>Obvod obdélníku jako součet délek všech jeho stran vyvozujeme řešením různých praktických úloh.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170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OBDÉLNÍK</vt:lpstr>
      <vt:lpstr>Obdélník - vlastnosti</vt:lpstr>
      <vt:lpstr>Rýsujeme obdélník</vt:lpstr>
      <vt:lpstr>Rýsujeme obdélník</vt:lpstr>
      <vt:lpstr>Obvod obdélníku</vt:lpstr>
      <vt:lpstr>Obvod obdélníku</vt:lpstr>
      <vt:lpstr>Metodický list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Dana Svitáková</cp:lastModifiedBy>
  <cp:revision>62</cp:revision>
  <dcterms:created xsi:type="dcterms:W3CDTF">2011-04-14T19:58:51Z</dcterms:created>
  <dcterms:modified xsi:type="dcterms:W3CDTF">2012-03-20T18:55:05Z</dcterms:modified>
</cp:coreProperties>
</file>