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FF0066"/>
    <a:srgbClr val="FF66FF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 varScale="1">
        <p:scale>
          <a:sx n="47" d="100"/>
          <a:sy n="47" d="100"/>
        </p:scale>
        <p:origin x="-65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659B2D-7162-4F47-A938-26345E7EF8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90372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127F80-1257-40CF-8526-6055AD8387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21137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C01A82-949F-4510-9D1B-A78C920318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46323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7F94D2-035D-46E0-B6A2-11881CA516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2803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4AB72A-408A-42BA-9A75-63A254E3C5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13431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C226CB-ABB8-482B-B25A-7A0AF37EA7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2997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AFF027-491E-4DC2-9F51-8A96DF0028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74655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2C4BB8-5427-4390-BD27-2E5493A160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2868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2FC6DB-B769-4CBB-BAA7-1AA30EC539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55260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F26915-8B7E-40BD-9A77-0EB541ACC4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0158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4B6253-555B-46A6-A507-78C1F3EF50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66889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539871-ACAD-40BA-8E70-B4CBE4999B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99620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CA9018-973C-437D-B3EB-3BF1F3DF4F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8567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Times New Roman" charset="0"/>
              </a:defRPr>
            </a:lvl1pPr>
          </a:lstStyle>
          <a:p>
            <a:pPr>
              <a:defRPr/>
            </a:pPr>
            <a:fld id="{7AB22196-A3D6-4F0C-B30A-862E1A11A0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VY_32_INOVACE_42A_Převody jednotek hmotnosti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2"/>
          <p:cNvSpPr>
            <a:spLocks noGrp="1"/>
          </p:cNvSpPr>
          <p:nvPr>
            <p:ph type="title"/>
          </p:nvPr>
        </p:nvSpPr>
        <p:spPr>
          <a:xfrm>
            <a:off x="755650" y="404813"/>
            <a:ext cx="7700963" cy="720725"/>
          </a:xfrm>
        </p:spPr>
        <p:txBody>
          <a:bodyPr/>
          <a:lstStyle/>
          <a:p>
            <a:r>
              <a:rPr lang="cs-CZ" sz="3600" smtClean="0"/>
              <a:t>Vyjádři v uvedených jednotkách:</a:t>
            </a:r>
          </a:p>
        </p:txBody>
      </p:sp>
      <p:graphicFrame>
        <p:nvGraphicFramePr>
          <p:cNvPr id="15" name="Zástupný symbol pro tabulku 14"/>
          <p:cNvGraphicFramePr>
            <a:graphicFrameLocks noGrp="1"/>
          </p:cNvGraphicFramePr>
          <p:nvPr>
            <p:ph type="tbl" idx="1"/>
          </p:nvPr>
        </p:nvGraphicFramePr>
        <p:xfrm>
          <a:off x="684213" y="1125538"/>
          <a:ext cx="3886200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86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SKUPINA        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579 kg = ……  t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  16 q = ……  t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0,68 g = ……  mg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3,12 t = ……  q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174 kg = ……  q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0,467 q = ……  kg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9,54 g = ……</a:t>
                      </a:r>
                      <a:r>
                        <a:rPr lang="cs-CZ" sz="2400" baseline="0" dirty="0" smtClean="0"/>
                        <a:t>  </a:t>
                      </a:r>
                      <a:r>
                        <a:rPr lang="cs-CZ" sz="2400" dirty="0" smtClean="0"/>
                        <a:t>mg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3,025 kg = ……  g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9,02 t = ……  kg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  46 g = …… kg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2"/>
          <p:cNvSpPr>
            <a:spLocks noGrp="1"/>
          </p:cNvSpPr>
          <p:nvPr>
            <p:ph type="title"/>
          </p:nvPr>
        </p:nvSpPr>
        <p:spPr>
          <a:xfrm>
            <a:off x="755650" y="404813"/>
            <a:ext cx="7700963" cy="720725"/>
          </a:xfrm>
        </p:spPr>
        <p:txBody>
          <a:bodyPr/>
          <a:lstStyle/>
          <a:p>
            <a:r>
              <a:rPr lang="cs-CZ" sz="3600" b="1" smtClean="0">
                <a:solidFill>
                  <a:srgbClr val="7030A0"/>
                </a:solidFill>
              </a:rPr>
              <a:t>KONTROLA:</a:t>
            </a:r>
          </a:p>
        </p:txBody>
      </p:sp>
      <p:graphicFrame>
        <p:nvGraphicFramePr>
          <p:cNvPr id="15" name="Zástupný symbol pro tabulku 14"/>
          <p:cNvGraphicFramePr>
            <a:graphicFrameLocks noGrp="1"/>
          </p:cNvGraphicFramePr>
          <p:nvPr>
            <p:ph type="tbl" idx="1"/>
          </p:nvPr>
        </p:nvGraphicFramePr>
        <p:xfrm>
          <a:off x="684213" y="1125538"/>
          <a:ext cx="3886200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86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SKUPINA        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aseline="0" dirty="0" smtClean="0"/>
                        <a:t>      </a:t>
                      </a:r>
                      <a:r>
                        <a:rPr lang="cs-CZ" sz="2400" dirty="0" smtClean="0"/>
                        <a:t>579 kg =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="1" baseline="0" dirty="0" smtClean="0">
                          <a:solidFill>
                            <a:srgbClr val="7030A0"/>
                          </a:solidFill>
                        </a:rPr>
                        <a:t>0,579</a:t>
                      </a:r>
                      <a:r>
                        <a:rPr lang="cs-CZ" sz="2400" baseline="0" dirty="0" smtClean="0"/>
                        <a:t>  </a:t>
                      </a:r>
                      <a:r>
                        <a:rPr lang="cs-CZ" sz="2400" dirty="0" smtClean="0"/>
                        <a:t>t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  16 q =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1,6</a:t>
                      </a:r>
                      <a:r>
                        <a:rPr lang="cs-CZ" sz="2400" baseline="0" dirty="0" smtClean="0"/>
                        <a:t>  </a:t>
                      </a:r>
                      <a:r>
                        <a:rPr lang="cs-CZ" sz="2400" dirty="0" smtClean="0"/>
                        <a:t>t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0,68 g =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680</a:t>
                      </a:r>
                      <a:r>
                        <a:rPr lang="cs-CZ" sz="2400" baseline="0" dirty="0" smtClean="0"/>
                        <a:t>  </a:t>
                      </a:r>
                      <a:r>
                        <a:rPr lang="cs-CZ" sz="2400" dirty="0" smtClean="0"/>
                        <a:t>mg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3,12 t =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="1" baseline="0" dirty="0" smtClean="0">
                          <a:solidFill>
                            <a:srgbClr val="7030A0"/>
                          </a:solidFill>
                        </a:rPr>
                        <a:t>31,2</a:t>
                      </a:r>
                      <a:r>
                        <a:rPr lang="cs-CZ" sz="2400" baseline="0" dirty="0" smtClean="0"/>
                        <a:t>  </a:t>
                      </a:r>
                      <a:r>
                        <a:rPr lang="cs-CZ" sz="2400" dirty="0" smtClean="0"/>
                        <a:t>q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174 kg =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1,74</a:t>
                      </a:r>
                      <a:r>
                        <a:rPr lang="cs-CZ" sz="2400" dirty="0" smtClean="0"/>
                        <a:t>  q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0,467 q =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46,7</a:t>
                      </a:r>
                      <a:r>
                        <a:rPr lang="cs-CZ" sz="2400" dirty="0" smtClean="0"/>
                        <a:t>  kg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9,54 g =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9 540</a:t>
                      </a:r>
                      <a:r>
                        <a:rPr lang="cs-CZ" sz="2400" baseline="0" dirty="0" smtClean="0"/>
                        <a:t>  </a:t>
                      </a:r>
                      <a:r>
                        <a:rPr lang="cs-CZ" sz="2400" dirty="0" smtClean="0"/>
                        <a:t>mg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3,025 kg =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3025</a:t>
                      </a:r>
                      <a:r>
                        <a:rPr lang="cs-CZ" sz="2400" dirty="0" smtClean="0"/>
                        <a:t>  g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9,02 t =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="1" baseline="0" dirty="0" smtClean="0">
                          <a:solidFill>
                            <a:srgbClr val="7030A0"/>
                          </a:solidFill>
                        </a:rPr>
                        <a:t>9020</a:t>
                      </a:r>
                      <a:r>
                        <a:rPr lang="cs-CZ" sz="2400" dirty="0" smtClean="0"/>
                        <a:t>  kg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  46 g =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0,046</a:t>
                      </a:r>
                      <a:r>
                        <a:rPr lang="cs-CZ" sz="2400" dirty="0" smtClean="0"/>
                        <a:t> kg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278</TotalTime>
  <Words>146</Words>
  <Application>Microsoft Office PowerPoint</Application>
  <PresentationFormat>Předvádění na obrazovce (4:3)</PresentationFormat>
  <Paragraphs>26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Default Design</vt:lpstr>
      <vt:lpstr>VY_32_INOVACE_42A_Převody jednotek hmotnosti</vt:lpstr>
      <vt:lpstr>Vyjádři v uvedených jednotkách:</vt:lpstr>
      <vt:lpstr>KONTROLA: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krejza</cp:lastModifiedBy>
  <cp:revision>82</cp:revision>
  <dcterms:created xsi:type="dcterms:W3CDTF">2003-11-19T14:30:33Z</dcterms:created>
  <dcterms:modified xsi:type="dcterms:W3CDTF">2011-05-03T21:46:36Z</dcterms:modified>
</cp:coreProperties>
</file>