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66"/>
    <a:srgbClr val="FF66FF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56" autoAdjust="0"/>
    <p:restoredTop sz="90929"/>
  </p:normalViewPr>
  <p:slideViewPr>
    <p:cSldViewPr>
      <p:cViewPr varScale="1">
        <p:scale>
          <a:sx n="47" d="100"/>
          <a:sy n="47" d="100"/>
        </p:scale>
        <p:origin x="-10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39C3B7-B067-4778-8BAE-CC85097DD1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0339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70514-49EF-49F4-B97E-C04A7B61AC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0589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8A5815-947A-4BB4-AD83-69D25CF95A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838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6D5A2F-5F10-43CA-9322-09AC18AE19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114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0DE563-6A2C-4A68-9E7A-CAED12DE2F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8100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899E2-8BD1-4AB8-BC3B-B9F4E48F04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53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5AC1A0-C57B-4E2E-814C-C867244515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3547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C8CD9-10DE-4A9A-845D-59EDF49C68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2426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EFEDD-6898-4E4B-AFED-E5F54DB89B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8999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39428-A87D-40D1-9E66-AA8C4AEE0D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9521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4FE973-0879-4801-91D5-152CD36769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969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C8E77-9A83-4D46-A6E5-74654797FB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07273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32B6D-CCF2-47B2-A327-4CBE3ACAA7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488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charset="0"/>
              </a:defRPr>
            </a:lvl1pPr>
          </a:lstStyle>
          <a:p>
            <a:pPr>
              <a:defRPr/>
            </a:pPr>
            <a:fld id="{3335AE6B-A8C0-48B0-909C-902C11B4AC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VY_32_INOVACE_42B_Převody jednotek hmotnosti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2"/>
          <p:cNvSpPr>
            <a:spLocks noGrp="1"/>
          </p:cNvSpPr>
          <p:nvPr>
            <p:ph type="title"/>
          </p:nvPr>
        </p:nvSpPr>
        <p:spPr>
          <a:xfrm>
            <a:off x="755650" y="404813"/>
            <a:ext cx="7700963" cy="720725"/>
          </a:xfrm>
        </p:spPr>
        <p:txBody>
          <a:bodyPr/>
          <a:lstStyle/>
          <a:p>
            <a:r>
              <a:rPr lang="cs-CZ" sz="3600" smtClean="0"/>
              <a:t>Vyjádři v uvedených jednotkách:</a:t>
            </a:r>
          </a:p>
        </p:txBody>
      </p:sp>
      <p:graphicFrame>
        <p:nvGraphicFramePr>
          <p:cNvPr id="15" name="Zástupný symbol pro tabulku 14"/>
          <p:cNvGraphicFramePr>
            <a:graphicFrameLocks noGrp="1"/>
          </p:cNvGraphicFramePr>
          <p:nvPr>
            <p:ph type="tbl" idx="1"/>
          </p:nvPr>
        </p:nvGraphicFramePr>
        <p:xfrm>
          <a:off x="684213" y="1125538"/>
          <a:ext cx="388620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SKUPINA        B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147 kg = </a:t>
                      </a:r>
                      <a:r>
                        <a:rPr lang="cs-CZ" sz="2400" baseline="0" dirty="0" smtClean="0"/>
                        <a:t> …… </a:t>
                      </a:r>
                      <a:r>
                        <a:rPr lang="cs-CZ" sz="2400" dirty="0" smtClean="0"/>
                        <a:t>q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2,053 kg =</a:t>
                      </a:r>
                      <a:r>
                        <a:rPr lang="cs-CZ" sz="2400" baseline="0" dirty="0" smtClean="0"/>
                        <a:t>  …… </a:t>
                      </a:r>
                      <a:r>
                        <a:rPr lang="cs-CZ" sz="2400" dirty="0" smtClean="0"/>
                        <a:t>g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   64 g =</a:t>
                      </a:r>
                      <a:r>
                        <a:rPr lang="cs-CZ" sz="2400" baseline="0" dirty="0" smtClean="0"/>
                        <a:t>  …… </a:t>
                      </a:r>
                      <a:r>
                        <a:rPr lang="cs-CZ" sz="2400" dirty="0" smtClean="0"/>
                        <a:t>kg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975 kg =  …… t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 0,86</a:t>
                      </a:r>
                      <a:r>
                        <a:rPr lang="cs-CZ" sz="2400" baseline="0" dirty="0" smtClean="0"/>
                        <a:t> g =  …… mg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  2,09</a:t>
                      </a:r>
                      <a:r>
                        <a:rPr lang="cs-CZ" sz="2400" baseline="0" dirty="0" smtClean="0"/>
                        <a:t> t </a:t>
                      </a:r>
                      <a:r>
                        <a:rPr lang="cs-CZ" sz="2400" baseline="0" smtClean="0"/>
                        <a:t>=  …… </a:t>
                      </a:r>
                      <a:r>
                        <a:rPr lang="cs-CZ" sz="2400" baseline="0" dirty="0" smtClean="0"/>
                        <a:t>kg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smtClean="0"/>
                        <a:t>           61</a:t>
                      </a:r>
                      <a:r>
                        <a:rPr lang="cs-CZ" sz="2400" baseline="0" smtClean="0"/>
                        <a:t> q =  …… t</a:t>
                      </a:r>
                      <a:endParaRPr lang="cs-CZ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   1,23 t =  …… q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0,746 q =</a:t>
                      </a:r>
                      <a:r>
                        <a:rPr lang="cs-CZ" sz="2400" baseline="0" dirty="0" smtClean="0"/>
                        <a:t>  …… </a:t>
                      </a:r>
                      <a:r>
                        <a:rPr lang="cs-CZ" sz="2400" dirty="0" smtClean="0"/>
                        <a:t>kg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  5,94 g =  …… mg 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2"/>
          <p:cNvSpPr>
            <a:spLocks noGrp="1"/>
          </p:cNvSpPr>
          <p:nvPr>
            <p:ph type="title"/>
          </p:nvPr>
        </p:nvSpPr>
        <p:spPr>
          <a:xfrm>
            <a:off x="755650" y="404813"/>
            <a:ext cx="7700963" cy="720725"/>
          </a:xfrm>
        </p:spPr>
        <p:txBody>
          <a:bodyPr/>
          <a:lstStyle/>
          <a:p>
            <a:r>
              <a:rPr lang="cs-CZ" sz="3600" b="1" smtClean="0">
                <a:solidFill>
                  <a:srgbClr val="7030A0"/>
                </a:solidFill>
              </a:rPr>
              <a:t>KONTROLA:</a:t>
            </a:r>
          </a:p>
        </p:txBody>
      </p:sp>
      <p:graphicFrame>
        <p:nvGraphicFramePr>
          <p:cNvPr id="15" name="Zástupný symbol pro tabulku 14"/>
          <p:cNvGraphicFramePr>
            <a:graphicFrameLocks noGrp="1"/>
          </p:cNvGraphicFramePr>
          <p:nvPr>
            <p:ph type="tbl" idx="1"/>
          </p:nvPr>
        </p:nvGraphicFramePr>
        <p:xfrm>
          <a:off x="684213" y="1125538"/>
          <a:ext cx="388620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SKUPINA        B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aseline="0" dirty="0" smtClean="0"/>
                        <a:t>      </a:t>
                      </a:r>
                      <a:r>
                        <a:rPr lang="cs-CZ" sz="2400" dirty="0" smtClean="0"/>
                        <a:t>147 kg = 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="1" baseline="0" dirty="0" smtClean="0">
                          <a:solidFill>
                            <a:srgbClr val="7030A0"/>
                          </a:solidFill>
                        </a:rPr>
                        <a:t>1,47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dirty="0" smtClean="0"/>
                        <a:t>q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2,053 kg =</a:t>
                      </a:r>
                      <a:r>
                        <a:rPr lang="cs-CZ" sz="2400" baseline="0" dirty="0" smtClean="0"/>
                        <a:t>  </a:t>
                      </a:r>
                      <a:r>
                        <a:rPr lang="cs-CZ" sz="2400" b="1" baseline="0" dirty="0" smtClean="0">
                          <a:solidFill>
                            <a:srgbClr val="7030A0"/>
                          </a:solidFill>
                        </a:rPr>
                        <a:t>2053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dirty="0" smtClean="0"/>
                        <a:t>g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   64 g =</a:t>
                      </a:r>
                      <a:r>
                        <a:rPr lang="cs-CZ" sz="2400" baseline="0" dirty="0" smtClean="0"/>
                        <a:t>  </a:t>
                      </a:r>
                      <a:r>
                        <a:rPr lang="cs-CZ" sz="2400" b="1" baseline="0" dirty="0" smtClean="0">
                          <a:solidFill>
                            <a:srgbClr val="7030A0"/>
                          </a:solidFill>
                        </a:rPr>
                        <a:t>0,064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dirty="0" smtClean="0"/>
                        <a:t>kg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975 kg =  </a:t>
                      </a:r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0,975</a:t>
                      </a:r>
                      <a:r>
                        <a:rPr lang="cs-CZ" sz="2400" dirty="0" smtClean="0"/>
                        <a:t> t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 0,86</a:t>
                      </a:r>
                      <a:r>
                        <a:rPr lang="cs-CZ" sz="2400" baseline="0" dirty="0" smtClean="0"/>
                        <a:t> g =  </a:t>
                      </a:r>
                      <a:r>
                        <a:rPr lang="cs-CZ" sz="2400" b="1" baseline="0" dirty="0" smtClean="0">
                          <a:solidFill>
                            <a:srgbClr val="7030A0"/>
                          </a:solidFill>
                        </a:rPr>
                        <a:t>860</a:t>
                      </a:r>
                      <a:r>
                        <a:rPr lang="cs-CZ" sz="2400" baseline="0" dirty="0" smtClean="0"/>
                        <a:t> mg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  2,09</a:t>
                      </a:r>
                      <a:r>
                        <a:rPr lang="cs-CZ" sz="2400" baseline="0" dirty="0" smtClean="0"/>
                        <a:t> t =  </a:t>
                      </a:r>
                      <a:r>
                        <a:rPr lang="cs-CZ" sz="2400" b="1" baseline="0" dirty="0" smtClean="0">
                          <a:solidFill>
                            <a:srgbClr val="7030A0"/>
                          </a:solidFill>
                        </a:rPr>
                        <a:t>2090</a:t>
                      </a:r>
                      <a:r>
                        <a:rPr lang="cs-CZ" sz="2400" baseline="0" dirty="0" smtClean="0"/>
                        <a:t> kg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    61</a:t>
                      </a:r>
                      <a:r>
                        <a:rPr lang="cs-CZ" sz="2400" baseline="0" dirty="0" smtClean="0"/>
                        <a:t> q =  </a:t>
                      </a:r>
                      <a:r>
                        <a:rPr lang="cs-CZ" sz="2400" b="1" baseline="0" dirty="0" smtClean="0">
                          <a:solidFill>
                            <a:srgbClr val="7030A0"/>
                          </a:solidFill>
                        </a:rPr>
                        <a:t>6,1</a:t>
                      </a:r>
                      <a:r>
                        <a:rPr lang="cs-CZ" sz="2400" baseline="0" dirty="0" smtClean="0"/>
                        <a:t> t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   1,23 t =  </a:t>
                      </a:r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12,3</a:t>
                      </a:r>
                      <a:r>
                        <a:rPr lang="cs-CZ" sz="2400" b="0" baseline="0" dirty="0" smtClean="0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cs-CZ" sz="2400" dirty="0" smtClean="0"/>
                        <a:t>q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0,746 q =</a:t>
                      </a:r>
                      <a:r>
                        <a:rPr lang="cs-CZ" sz="2400" baseline="0" dirty="0" smtClean="0"/>
                        <a:t>  </a:t>
                      </a:r>
                      <a:r>
                        <a:rPr lang="cs-CZ" sz="2400" b="1" baseline="0" dirty="0" smtClean="0">
                          <a:solidFill>
                            <a:srgbClr val="7030A0"/>
                          </a:solidFill>
                        </a:rPr>
                        <a:t>74,6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dirty="0" smtClean="0"/>
                        <a:t>kg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  5,94 g =  </a:t>
                      </a:r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5 940</a:t>
                      </a:r>
                      <a:r>
                        <a:rPr lang="cs-CZ" sz="2400" dirty="0" smtClean="0"/>
                        <a:t> mg 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146</Words>
  <Application>Microsoft Office PowerPoint</Application>
  <PresentationFormat>Předvádění na obrazovce (4:3)</PresentationFormat>
  <Paragraphs>26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Default Design</vt:lpstr>
      <vt:lpstr>VY_32_INOVACE_42B_Převody jednotek hmotnosti</vt:lpstr>
      <vt:lpstr>Vyjádři v uvedených jednotkách:</vt:lpstr>
      <vt:lpstr>KONTROLA:</vt:lpstr>
    </vt:vector>
  </TitlesOfParts>
  <Company>7 Z 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Alena HABISONOVÁ</dc:title>
  <dc:creator>pc9</dc:creator>
  <cp:lastModifiedBy>krejza</cp:lastModifiedBy>
  <cp:revision>82</cp:revision>
  <dcterms:created xsi:type="dcterms:W3CDTF">2003-11-19T14:30:33Z</dcterms:created>
  <dcterms:modified xsi:type="dcterms:W3CDTF">2011-05-03T21:47:04Z</dcterms:modified>
</cp:coreProperties>
</file>