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6" r:id="rId2"/>
    <p:sldId id="259" r:id="rId3"/>
    <p:sldId id="260" r:id="rId4"/>
    <p:sldId id="262" r:id="rId5"/>
    <p:sldId id="261" r:id="rId6"/>
    <p:sldId id="263" r:id="rId7"/>
    <p:sldId id="258" r:id="rId8"/>
    <p:sldId id="264" r:id="rId9"/>
    <p:sldId id="265" r:id="rId10"/>
    <p:sldId id="257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1206" y="1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ravoúhlý trojúhelník 9"/>
          <p:cNvSpPr/>
          <p:nvPr/>
        </p:nvSpPr>
        <p:spPr>
          <a:xfrm>
            <a:off x="-2" y="4664147"/>
            <a:ext cx="9151089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685800" y="1752601"/>
            <a:ext cx="7772400" cy="1829761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defRPr sz="4800" b="1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685800" y="3611607"/>
            <a:ext cx="7772400" cy="1199704"/>
          </a:xfrm>
        </p:spPr>
        <p:txBody>
          <a:bodyPr lIns="45720" rIns="45720"/>
          <a:lstStyle>
            <a:lvl1pPr marL="0" marR="64008" indent="0" algn="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grpSp>
        <p:nvGrpSpPr>
          <p:cNvPr id="2" name="Skupina 1"/>
          <p:cNvGrpSpPr/>
          <p:nvPr/>
        </p:nvGrpSpPr>
        <p:grpSpPr>
          <a:xfrm>
            <a:off x="-3765" y="4953000"/>
            <a:ext cx="9147765" cy="1912088"/>
            <a:chOff x="-3765" y="4832896"/>
            <a:chExt cx="9147765" cy="2032192"/>
          </a:xfrm>
        </p:grpSpPr>
        <p:sp>
          <p:nvSpPr>
            <p:cNvPr id="7" name="Volný tvar 6"/>
            <p:cNvSpPr>
              <a:spLocks/>
            </p:cNvSpPr>
            <p:nvPr/>
          </p:nvSpPr>
          <p:spPr bwMode="auto">
            <a:xfrm>
              <a:off x="1687513" y="4832896"/>
              <a:ext cx="7456487" cy="518816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4697" y="0"/>
                </a:cxn>
                <a:cxn ang="0">
                  <a:pos x="4697" y="367"/>
                </a:cxn>
                <a:cxn ang="0">
                  <a:pos x="0" y="218"/>
                </a:cxn>
                <a:cxn ang="0">
                  <a:pos x="4697" y="0"/>
                </a:cxn>
              </a:cxnLst>
              <a:rect l="0" t="0" r="0" b="0"/>
              <a:pathLst>
                <a:path w="4697" h="367">
                  <a:moveTo>
                    <a:pt x="4697" y="0"/>
                  </a:moveTo>
                  <a:lnTo>
                    <a:pt x="4697" y="367"/>
                  </a:lnTo>
                  <a:lnTo>
                    <a:pt x="0" y="218"/>
                  </a:lnTo>
                  <a:lnTo>
                    <a:pt x="4697" y="0"/>
                  </a:lnTo>
                  <a:close/>
                </a:path>
              </a:pathLst>
            </a:custGeom>
            <a:solidFill>
              <a:schemeClr val="accent1">
                <a:tint val="65000"/>
                <a:satMod val="115000"/>
                <a:alpha val="40000"/>
              </a:scheme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8" name="Volný tvar 7"/>
            <p:cNvSpPr>
              <a:spLocks/>
            </p:cNvSpPr>
            <p:nvPr/>
          </p:nvSpPr>
          <p:spPr bwMode="auto">
            <a:xfrm>
              <a:off x="35443" y="5135526"/>
              <a:ext cx="9108557" cy="838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5760" y="0"/>
                </a:cxn>
                <a:cxn ang="0">
                  <a:pos x="5760" y="528"/>
                </a:cxn>
                <a:cxn ang="0">
                  <a:pos x="48" y="0"/>
                </a:cxn>
              </a:cxnLst>
              <a:rect l="0" t="0" r="0" b="0"/>
              <a:pathLst>
                <a:path w="5760" h="528">
                  <a:moveTo>
                    <a:pt x="0" y="0"/>
                  </a:moveTo>
                  <a:lnTo>
                    <a:pt x="5760" y="0"/>
                  </a:lnTo>
                  <a:lnTo>
                    <a:pt x="5760" y="528"/>
                  </a:lnTo>
                  <a:lnTo>
                    <a:pt x="48" y="0"/>
                  </a:lnTo>
                </a:path>
              </a:pathLst>
            </a:custGeom>
            <a:solidFill>
              <a:srgbClr val="000000">
                <a:alpha val="100000"/>
              </a:srgb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11" name="Volný tvar 10"/>
            <p:cNvSpPr>
              <a:spLocks/>
            </p:cNvSpPr>
            <p:nvPr/>
          </p:nvSpPr>
          <p:spPr bwMode="auto">
            <a:xfrm>
              <a:off x="0" y="4883888"/>
              <a:ext cx="9144000" cy="1981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0" y="1248"/>
                </a:cxn>
                <a:cxn ang="0">
                  <a:pos x="5760" y="1248"/>
                </a:cxn>
                <a:cxn ang="0">
                  <a:pos x="5760" y="528"/>
                </a:cxn>
                <a:cxn ang="0">
                  <a:pos x="0" y="0"/>
                </a:cxn>
              </a:cxnLst>
              <a:rect l="0" t="0" r="0" b="0"/>
              <a:pathLst>
                <a:path w="5760" h="1248">
                  <a:moveTo>
                    <a:pt x="0" y="0"/>
                  </a:moveTo>
                  <a:lnTo>
                    <a:pt x="0" y="1248"/>
                  </a:lnTo>
                  <a:lnTo>
                    <a:pt x="5760" y="1248"/>
                  </a:lnTo>
                  <a:lnTo>
                    <a:pt x="5760" y="52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>
                <a:alphaModFix amt="50000"/>
              </a:blip>
              <a:tile tx="0" ty="0" sx="50000" sy="50000" flip="none" algn="t"/>
            </a:blipFill>
            <a:ln w="12700" cap="rnd" cmpd="thickThin" algn="ctr">
              <a:noFill/>
              <a:prstDash val="solid"/>
            </a:ln>
            <a:effectLst>
              <a:fillOverlay blend="mult">
                <a:gradFill flip="none" rotWithShape="1">
                  <a:gsLst>
                    <a:gs pos="0">
                      <a:schemeClr val="accent1">
                        <a:shade val="20000"/>
                        <a:satMod val="176000"/>
                        <a:alpha val="100000"/>
                      </a:schemeClr>
                    </a:gs>
                    <a:gs pos="18000">
                      <a:schemeClr val="accent1">
                        <a:shade val="48000"/>
                        <a:satMod val="153000"/>
                        <a:alpha val="100000"/>
                      </a:schemeClr>
                    </a:gs>
                    <a:gs pos="43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45000">
                      <a:schemeClr val="accent1">
                        <a:tint val="85000"/>
                        <a:satMod val="150000"/>
                        <a:alpha val="100000"/>
                      </a:schemeClr>
                    </a:gs>
                    <a:gs pos="50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79000">
                      <a:schemeClr val="accent1">
                        <a:shade val="53000"/>
                        <a:satMod val="150000"/>
                        <a:alpha val="100000"/>
                      </a:schemeClr>
                    </a:gs>
                    <a:gs pos="100000">
                      <a:schemeClr val="accent1">
                        <a:shade val="25000"/>
                        <a:satMod val="170000"/>
                        <a:alpha val="100000"/>
                      </a:schemeClr>
                    </a:gs>
                  </a:gsLst>
                  <a:lin ang="450000" scaled="1"/>
                  <a:tileRect/>
                </a:gradFill>
              </a:fillOverlay>
            </a:effectLst>
          </p:spPr>
          <p:style>
            <a:lnRef idx="3">
              <a:schemeClr val="lt1"/>
            </a:lnRef>
            <a:fillRef idx="1">
              <a:schemeClr val="accent1"/>
            </a:fillRef>
            <a:effectRef idx="1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anchor="ctr" compatLnSpc="1"/>
            <a:lstStyle>
              <a:extLst/>
            </a:lstStyle>
            <a:p>
              <a:pPr algn="ctr" eaLnBrk="1" latinLnBrk="0" hangingPunct="1"/>
              <a:endParaRPr kumimoji="0" lang="en-US"/>
            </a:p>
          </p:txBody>
        </p:sp>
        <p:cxnSp>
          <p:nvCxnSpPr>
            <p:cNvPr id="12" name="Přímá spojnice 11"/>
            <p:cNvCxnSpPr/>
            <p:nvPr/>
          </p:nvCxnSpPr>
          <p:spPr>
            <a:xfrm>
              <a:off x="-3765" y="4880373"/>
              <a:ext cx="9147765" cy="839943"/>
            </a:xfrm>
            <a:prstGeom prst="line">
              <a:avLst/>
            </a:prstGeom>
            <a:noFill/>
            <a:ln w="12065" cap="flat" cmpd="sng" algn="ctr">
              <a:gradFill>
                <a:gsLst>
                  <a:gs pos="45000">
                    <a:schemeClr val="accent1">
                      <a:tint val="70000"/>
                      <a:satMod val="110000"/>
                    </a:schemeClr>
                  </a:gs>
                  <a:gs pos="15000">
                    <a:schemeClr val="accent1">
                      <a:shade val="40000"/>
                      <a:satMod val="110000"/>
                    </a:schemeClr>
                  </a:gs>
                </a:gsLst>
                <a:lin ang="5400000" scaled="1"/>
              </a:gradFill>
              <a:prstDash val="solid"/>
              <a:miter lim="800000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214A0330-F51F-482D-BB4E-1E5EAC339E8D}" type="datetimeFigureOut">
              <a:rPr lang="cs-CZ" smtClean="0"/>
              <a:t>5.8.2012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tint val="20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9F210A13-2BFD-4544-9265-8D9E4E712E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14A0330-F51F-482D-BB4E-1E5EAC339E8D}" type="datetimeFigureOut">
              <a:rPr lang="cs-CZ" smtClean="0"/>
              <a:t>5.8.2012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F210A13-2BFD-4544-9265-8D9E4E712E88}" type="slidenum">
              <a:rPr lang="cs-CZ" smtClean="0"/>
              <a:t>‹#›</a:t>
            </a:fld>
            <a:endParaRPr lang="cs-CZ"/>
          </a:p>
        </p:txBody>
      </p:sp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76" y="1059712"/>
            <a:ext cx="7772400" cy="1828800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buNone/>
              <a:defRPr sz="4800" b="1" cap="none" baseline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922713" y="2931712"/>
            <a:ext cx="4572000" cy="1454888"/>
          </a:xfrm>
        </p:spPr>
        <p:txBody>
          <a:bodyPr lIns="91440" rIns="91440" anchor="t"/>
          <a:lstStyle>
            <a:lvl1pPr marL="0" indent="0" algn="l">
              <a:buNone/>
              <a:defRPr sz="23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14A0330-F51F-482D-BB4E-1E5EAC339E8D}" type="datetimeFigureOut">
              <a:rPr lang="cs-CZ" smtClean="0"/>
              <a:t>5.8.2012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F210A13-2BFD-4544-9265-8D9E4E712E88}" type="slidenum">
              <a:rPr lang="cs-CZ" smtClean="0"/>
              <a:t>‹#›</a:t>
            </a:fld>
            <a:endParaRPr lang="cs-CZ"/>
          </a:p>
        </p:txBody>
      </p:sp>
      <p:sp>
        <p:nvSpPr>
          <p:cNvPr id="7" name="Dvojitá šipka 6"/>
          <p:cNvSpPr/>
          <p:nvPr/>
        </p:nvSpPr>
        <p:spPr>
          <a:xfrm>
            <a:off x="3636680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8" name="Dvojitá šipka 7"/>
          <p:cNvSpPr/>
          <p:nvPr/>
        </p:nvSpPr>
        <p:spPr>
          <a:xfrm>
            <a:off x="3450264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14A0330-F51F-482D-BB4E-1E5EAC339E8D}" type="datetimeFigureOut">
              <a:rPr lang="cs-CZ" smtClean="0"/>
              <a:t>5.8.2012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F210A13-2BFD-4544-9265-8D9E4E712E88}" type="slidenum">
              <a:rPr lang="cs-CZ" smtClean="0"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410200"/>
            <a:ext cx="4040188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6" y="5410200"/>
            <a:ext cx="4041775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444294"/>
            <a:ext cx="4040188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1444294"/>
            <a:ext cx="4041775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spcBef>
                <a:spcPts val="0"/>
              </a:spcBef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14A0330-F51F-482D-BB4E-1E5EAC339E8D}" type="datetimeFigureOut">
              <a:rPr lang="cs-CZ" smtClean="0"/>
              <a:t>5.8.2012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F210A13-2BFD-4544-9265-8D9E4E712E88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14A0330-F51F-482D-BB4E-1E5EAC339E8D}" type="datetimeFigureOut">
              <a:rPr lang="cs-CZ" smtClean="0"/>
              <a:t>5.8.2012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F210A13-2BFD-4544-9265-8D9E4E712E88}" type="slidenum">
              <a:rPr lang="cs-CZ" smtClean="0"/>
              <a:t>‹#›</a:t>
            </a:fld>
            <a:endParaRPr lang="cs-CZ"/>
          </a:p>
        </p:txBody>
      </p:sp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14A0330-F51F-482D-BB4E-1E5EAC339E8D}" type="datetimeFigureOut">
              <a:rPr lang="cs-CZ" smtClean="0"/>
              <a:t>5.8.2012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F210A13-2BFD-4544-9265-8D9E4E712E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876800"/>
            <a:ext cx="7481776" cy="457200"/>
          </a:xfrm>
        </p:spPr>
        <p:txBody>
          <a:bodyPr vert="horz" anchor="t">
            <a:noAutofit/>
            <a:sp3d prstMaterial="softEdge">
              <a:bevelT w="0" h="0"/>
            </a:sp3d>
          </a:bodyPr>
          <a:lstStyle>
            <a:lvl1pPr algn="r">
              <a:buNone/>
              <a:defRPr sz="2500" b="0">
                <a:solidFill>
                  <a:schemeClr val="accent1"/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419600" y="5355102"/>
            <a:ext cx="3974592" cy="914400"/>
          </a:xfrm>
        </p:spPr>
        <p:txBody>
          <a:bodyPr/>
          <a:lstStyle>
            <a:lvl1pPr marL="0" indent="0" algn="r">
              <a:buNone/>
              <a:defRPr sz="16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914400" y="274320"/>
            <a:ext cx="7479792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727032" y="6407944"/>
            <a:ext cx="1920240" cy="365760"/>
          </a:xfrm>
        </p:spPr>
        <p:txBody>
          <a:bodyPr/>
          <a:lstStyle>
            <a:extLst/>
          </a:lstStyle>
          <a:p>
            <a:fld id="{214A0330-F51F-482D-BB4E-1E5EAC339E8D}" type="datetimeFigureOut">
              <a:rPr lang="cs-CZ" smtClean="0"/>
              <a:t>5.8.2012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F210A13-2BFD-4544-9265-8D9E4E712E88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1232" y="5443402"/>
            <a:ext cx="7162800" cy="648232"/>
          </a:xfrm>
          <a:noFill/>
        </p:spPr>
        <p:txBody>
          <a:bodyPr lIns="91440" tIns="0" rIns="91440" anchor="t"/>
          <a:lstStyle>
            <a:lvl1pPr marL="0" marR="18288" indent="0" algn="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228600" y="189968"/>
            <a:ext cx="8686800" cy="4389120"/>
          </a:xfrm>
          <a:prstGeom prst="rect">
            <a:avLst/>
          </a:prstGeom>
          <a:solidFill>
            <a:schemeClr val="bg2"/>
          </a:solidFill>
          <a:ln>
            <a:solidFill>
              <a:schemeClr val="bg1"/>
            </a:solidFill>
          </a:ln>
          <a:effectLst>
            <a:innerShdw blurRad="95250">
              <a:srgbClr val="000000"/>
            </a:innerShdw>
          </a:effectLst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214A0330-F51F-482D-BB4E-1E5EAC339E8D}" type="datetimeFigureOut">
              <a:rPr lang="cs-CZ" smtClean="0"/>
              <a:t>5.8.2012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4380072" y="6407944"/>
            <a:ext cx="2350681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9F210A13-2BFD-4544-9265-8D9E4E712E88}" type="slidenum">
              <a:rPr lang="cs-CZ" smtClean="0"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" y="4865122"/>
            <a:ext cx="8075432" cy="562672"/>
          </a:xfrm>
          <a:noFill/>
        </p:spPr>
        <p:txBody>
          <a:bodyPr anchor="t">
            <a:sp3d prstMaterial="softEdge"/>
          </a:bodyPr>
          <a:lstStyle>
            <a:lvl1pPr marR="0" algn="r">
              <a:buNone/>
              <a:defRPr sz="3000" b="0">
                <a:solidFill>
                  <a:schemeClr val="accent1"/>
                </a:solidFill>
                <a:effectLst>
                  <a:outerShdw blurRad="50800" dist="25000" dir="5400000" algn="t" rotWithShape="0">
                    <a:prstClr val="black">
                      <a:alpha val="45000"/>
                    </a:prst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9" name="Volný tvar 8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0" name="Pravoúhlý trojúhelník 9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2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1" name="Přímá spojnice 10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2" name="Dvojitá šipka 11"/>
          <p:cNvSpPr/>
          <p:nvPr/>
        </p:nvSpPr>
        <p:spPr>
          <a:xfrm>
            <a:off x="8664112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13" name="Dvojitá šipka 12"/>
          <p:cNvSpPr/>
          <p:nvPr/>
        </p:nvSpPr>
        <p:spPr>
          <a:xfrm>
            <a:off x="8477696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481329"/>
            <a:ext cx="8229600" cy="438607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14A0330-F51F-482D-BB4E-1E5EAC339E8D}" type="datetimeFigureOut">
              <a:rPr lang="cs-CZ" smtClean="0"/>
              <a:t>5.8.2012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F210A13-2BFD-4544-9265-8D9E4E712E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44013" y="274640"/>
            <a:ext cx="1777470" cy="5592761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1"/>
            <a:ext cx="6324600" cy="5592760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14A0330-F51F-482D-BB4E-1E5EAC339E8D}" type="datetimeFigureOut">
              <a:rPr lang="cs-CZ" smtClean="0"/>
              <a:t>5.8.2012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F210A13-2BFD-4544-9265-8D9E4E712E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Volný tvar 12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Volný tvar 11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4" name="Pravoúhlý trojúhelník 13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13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5" name="Přímá spojnice 14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481328"/>
            <a:ext cx="8229600" cy="4525963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6727032" y="6407944"/>
            <a:ext cx="1920240" cy="365760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fld id="{214A0330-F51F-482D-BB4E-1E5EAC339E8D}" type="datetimeFigureOut">
              <a:rPr lang="cs-CZ" smtClean="0"/>
              <a:t>5.8.2012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4380072" y="6407944"/>
            <a:ext cx="2350681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8647272" y="6407944"/>
            <a:ext cx="36576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 b="0">
                <a:solidFill>
                  <a:schemeClr val="tx1"/>
                </a:solidFill>
              </a:defRPr>
            </a:lvl1pPr>
            <a:extLst/>
          </a:lstStyle>
          <a:p>
            <a:fld id="{9F210A13-2BFD-4544-9265-8D9E4E712E88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rtl="0" eaLnBrk="1" latinLnBrk="0" hangingPunct="1">
        <a:spcBef>
          <a:spcPct val="0"/>
        </a:spcBef>
        <a:buNone/>
        <a:defRPr kumimoji="0" sz="4100" b="1" kern="1200">
          <a:solidFill>
            <a:schemeClr val="tx2"/>
          </a:solidFill>
          <a:effectLst>
            <a:outerShdw blurRad="31750" dist="25400" dir="540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56032" algn="l" rtl="0" eaLnBrk="1" latinLnBrk="0" hangingPunct="1">
        <a:spcBef>
          <a:spcPts val="400"/>
        </a:spcBef>
        <a:spcAft>
          <a:spcPts val="0"/>
        </a:spcAft>
        <a:buClr>
          <a:schemeClr val="accent1"/>
        </a:buClr>
        <a:buSzPct val="68000"/>
        <a:buFont typeface="Wingdings 3"/>
        <a:buChar char="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621792" indent="-228600" algn="l" rtl="0" eaLnBrk="1" latinLnBrk="0" hangingPunct="1">
        <a:spcBef>
          <a:spcPts val="324"/>
        </a:spcBef>
        <a:buClr>
          <a:schemeClr val="accent1"/>
        </a:buClr>
        <a:buFont typeface="Verdana"/>
        <a:buChar char="◦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2pPr>
      <a:lvl3pPr marL="859536" indent="-228600" algn="l" rtl="0" eaLnBrk="1" latinLnBrk="0" hangingPunct="1">
        <a:spcBef>
          <a:spcPts val="350"/>
        </a:spcBef>
        <a:buClr>
          <a:schemeClr val="accent2"/>
        </a:buClr>
        <a:buSzPct val="100000"/>
        <a:buFont typeface="Wingdings 2"/>
        <a:buChar char="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430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2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574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47564" y="-59374"/>
            <a:ext cx="8064896" cy="1944216"/>
          </a:xfrm>
        </p:spPr>
        <p:txBody>
          <a:bodyPr>
            <a:normAutofit/>
          </a:bodyPr>
          <a:lstStyle/>
          <a:p>
            <a:pPr algn="ctr"/>
            <a:r>
              <a:rPr lang="cs-CZ" sz="6000" b="1" dirty="0" smtClean="0">
                <a:solidFill>
                  <a:schemeClr val="accent5">
                    <a:lumMod val="75000"/>
                  </a:schemeClr>
                </a:solidFill>
              </a:rPr>
              <a:t>PRACUJEME S TEXTY</a:t>
            </a:r>
            <a:br>
              <a:rPr lang="cs-CZ" sz="6000" b="1" dirty="0" smtClean="0">
                <a:solidFill>
                  <a:schemeClr val="accent5">
                    <a:lumMod val="75000"/>
                  </a:schemeClr>
                </a:solidFill>
              </a:rPr>
            </a:br>
            <a:r>
              <a:rPr lang="cs-CZ" sz="4000" b="1" i="1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TEXTOVÉ EDITORY</a:t>
            </a:r>
            <a:endParaRPr lang="cs-CZ" sz="4000" b="1" i="1" dirty="0">
              <a:solidFill>
                <a:schemeClr val="tx2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416135" y="2532049"/>
            <a:ext cx="6400800" cy="3073896"/>
          </a:xfrm>
        </p:spPr>
        <p:txBody>
          <a:bodyPr/>
          <a:lstStyle/>
          <a:p>
            <a:endParaRPr lang="cs-CZ" dirty="0" smtClean="0"/>
          </a:p>
          <a:p>
            <a:endParaRPr lang="cs-CZ" dirty="0"/>
          </a:p>
          <a:p>
            <a:pPr algn="l"/>
            <a:endParaRPr lang="cs-CZ" dirty="0" smtClean="0"/>
          </a:p>
          <a:p>
            <a:pPr algn="l"/>
            <a:r>
              <a:rPr lang="cs-CZ" sz="1400" dirty="0" smtClean="0"/>
              <a:t>V této kapitole se budeme věnovat oblasti, která je pro mnohé uživatele počítače nejdůležitější, a to práci s textovými dokumenty. </a:t>
            </a:r>
            <a:r>
              <a:rPr lang="cs-CZ" sz="1400" dirty="0"/>
              <a:t> </a:t>
            </a:r>
            <a:r>
              <a:rPr lang="cs-CZ" sz="1400" dirty="0" smtClean="0"/>
              <a:t>Kdo si jednou vyzkouší psaní textu na počítači, jistě se již nebude chtít vrátit ke klasickému psacímu stroji.</a:t>
            </a:r>
            <a:endParaRPr lang="cs-CZ" sz="1400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75656" y="1750103"/>
            <a:ext cx="2232248" cy="217191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Šipka doprava 3"/>
          <p:cNvSpPr/>
          <p:nvPr/>
        </p:nvSpPr>
        <p:spPr>
          <a:xfrm>
            <a:off x="3923928" y="2575279"/>
            <a:ext cx="1512168" cy="64807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24128" y="1890166"/>
            <a:ext cx="2116591" cy="19049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Veselý obličej 4"/>
          <p:cNvSpPr/>
          <p:nvPr/>
        </p:nvSpPr>
        <p:spPr>
          <a:xfrm>
            <a:off x="7816935" y="4108260"/>
            <a:ext cx="673224" cy="720080"/>
          </a:xfrm>
          <a:prstGeom prst="smileyFac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7854263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0" tmFilter="0, 0; .2, .5; .8, .5; 1, 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7" dur="250" autoRev="1" fill="hold"/>
                                        <p:tgtEl>
                                          <p:spTgt spid="2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251520" y="1124744"/>
            <a:ext cx="8229600" cy="5544616"/>
          </a:xfrm>
        </p:spPr>
        <p:txBody>
          <a:bodyPr>
            <a:normAutofit/>
          </a:bodyPr>
          <a:lstStyle/>
          <a:p>
            <a:r>
              <a:rPr lang="cs-CZ" sz="2400" dirty="0" smtClean="0"/>
              <a:t>Texty a textové dokumenty patří odpradávna k velmi častému způsobu předávání informací.</a:t>
            </a:r>
          </a:p>
          <a:p>
            <a:r>
              <a:rPr lang="cs-CZ" sz="2400" dirty="0" smtClean="0"/>
              <a:t>Informace se v dávných dobách šířili ústním podáním a později přistoupili i k záznamu informací zjednodušenými obrázky, symboly – písmem.</a:t>
            </a:r>
          </a:p>
          <a:p>
            <a:r>
              <a:rPr lang="cs-CZ" sz="2400" dirty="0" smtClean="0"/>
              <a:t>Zlomem v předávání  informací byl </a:t>
            </a:r>
            <a:r>
              <a:rPr lang="cs-CZ" sz="2400" dirty="0" smtClean="0"/>
              <a:t>vynález </a:t>
            </a:r>
            <a:r>
              <a:rPr lang="cs-CZ" sz="2400" dirty="0" smtClean="0"/>
              <a:t>papíru.</a:t>
            </a:r>
          </a:p>
          <a:p>
            <a:r>
              <a:rPr lang="cs-CZ" sz="2400" dirty="0" smtClean="0"/>
              <a:t>Jeden z největších vynálezů v dějinách – knihtisk (</a:t>
            </a:r>
            <a:r>
              <a:rPr lang="cs-CZ" sz="2400" dirty="0" err="1" smtClean="0"/>
              <a:t>J.Gutenberg</a:t>
            </a:r>
            <a:r>
              <a:rPr lang="cs-CZ" sz="2400" dirty="0" smtClean="0"/>
              <a:t>).</a:t>
            </a:r>
          </a:p>
          <a:p>
            <a:endParaRPr lang="cs-CZ" sz="2400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Pracujeme s texty</a:t>
            </a:r>
            <a:endParaRPr lang="cs-CZ" dirty="0">
              <a:solidFill>
                <a:schemeClr val="tx2">
                  <a:lumMod val="60000"/>
                  <a:lumOff val="40000"/>
                </a:schemeClr>
              </a:solidFill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32040" y="4237409"/>
            <a:ext cx="2664296" cy="251331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54264588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  <p:bldP spid="3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332656"/>
            <a:ext cx="8229600" cy="5674635"/>
          </a:xfrm>
        </p:spPr>
        <p:txBody>
          <a:bodyPr>
            <a:normAutofit lnSpcReduction="10000"/>
          </a:bodyPr>
          <a:lstStyle/>
          <a:p>
            <a:r>
              <a:rPr lang="cs-CZ" sz="2400" dirty="0" smtClean="0"/>
              <a:t>Tiskařské stroje byly nadále zdokonalovány, objevují se první psací stroje (ruční sázení stránek) a později vznikl také řádkový sázecí stroj, pro který se vžil název Linotyp.</a:t>
            </a:r>
          </a:p>
          <a:p>
            <a:endParaRPr lang="cs-CZ" sz="2400" dirty="0"/>
          </a:p>
          <a:p>
            <a:endParaRPr lang="cs-CZ" sz="2400" dirty="0" smtClean="0"/>
          </a:p>
          <a:p>
            <a:endParaRPr lang="cs-CZ" sz="2400" dirty="0"/>
          </a:p>
          <a:p>
            <a:r>
              <a:rPr lang="cs-CZ" sz="1600" dirty="0" smtClean="0"/>
              <a:t>Linotyp                                     Část DTP pracoviště</a:t>
            </a:r>
          </a:p>
          <a:p>
            <a:endParaRPr lang="cs-CZ" sz="2400" dirty="0" smtClean="0"/>
          </a:p>
          <a:p>
            <a:endParaRPr lang="cs-CZ" sz="2400" dirty="0"/>
          </a:p>
          <a:p>
            <a:endParaRPr lang="cs-CZ" sz="2400" dirty="0" smtClean="0"/>
          </a:p>
          <a:p>
            <a:endParaRPr lang="cs-CZ" sz="2400" dirty="0" smtClean="0"/>
          </a:p>
          <a:p>
            <a:r>
              <a:rPr lang="cs-CZ" sz="2400" dirty="0" smtClean="0"/>
              <a:t>Dnes se ve všech fázích tiskové výroby uplatňují počítače. Stránky se pro tisk připravují výhradně elektronicky na tzv. DTP (</a:t>
            </a:r>
            <a:r>
              <a:rPr lang="cs-CZ" sz="2400" dirty="0" err="1" smtClean="0"/>
              <a:t>desk</a:t>
            </a:r>
            <a:r>
              <a:rPr lang="cs-CZ" sz="2400" dirty="0" smtClean="0"/>
              <a:t>-top-</a:t>
            </a:r>
            <a:r>
              <a:rPr lang="cs-CZ" sz="2400" dirty="0" err="1" smtClean="0"/>
              <a:t>publishing</a:t>
            </a:r>
            <a:r>
              <a:rPr lang="cs-CZ" sz="2400" dirty="0" smtClean="0"/>
              <a:t>)</a:t>
            </a:r>
          </a:p>
          <a:p>
            <a:endParaRPr lang="cs-CZ" sz="2400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696" y="1854843"/>
            <a:ext cx="2095500" cy="2390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56176" y="2005081"/>
            <a:ext cx="2791197" cy="209029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64372404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0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Jsou programy sloužící k jednoduchým úpravám a tisku textových dokumentů.</a:t>
            </a:r>
          </a:p>
          <a:p>
            <a:r>
              <a:rPr lang="cs-CZ" sz="2400" dirty="0" smtClean="0"/>
              <a:t>Programy umožňují dát textu pěknou grafickou podobu, upravit velikost a vzhled písma, důležité pasáže </a:t>
            </a:r>
            <a:r>
              <a:rPr lang="cs-CZ" sz="2400" b="1" dirty="0" smtClean="0"/>
              <a:t>zvýraznit </a:t>
            </a:r>
            <a:r>
              <a:rPr lang="cs-CZ" sz="2400" dirty="0" smtClean="0"/>
              <a:t>, </a:t>
            </a:r>
            <a:r>
              <a:rPr lang="cs-CZ" sz="2400" dirty="0" smtClean="0">
                <a:solidFill>
                  <a:schemeClr val="accent3"/>
                </a:solidFill>
              </a:rPr>
              <a:t>odlišit</a:t>
            </a:r>
            <a:r>
              <a:rPr lang="cs-CZ" sz="2400" dirty="0" smtClean="0"/>
              <a:t> </a:t>
            </a:r>
            <a:r>
              <a:rPr lang="cs-CZ" sz="2400" dirty="0" smtClean="0">
                <a:solidFill>
                  <a:schemeClr val="accent3"/>
                </a:solidFill>
              </a:rPr>
              <a:t>barvou</a:t>
            </a:r>
            <a:r>
              <a:rPr lang="cs-CZ" sz="2400" dirty="0" smtClean="0"/>
              <a:t>, </a:t>
            </a:r>
            <a:r>
              <a:rPr lang="cs-CZ" sz="2400" i="1" dirty="0" smtClean="0"/>
              <a:t>tvarem písma</a:t>
            </a:r>
            <a:r>
              <a:rPr lang="cs-CZ" sz="2400" dirty="0" smtClean="0"/>
              <a:t>, </a:t>
            </a:r>
            <a:r>
              <a:rPr lang="cs-CZ" sz="2400" u="sng" dirty="0" smtClean="0"/>
              <a:t>podtrhnout</a:t>
            </a:r>
            <a:r>
              <a:rPr lang="cs-CZ" sz="2400" dirty="0" smtClean="0"/>
              <a:t>. Nakonec umožňují vložit obrázky a urovnat text na stránce. </a:t>
            </a:r>
          </a:p>
          <a:p>
            <a:r>
              <a:rPr lang="cs-CZ" sz="2400" dirty="0" smtClean="0"/>
              <a:t>Největší výhodou  je ale možnost text uložit a kdykoliv se k němu moci vrátit, případně upravit, poslat elektronickou poštou, znovu vytisknout a opakovaně využít.</a:t>
            </a:r>
            <a:endParaRPr lang="cs-CZ" sz="2400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Textové editory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9718987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3" dur="2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8" dur="20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3" dur="20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  <p:bldP spid="3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Nemá příliš rozsáhlé možnosti pro zpracování textů, ale k vytváření pěkných dokumentů stačí.</a:t>
            </a:r>
          </a:p>
          <a:p>
            <a:r>
              <a:rPr lang="cs-CZ" sz="2400" dirty="0"/>
              <a:t>Pomocí programu </a:t>
            </a:r>
            <a:r>
              <a:rPr lang="cs-CZ" sz="2400" dirty="0" err="1"/>
              <a:t>WordPad</a:t>
            </a:r>
            <a:r>
              <a:rPr lang="cs-CZ" sz="2400" dirty="0"/>
              <a:t> je možné psát dopisy, referáty a jiné jednoduché dokumenty. Program umožňuje měnit vzhled textu, rychle přesouvat věty nebo odstavce a kopírovat a vkládat text v rámci dokumentů nebo mezi nimi.</a:t>
            </a: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67544" y="332656"/>
            <a:ext cx="8229600" cy="1143000"/>
          </a:xfrm>
        </p:spPr>
        <p:txBody>
          <a:bodyPr/>
          <a:lstStyle/>
          <a:p>
            <a:r>
              <a:rPr lang="cs-CZ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Textový editor - </a:t>
            </a:r>
            <a:r>
              <a:rPr lang="cs-CZ" dirty="0" err="1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WordPad</a:t>
            </a:r>
            <a:endParaRPr lang="cs-CZ" dirty="0">
              <a:solidFill>
                <a:schemeClr val="tx2">
                  <a:lumMod val="60000"/>
                  <a:lumOff val="4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4276437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3" dur="2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8" dur="20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  <p:bldP spid="3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Okno programu</a:t>
            </a:r>
            <a:endParaRPr lang="cs-CZ" dirty="0"/>
          </a:p>
        </p:txBody>
      </p:sp>
      <p:pic>
        <p:nvPicPr>
          <p:cNvPr id="5" name="Zástupný symbol pro obsah 4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51720" y="980728"/>
            <a:ext cx="5472608" cy="5340340"/>
          </a:xfrm>
        </p:spPr>
      </p:pic>
    </p:spTree>
    <p:extLst>
      <p:ext uri="{BB962C8B-B14F-4D97-AF65-F5344CB8AC3E}">
        <p14:creationId xmlns:p14="http://schemas.microsoft.com/office/powerpoint/2010/main" val="10655093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3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620688"/>
            <a:ext cx="8229600" cy="5616624"/>
          </a:xfrm>
        </p:spPr>
        <p:txBody>
          <a:bodyPr>
            <a:normAutofit fontScale="77500" lnSpcReduction="20000"/>
          </a:bodyPr>
          <a:lstStyle/>
          <a:p>
            <a:pPr marL="109728" indent="0">
              <a:buNone/>
            </a:pPr>
            <a:r>
              <a:rPr lang="cs-CZ" sz="3100" b="1" dirty="0">
                <a:solidFill>
                  <a:schemeClr val="accent1">
                    <a:lumMod val="75000"/>
                  </a:schemeClr>
                </a:solidFill>
              </a:rPr>
              <a:t>Okno programu </a:t>
            </a:r>
            <a:r>
              <a:rPr lang="cs-CZ" sz="3100" b="1" dirty="0" err="1">
                <a:solidFill>
                  <a:schemeClr val="accent1">
                    <a:lumMod val="75000"/>
                  </a:schemeClr>
                </a:solidFill>
              </a:rPr>
              <a:t>WordPad</a:t>
            </a:r>
            <a:r>
              <a:rPr lang="cs-CZ" sz="3100" b="1" dirty="0">
                <a:solidFill>
                  <a:schemeClr val="accent1">
                    <a:lumMod val="75000"/>
                  </a:schemeClr>
                </a:solidFill>
              </a:rPr>
              <a:t> se skládá ze čtyř hlavních částí:</a:t>
            </a:r>
          </a:p>
          <a:p>
            <a:endParaRPr lang="cs-CZ" dirty="0"/>
          </a:p>
          <a:p>
            <a:r>
              <a:rPr lang="cs-CZ" b="1" dirty="0"/>
              <a:t>Panel nástrojů</a:t>
            </a:r>
            <a:r>
              <a:rPr lang="cs-CZ" dirty="0"/>
              <a:t>: Panel nástrojů obsahuje tlačítka určená k provádění základních příkazů včetně ukládání a tisku. Chcete-li zjistit, co má dané tlačítko za funkci, nastavte na něj ukazatel myši. Zobrazí se popis funkce tlačítka.</a:t>
            </a:r>
          </a:p>
          <a:p>
            <a:endParaRPr lang="cs-CZ" dirty="0"/>
          </a:p>
          <a:p>
            <a:r>
              <a:rPr lang="cs-CZ" b="1" dirty="0"/>
              <a:t>Formátovací panel</a:t>
            </a:r>
            <a:r>
              <a:rPr lang="cs-CZ" dirty="0"/>
              <a:t>: Formátovací panel obsahuje tlačítka, která lze použít k formátování textu v dokumentu. Je možné například vybrat písmo, barvu a zarovnání textu.</a:t>
            </a:r>
          </a:p>
          <a:p>
            <a:endParaRPr lang="cs-CZ" dirty="0"/>
          </a:p>
          <a:p>
            <a:r>
              <a:rPr lang="cs-CZ" b="1" dirty="0"/>
              <a:t>Pravítko</a:t>
            </a:r>
            <a:r>
              <a:rPr lang="cs-CZ" dirty="0"/>
              <a:t>: Pravítko slouží ke kontrole rozložení a umístění textu v dokumentu.</a:t>
            </a:r>
          </a:p>
          <a:p>
            <a:endParaRPr lang="cs-CZ" dirty="0"/>
          </a:p>
          <a:p>
            <a:r>
              <a:rPr lang="cs-CZ" b="1" dirty="0"/>
              <a:t>Oblast dokumentu</a:t>
            </a:r>
            <a:r>
              <a:rPr lang="cs-CZ" dirty="0"/>
              <a:t>: V této části uživatel píše dokument, mění a formátuje text.</a:t>
            </a:r>
          </a:p>
        </p:txBody>
      </p:sp>
    </p:spTree>
    <p:extLst>
      <p:ext uri="{BB962C8B-B14F-4D97-AF65-F5344CB8AC3E}">
        <p14:creationId xmlns:p14="http://schemas.microsoft.com/office/powerpoint/2010/main" val="165605998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2" dur="2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7" dur="2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Dokonalý nástroj pro práci s textovým dokumentem a zároveň zřejmě nejznámější.</a:t>
            </a:r>
          </a:p>
          <a:p>
            <a:r>
              <a:rPr lang="cs-CZ" dirty="0" smtClean="0"/>
              <a:t>Word „umí“ všechno, co jednoduchý editor, a mnoho, mnoho dalších věcí, jejichž realizace by byla pomocí editoru </a:t>
            </a:r>
            <a:r>
              <a:rPr lang="cs-CZ" dirty="0" err="1" smtClean="0"/>
              <a:t>WordPad</a:t>
            </a:r>
            <a:r>
              <a:rPr lang="cs-CZ" dirty="0" smtClean="0"/>
              <a:t> mnohdy  nemožná.</a:t>
            </a:r>
          </a:p>
          <a:p>
            <a:r>
              <a:rPr lang="cs-CZ" dirty="0" smtClean="0"/>
              <a:t>Zatímco </a:t>
            </a:r>
            <a:r>
              <a:rPr lang="cs-CZ" dirty="0" err="1" smtClean="0"/>
              <a:t>WordPad</a:t>
            </a:r>
            <a:r>
              <a:rPr lang="cs-CZ" dirty="0" smtClean="0"/>
              <a:t> si vystačí se dvěma panely nástrojů, z následujícího obrázku je vidět, kolika panely nástrojů </a:t>
            </a:r>
            <a:r>
              <a:rPr lang="cs-CZ" dirty="0" smtClean="0"/>
              <a:t>disponuje </a:t>
            </a:r>
            <a:r>
              <a:rPr lang="cs-CZ" dirty="0" smtClean="0"/>
              <a:t>Word.</a:t>
            </a: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cs-CZ" dirty="0" smtClean="0"/>
              <a:t>Profesionální textový editor </a:t>
            </a:r>
            <a:br>
              <a:rPr lang="cs-CZ" dirty="0" smtClean="0"/>
            </a:br>
            <a:r>
              <a:rPr lang="cs-CZ" dirty="0" smtClean="0"/>
              <a:t>– Word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1954843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3" dur="2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8" dur="20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3" dur="20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  <p:bldP spid="3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Okno programu</a:t>
            </a:r>
            <a:endParaRPr lang="cs-CZ" dirty="0"/>
          </a:p>
        </p:txBody>
      </p:sp>
      <p:pic>
        <p:nvPicPr>
          <p:cNvPr id="6147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38358" y="1268760"/>
            <a:ext cx="5976664" cy="481601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84416651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3" dur="2000"/>
                                        <p:tgtEl>
                                          <p:spTgt spid="61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1100" dirty="0" smtClean="0"/>
              <a:t>L. RICHARDS. </a:t>
            </a:r>
            <a:r>
              <a:rPr lang="cs-CZ" sz="1100" dirty="0" err="1" smtClean="0"/>
              <a:t>januarymagazine.blogspot</a:t>
            </a:r>
            <a:r>
              <a:rPr lang="cs-CZ" sz="1100" dirty="0" smtClean="0"/>
              <a:t> [online]. [cit. 5.8.2012]. Dostupný na WWW: &lt;http://2.bp.blogspot.com/-s334LjMzEEI/TbdI8U2b4rI/AAAAAAAAB9o/dOLXjO7LWmc/s320/underwood5small.jpg&gt;. </a:t>
            </a:r>
          </a:p>
          <a:p>
            <a:r>
              <a:rPr lang="cs-CZ" sz="1100" dirty="0"/>
              <a:t>NEUVEDENO. </a:t>
            </a:r>
            <a:r>
              <a:rPr lang="cs-CZ" sz="1100" dirty="0" err="1"/>
              <a:t>mylms</a:t>
            </a:r>
            <a:r>
              <a:rPr lang="cs-CZ" sz="1100" dirty="0"/>
              <a:t> [online]. [cit. 5.8.2012]. Dostupný na WWW: &lt;http://www.mylms.cz/</a:t>
            </a:r>
            <a:r>
              <a:rPr lang="cs-CZ" sz="1100" dirty="0" err="1"/>
              <a:t>obrazky</a:t>
            </a:r>
            <a:r>
              <a:rPr lang="cs-CZ" sz="1100" dirty="0"/>
              <a:t>/elektronika/</a:t>
            </a:r>
            <a:r>
              <a:rPr lang="cs-CZ" sz="1100" dirty="0" err="1"/>
              <a:t>zaverecky</a:t>
            </a:r>
            <a:r>
              <a:rPr lang="cs-CZ" sz="1100" dirty="0"/>
              <a:t>/60-1.jpg&gt;. </a:t>
            </a:r>
            <a:endParaRPr lang="cs-CZ" sz="1100" dirty="0" smtClean="0"/>
          </a:p>
          <a:p>
            <a:r>
              <a:rPr lang="cs-CZ" sz="1100" dirty="0"/>
              <a:t>NEUVEDENO. </a:t>
            </a:r>
            <a:r>
              <a:rPr lang="cs-CZ" sz="1100" dirty="0" err="1"/>
              <a:t>poznejhistorii</a:t>
            </a:r>
            <a:r>
              <a:rPr lang="cs-CZ" sz="1100" dirty="0"/>
              <a:t> [online]. [cit. 5.8.2012]. Dostupný na WWW: &lt;http://www.poznejhistorii.estranky.cz/</a:t>
            </a:r>
            <a:r>
              <a:rPr lang="cs-CZ" sz="1100" dirty="0" err="1"/>
              <a:t>img</a:t>
            </a:r>
            <a:r>
              <a:rPr lang="cs-CZ" sz="1100" dirty="0"/>
              <a:t>/</a:t>
            </a:r>
            <a:r>
              <a:rPr lang="cs-CZ" sz="1100" dirty="0" err="1"/>
              <a:t>picture</a:t>
            </a:r>
            <a:r>
              <a:rPr lang="cs-CZ" sz="1100" dirty="0"/>
              <a:t>/6/knihtisk.jpg&gt;. </a:t>
            </a:r>
            <a:endParaRPr lang="cs-CZ" sz="1100" dirty="0" smtClean="0"/>
          </a:p>
          <a:p>
            <a:r>
              <a:rPr lang="cs-CZ" sz="1100" dirty="0"/>
              <a:t>NEUVEDENO. </a:t>
            </a:r>
            <a:r>
              <a:rPr lang="cs-CZ" sz="1100" dirty="0" err="1"/>
              <a:t>wikipedia</a:t>
            </a:r>
            <a:r>
              <a:rPr lang="cs-CZ" sz="1100" dirty="0"/>
              <a:t> [online]. [cit. 5.8.2012]. Dostupný na WWW: &lt;http://upload.wikimedia.org/</a:t>
            </a:r>
            <a:r>
              <a:rPr lang="cs-CZ" sz="1100" dirty="0" err="1"/>
              <a:t>wikipedia</a:t>
            </a:r>
            <a:r>
              <a:rPr lang="cs-CZ" sz="1100" dirty="0"/>
              <a:t>/</a:t>
            </a:r>
            <a:r>
              <a:rPr lang="cs-CZ" sz="1100" dirty="0" err="1"/>
              <a:t>commons</a:t>
            </a:r>
            <a:r>
              <a:rPr lang="cs-CZ" sz="1100" dirty="0"/>
              <a:t>/</a:t>
            </a:r>
            <a:r>
              <a:rPr lang="cs-CZ" sz="1100" dirty="0" err="1"/>
              <a:t>thumb</a:t>
            </a:r>
            <a:r>
              <a:rPr lang="cs-CZ" sz="1100" dirty="0"/>
              <a:t>/5/57/Linotype_2.jpg/220px-Linotype_2.jpg</a:t>
            </a:r>
            <a:r>
              <a:rPr lang="cs-CZ" sz="1100" dirty="0" smtClean="0"/>
              <a:t>&gt;.</a:t>
            </a:r>
          </a:p>
          <a:p>
            <a:r>
              <a:rPr lang="cs-CZ" sz="1100" dirty="0"/>
              <a:t> NEUVEDENO. </a:t>
            </a:r>
            <a:r>
              <a:rPr lang="cs-CZ" sz="1100" dirty="0" err="1"/>
              <a:t>tiskbudik</a:t>
            </a:r>
            <a:r>
              <a:rPr lang="cs-CZ" sz="1100" dirty="0"/>
              <a:t> [online]. [cit. 5.8.2012]. Dostupný na WWW: &lt;http://www.tiskbudik.cz/</a:t>
            </a:r>
            <a:r>
              <a:rPr lang="cs-CZ" sz="1100" dirty="0" err="1"/>
              <a:t>assets</a:t>
            </a:r>
            <a:r>
              <a:rPr lang="cs-CZ" sz="1100" dirty="0"/>
              <a:t>/</a:t>
            </a:r>
            <a:r>
              <a:rPr lang="cs-CZ" sz="1100" dirty="0" err="1"/>
              <a:t>galleries</a:t>
            </a:r>
            <a:r>
              <a:rPr lang="cs-CZ" sz="1100" dirty="0"/>
              <a:t>/51/dtp-pracoviste.jpg&gt;. </a:t>
            </a:r>
            <a:endParaRPr lang="cs-CZ" sz="1100" dirty="0" smtClean="0"/>
          </a:p>
          <a:p>
            <a:r>
              <a:rPr lang="cs-CZ" sz="1100" dirty="0" smtClean="0"/>
              <a:t>NEUVEDENO</a:t>
            </a:r>
            <a:r>
              <a:rPr lang="cs-CZ" sz="1100" dirty="0"/>
              <a:t>. </a:t>
            </a:r>
            <a:r>
              <a:rPr lang="cs-CZ" sz="1100" dirty="0" err="1"/>
              <a:t>windows.microsoft</a:t>
            </a:r>
            <a:r>
              <a:rPr lang="cs-CZ" sz="1100" dirty="0"/>
              <a:t> [online]. [cit. 5.8.2012]. Dostupný na WWW: &lt;http://windows.microsoft.com/</a:t>
            </a:r>
            <a:r>
              <a:rPr lang="cs-CZ" sz="1100" dirty="0" err="1"/>
              <a:t>cs</a:t>
            </a:r>
            <a:r>
              <a:rPr lang="cs-CZ" sz="1100" dirty="0"/>
              <a:t>-CZ/</a:t>
            </a:r>
            <a:r>
              <a:rPr lang="cs-CZ" sz="1100" dirty="0" err="1"/>
              <a:t>windows</a:t>
            </a:r>
            <a:r>
              <a:rPr lang="cs-CZ" sz="1100" dirty="0"/>
              <a:t>-vista/</a:t>
            </a:r>
            <a:r>
              <a:rPr lang="cs-CZ" sz="1100" dirty="0" err="1"/>
              <a:t>Using-WordPad</a:t>
            </a:r>
            <a:r>
              <a:rPr lang="cs-CZ" sz="1100" dirty="0"/>
              <a:t>&gt;. </a:t>
            </a:r>
            <a:endParaRPr lang="cs-CZ" sz="1100" dirty="0" smtClean="0"/>
          </a:p>
          <a:p>
            <a:r>
              <a:rPr lang="cs-CZ" sz="1100" dirty="0"/>
              <a:t>NEUVEDENO. </a:t>
            </a:r>
            <a:r>
              <a:rPr lang="cs-CZ" sz="1100" dirty="0" err="1"/>
              <a:t>kiv.zcu</a:t>
            </a:r>
            <a:r>
              <a:rPr lang="cs-CZ" sz="1100" dirty="0"/>
              <a:t> [online]. [cit. 5.8.2012]. Dostupný na WWW: &lt;http://www.kiv.zcu.cz/</a:t>
            </a:r>
            <a:r>
              <a:rPr lang="cs-CZ" sz="1100" dirty="0" err="1"/>
              <a:t>studies</a:t>
            </a:r>
            <a:r>
              <a:rPr lang="cs-CZ" sz="1100" dirty="0"/>
              <a:t>/</a:t>
            </a:r>
            <a:r>
              <a:rPr lang="cs-CZ" sz="1100" dirty="0" err="1"/>
              <a:t>predmety</a:t>
            </a:r>
            <a:r>
              <a:rPr lang="cs-CZ" sz="1100" dirty="0"/>
              <a:t>/</a:t>
            </a:r>
            <a:r>
              <a:rPr lang="cs-CZ" sz="1100" dirty="0" err="1"/>
              <a:t>zit</a:t>
            </a:r>
            <a:r>
              <a:rPr lang="cs-CZ" sz="1100" dirty="0"/>
              <a:t>/</a:t>
            </a:r>
            <a:r>
              <a:rPr lang="cs-CZ" sz="1100" dirty="0" err="1"/>
              <a:t>shots</a:t>
            </a:r>
            <a:r>
              <a:rPr lang="cs-CZ" sz="1100" dirty="0"/>
              <a:t>/word.png&gt;. </a:t>
            </a: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zdroje: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996333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hluk">
  <a:themeElements>
    <a:clrScheme name="Shluk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Shluk">
      <a:maj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  <a:font script="Geor" typeface="Sylfaen"/>
      </a:majorFont>
      <a:min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  <a:font script="Geor" typeface="Sylfaen"/>
      </a:minorFont>
    </a:fontScheme>
    <a:fmtScheme name="Shluk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satMod val="180000"/>
              </a:schemeClr>
            </a:gs>
            <a:gs pos="65000">
              <a:schemeClr val="phClr">
                <a:tint val="32000"/>
                <a:satMod val="250000"/>
              </a:schemeClr>
            </a:gs>
            <a:gs pos="100000">
              <a:schemeClr val="phClr">
                <a:tint val="23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55000" cap="flat" cmpd="thickThin" algn="ctr">
          <a:solidFill>
            <a:schemeClr val="phClr"/>
          </a:solidFill>
          <a:prstDash val="solid"/>
        </a:ln>
        <a:ln w="63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glow" dir="t">
              <a:rot lat="0" lon="0" rev="6360000"/>
            </a:lightRig>
          </a:scene3d>
          <a:sp3d contourW="1000" prstMaterial="flat">
            <a:bevelT w="95250" h="101600"/>
            <a:contourClr>
              <a:schemeClr val="phClr">
                <a:satMod val="3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5000"/>
                <a:satMod val="300000"/>
              </a:schemeClr>
            </a:gs>
            <a:gs pos="40000">
              <a:schemeClr val="phClr">
                <a:tint val="65000"/>
                <a:satMod val="300000"/>
              </a:schemeClr>
            </a:gs>
            <a:gs pos="100000">
              <a:schemeClr val="phClr">
                <a:shade val="65000"/>
                <a:satMod val="300000"/>
              </a:schemeClr>
            </a:gs>
          </a:gsLst>
          <a:path path="circle">
            <a:fillToRect l="65000" b="98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10000"/>
              </a:schemeClr>
              <a:schemeClr val="phClr">
                <a:tint val="95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Concourse</Template>
  <TotalTime>159</TotalTime>
  <Words>615</Words>
  <Application>Microsoft Office PowerPoint</Application>
  <PresentationFormat>Předvádění na obrazovce (4:3)</PresentationFormat>
  <Paragraphs>50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Shluk</vt:lpstr>
      <vt:lpstr>PRACUJEME S TEXTY TEXTOVÉ EDITORY</vt:lpstr>
      <vt:lpstr>Pracujeme s texty</vt:lpstr>
      <vt:lpstr>Prezentace aplikace PowerPoint</vt:lpstr>
      <vt:lpstr>Textové editory</vt:lpstr>
      <vt:lpstr>Textový editor - WordPad</vt:lpstr>
      <vt:lpstr>Okno programu</vt:lpstr>
      <vt:lpstr>Prezentace aplikace PowerPoint</vt:lpstr>
      <vt:lpstr>Profesionální textový editor  – Word</vt:lpstr>
      <vt:lpstr>Okno programu</vt:lpstr>
      <vt:lpstr>Použité zdroje: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PRACUJEME S TEXTY TEXTOVÉ EDITORY</dc:title>
  <dc:creator>Martina</dc:creator>
  <cp:lastModifiedBy>Učitel</cp:lastModifiedBy>
  <cp:revision>11</cp:revision>
  <dcterms:created xsi:type="dcterms:W3CDTF">2012-08-05T12:08:46Z</dcterms:created>
  <dcterms:modified xsi:type="dcterms:W3CDTF">2012-08-05T14:53:15Z</dcterms:modified>
</cp:coreProperties>
</file>