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06" r:id="rId2"/>
    <p:sldId id="291" r:id="rId3"/>
    <p:sldId id="308" r:id="rId4"/>
    <p:sldId id="294" r:id="rId5"/>
    <p:sldId id="292" r:id="rId6"/>
    <p:sldId id="293" r:id="rId7"/>
    <p:sldId id="295" r:id="rId8"/>
    <p:sldId id="298" r:id="rId9"/>
    <p:sldId id="296" r:id="rId10"/>
    <p:sldId id="300" r:id="rId11"/>
    <p:sldId id="297" r:id="rId12"/>
    <p:sldId id="299" r:id="rId13"/>
    <p:sldId id="301" r:id="rId14"/>
    <p:sldId id="302" r:id="rId15"/>
    <p:sldId id="303" r:id="rId16"/>
    <p:sldId id="283" r:id="rId17"/>
    <p:sldId id="284" r:id="rId18"/>
    <p:sldId id="30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632" autoAdjust="0"/>
    <p:restoredTop sz="94660"/>
  </p:normalViewPr>
  <p:slideViewPr>
    <p:cSldViewPr>
      <p:cViewPr>
        <p:scale>
          <a:sx n="75" d="100"/>
          <a:sy n="75" d="100"/>
        </p:scale>
        <p:origin x="-1560" y="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72A193-D974-4890-BCF6-7BDA5AA783D7}" type="datetimeFigureOut">
              <a:rPr lang="en-US" smtClean="0"/>
              <a:pPr/>
              <a:t>8/5/2012</a:t>
            </a:fld>
            <a:endParaRPr lang="en-US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C8919969-49B9-40AE-8C3B-763BC9DD6F8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hyperlink" Target="http://dumy.cz/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slide" Target="slide8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slide" Target="slide10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rumstick.JPG" TargetMode="External"/><Relationship Id="rId2" Type="http://schemas.openxmlformats.org/officeDocument/2006/relationships/hyperlink" Target="http://commons.wikimedia.org/wiki/File:Notodonta_dromedarius03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Sunny_beehive.jpg" TargetMode="External"/><Relationship Id="rId4" Type="http://schemas.openxmlformats.org/officeDocument/2006/relationships/hyperlink" Target="http://commons.wikimedia.org/wiki/File:Positive_angle.svg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ango_Bark.jpg" TargetMode="External"/><Relationship Id="rId2" Type="http://schemas.openxmlformats.org/officeDocument/2006/relationships/hyperlink" Target="http://commons.wikimedia.org/wiki/File:Full_Moon_view_from_Munich_Germany.JPG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8064895" cy="2636912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školy: Svobodná základní škola,o.p.s.</a:t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Autor: Karolína Bryczová </a:t>
            </a:r>
            <a:r>
              <a:rPr lang="cs-CZ" sz="2000" b="0" dirty="0" err="1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Vasková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 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materiálu: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VY_32_INOVACE_08_ČESKÝJAZYK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_PRAVOPIS Ú, Ů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Název: </a:t>
            </a:r>
            <a:r>
              <a:rPr lang="cs-CZ" sz="2000" b="0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PRAVOPIS Ú, Ů</a:t>
            </a: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cs-CZ" sz="2000" b="0" dirty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Číslo projektu: CZ.1.07/1.4.00/21.0929</a:t>
            </a:r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Karolína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Bryczová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Vasková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5976" y="3140968"/>
            <a:ext cx="421246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Arial" pitchFamily="34" charset="0"/>
                <a:cs typeface="Arial" pitchFamily="34" charset="0"/>
              </a:rPr>
              <a:t>PRAVOPIS Ú, Ů</a:t>
            </a:r>
          </a:p>
          <a:p>
            <a:pPr algn="ctr"/>
            <a:endParaRPr lang="cs-CZ" dirty="0"/>
          </a:p>
        </p:txBody>
      </p:sp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3313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Acrobat Document" r:id="rId3" imgW="9523810" imgH="7621064" progId="AcroExch.Document.7">
                  <p:embed/>
                </p:oleObj>
              </mc:Choice>
              <mc:Fallback>
                <p:oleObj name="Acrobat Document" r:id="rId3" imgW="9523810" imgH="7621064" progId="AcroExch.Document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971" y="548680"/>
                        <a:ext cx="900473" cy="72008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40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6375" y="4284095"/>
            <a:ext cx="6191250" cy="13525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658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7848872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Arial" pitchFamily="34" charset="0"/>
                <a:cs typeface="Arial" pitchFamily="34" charset="0"/>
              </a:rPr>
              <a:t>Materiál je určen pro žáky 2.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třídy, popřípadě pro žáky 3. třídy k opakování.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Arial" pitchFamily="34" charset="0"/>
                <a:cs typeface="Arial" pitchFamily="34" charset="0"/>
              </a:rPr>
              <a:t>Děti hravou formou procvičují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pravopis ú, ů.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Správnost </a:t>
            </a:r>
            <a:r>
              <a:rPr lang="cs-CZ" dirty="0">
                <a:latin typeface="Arial" pitchFamily="34" charset="0"/>
                <a:cs typeface="Arial" pitchFamily="34" charset="0"/>
              </a:rPr>
              <a:t>svých odpovědí si mohou hned překontrolovat.</a:t>
            </a:r>
          </a:p>
          <a:p>
            <a:pPr>
              <a:lnSpc>
                <a:spcPct val="150000"/>
              </a:lnSpc>
            </a:pPr>
            <a:r>
              <a:rPr lang="cs-CZ" b="1" dirty="0">
                <a:latin typeface="Arial" pitchFamily="34" charset="0"/>
                <a:cs typeface="Arial" pitchFamily="34" charset="0"/>
              </a:rPr>
              <a:t>Pomůcky:</a:t>
            </a:r>
            <a:r>
              <a:rPr lang="cs-CZ" dirty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tabulka na psaní + fix (papír a tužka)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73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692696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Arial" pitchFamily="34" charset="0"/>
                <a:cs typeface="Arial" pitchFamily="34" charset="0"/>
              </a:rPr>
              <a:t>Pokyny: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Okno č.4: Kliknutím na obrázek se objeví slovo.</a:t>
            </a:r>
          </a:p>
          <a:p>
            <a:pPr>
              <a:lnSpc>
                <a:spcPct val="150000"/>
              </a:lnSpc>
            </a:pPr>
            <a:r>
              <a:rPr lang="cs-CZ" dirty="0">
                <a:latin typeface="Arial" pitchFamily="34" charset="0"/>
                <a:cs typeface="Arial" pitchFamily="34" charset="0"/>
              </a:rPr>
              <a:t>Okno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č. 11 a 12: </a:t>
            </a:r>
            <a:r>
              <a:rPr lang="cs-CZ" dirty="0">
                <a:latin typeface="Arial" pitchFamily="34" charset="0"/>
                <a:cs typeface="Arial" pitchFamily="34" charset="0"/>
              </a:rPr>
              <a:t>Kliknutím na obrázek se objeví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úkol.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83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01151" y="1865098"/>
            <a:ext cx="2520000" cy="180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dirty="0">
                <a:latin typeface="Arial" pitchFamily="34" charset="0"/>
                <a:cs typeface="Arial" pitchFamily="34" charset="0"/>
              </a:rPr>
              <a:t>M</a:t>
            </a:r>
            <a:r>
              <a:rPr lang="cs-CZ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Ů</a:t>
            </a:r>
            <a:r>
              <a:rPr lang="cs-CZ" dirty="0">
                <a:latin typeface="Arial" pitchFamily="34" charset="0"/>
                <a:cs typeface="Arial" pitchFamily="34" charset="0"/>
              </a:rPr>
              <a:t>RA</a:t>
            </a:r>
          </a:p>
        </p:txBody>
      </p:sp>
      <p:pic>
        <p:nvPicPr>
          <p:cNvPr id="1026" name="Picture 2" descr="File:Notodonta dromedarius03.jpg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151" y="1862010"/>
            <a:ext cx="2520000" cy="1800000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01151" y="3861238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Obr.01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396855" y="1844124"/>
            <a:ext cx="2520000" cy="180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H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Ů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LKY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8" name="Picture 4" descr="File:Drumstick.JP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56855" y="1484124"/>
            <a:ext cx="1800000" cy="252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96855" y="3861238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Obr.02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395536" y="4342567"/>
            <a:ext cx="2520000" cy="180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Ú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HEL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0" name="Picture 6" descr="File:Positive angle.svg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55" y="4342567"/>
            <a:ext cx="2520000" cy="180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11" name="TextovéPole 10"/>
          <p:cNvSpPr txBox="1"/>
          <p:nvPr/>
        </p:nvSpPr>
        <p:spPr>
          <a:xfrm>
            <a:off x="570119" y="6193575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Obr.03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762250" y="1145098"/>
            <a:ext cx="1800000" cy="25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Ú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32" name="Picture 8" descr="File:Sunny beehive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898" y="1164633"/>
            <a:ext cx="180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6660232" y="3753516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Obr.04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401151" y="6193575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Obr.05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306135" y="4342567"/>
            <a:ext cx="2520000" cy="180000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Ú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PLNĚK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2" name="Picture 18" descr="File:Full Moon view from Munich Germany.JPG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224" y="4328420"/>
            <a:ext cx="2520000" cy="18000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ovéPole 22"/>
          <p:cNvSpPr txBox="1"/>
          <p:nvPr/>
        </p:nvSpPr>
        <p:spPr>
          <a:xfrm>
            <a:off x="6258194" y="6193575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Obr.06</a:t>
            </a:r>
            <a:endParaRPr lang="cs-CZ" dirty="0"/>
          </a:p>
        </p:txBody>
      </p:sp>
      <p:sp>
        <p:nvSpPr>
          <p:cNvPr id="24" name="Obdélník 23"/>
          <p:cNvSpPr/>
          <p:nvPr/>
        </p:nvSpPr>
        <p:spPr>
          <a:xfrm>
            <a:off x="6258194" y="4328420"/>
            <a:ext cx="2520000" cy="180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K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Ů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RA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82799" y="918859"/>
            <a:ext cx="439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POJMENUJ OBRÁZKY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46" name="Picture 22" descr="File:Mango Bark.jpg"/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194" y="4342567"/>
            <a:ext cx="252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67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0" dur="5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36" dur="500"/>
                                        <p:tgtEl>
                                          <p:spTgt spid="1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705351" y="2691986"/>
            <a:ext cx="1800000" cy="7200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ÚPLNĚK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536" y="5591684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ÚLOVEK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920775" y="3861048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16204" y="3861048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ÚHOŘ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948464" y="4813855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KŮRA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16204" y="4725144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DVŮR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920775" y="5679861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VŮL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948464" y="1923213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HŮL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90338" y="2060848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SŮL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6204" y="2975350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STŮL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627784" y="5589240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705351" y="5602138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716016" y="4869240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716016" y="4149240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716016" y="3416683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716016" y="2662492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627784" y="4829387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627784" y="4093855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627784" y="3382492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627784" y="2662492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627784" y="1942492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627784" y="1203213"/>
            <a:ext cx="1800000" cy="720000"/>
          </a:xfrm>
          <a:prstGeom prst="rect">
            <a:avLst/>
          </a:prstGeom>
          <a:noFill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2411660" y="217330"/>
            <a:ext cx="2232248" cy="958286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Rovnoramenný trojúhelník 27"/>
          <p:cNvSpPr/>
          <p:nvPr/>
        </p:nvSpPr>
        <p:spPr>
          <a:xfrm>
            <a:off x="4506744" y="1704206"/>
            <a:ext cx="2232248" cy="958286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4427784" y="434863"/>
            <a:ext cx="43206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ZMÁČKNI KLÁVESU ESC </a:t>
            </a:r>
          </a:p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A ROZTŘIĎ SLOVA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955609" y="2975350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ÚHEL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5536" y="1175616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MŮRA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54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7784" y="5589240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716016" y="5589240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716016" y="4869240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4716016" y="4149240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4716016" y="3416683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4716016" y="2662492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2627784" y="4829387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2627784" y="4093855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2627784" y="3382492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627784" y="2662492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bdélník 24"/>
          <p:cNvSpPr/>
          <p:nvPr/>
        </p:nvSpPr>
        <p:spPr>
          <a:xfrm>
            <a:off x="2627784" y="1942492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Obdélník 25"/>
          <p:cNvSpPr/>
          <p:nvPr/>
        </p:nvSpPr>
        <p:spPr>
          <a:xfrm>
            <a:off x="2627784" y="1203213"/>
            <a:ext cx="1800000" cy="72000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ovnoramenný trojúhelník 26"/>
          <p:cNvSpPr/>
          <p:nvPr/>
        </p:nvSpPr>
        <p:spPr>
          <a:xfrm>
            <a:off x="2358180" y="240283"/>
            <a:ext cx="2232248" cy="958286"/>
          </a:xfrm>
          <a:prstGeom prst="triangl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Rovnoramenný trojúhelník 27"/>
          <p:cNvSpPr/>
          <p:nvPr/>
        </p:nvSpPr>
        <p:spPr>
          <a:xfrm>
            <a:off x="4506744" y="1704206"/>
            <a:ext cx="2232248" cy="958286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251782" y="586871"/>
            <a:ext cx="24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ŘEŠENÍ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722868" y="5609944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ÚSPĚCH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627784" y="5585260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MŮRA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627784" y="4813855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SŮL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722868" y="4865260"/>
            <a:ext cx="1800000" cy="720000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ÚPLNĚK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614405" y="4077196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KŮRA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636923" y="3352954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VŮL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636923" y="2643458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HŮL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642495" y="1942492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STŮL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722868" y="4132039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ÚKOL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743043" y="3412039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ÚLOVEK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638457" y="1222492"/>
            <a:ext cx="1800000" cy="720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DVŮR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743043" y="2685786"/>
            <a:ext cx="1800000" cy="72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ÚHOŘ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75856" y="586871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Arial" pitchFamily="34" charset="0"/>
                <a:cs typeface="Arial" pitchFamily="34" charset="0"/>
              </a:rPr>
              <a:t>Ů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5435996" y="1942492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Ú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3749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4106" y="474120"/>
            <a:ext cx="7717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NAJDI PRAVDIVOU VĚTU A KLIKNI NA NI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35854" y="1534774"/>
            <a:ext cx="7175845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 ZAČÁTKU SLOVA PÍŠEME „Ů“.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35854" y="2545521"/>
            <a:ext cx="7175845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 ZAČÁTKU SLOVA PÍŠEME „Ú“.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429001"/>
            <a:ext cx="2138535" cy="2138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3" y="3794775"/>
            <a:ext cx="2060793" cy="2060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lačítko akce: Dopředu nebo Další 4">
            <a:hlinkClick r:id="rId4" action="ppaction://hlinksldjump" highlightClick="1"/>
          </p:cNvPr>
          <p:cNvSpPr/>
          <p:nvPr/>
        </p:nvSpPr>
        <p:spPr>
          <a:xfrm>
            <a:off x="6884158" y="5600599"/>
            <a:ext cx="360000" cy="360000"/>
          </a:xfrm>
          <a:prstGeom prst="actionButtonForwardNex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7862663" y="5780599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Obr.07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472100" y="5335367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059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5854" y="836712"/>
            <a:ext cx="7452570" cy="1800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 ZAČÁTKU SLOVA PÍŠEME „Ú“.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7976" y="3736328"/>
            <a:ext cx="100811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ÚKOL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4623209"/>
            <a:ext cx="1008112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ÚSTA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3606" y="3212976"/>
            <a:ext cx="1008112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ÚŽEH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8720" y="5760667"/>
            <a:ext cx="1559024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ÚSTŘICE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092280" y="4423154"/>
            <a:ext cx="129614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ÚNAVA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44301" y="5589240"/>
            <a:ext cx="1008112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ÚHOŘ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63434" y="3957409"/>
            <a:ext cx="1519838" cy="4001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ÚRODA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30588" y="5014774"/>
            <a:ext cx="1457636" cy="40011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ÚSPĚCH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084168" y="3757354"/>
            <a:ext cx="1008112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ÚNOR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lačítko akce: Nápověda 11">
            <a:hlinkClick r:id="rId2" action="ppaction://hlinksldjump" highlightClick="1"/>
          </p:cNvPr>
          <p:cNvSpPr/>
          <p:nvPr/>
        </p:nvSpPr>
        <p:spPr>
          <a:xfrm>
            <a:off x="7848424" y="5690722"/>
            <a:ext cx="540000" cy="540000"/>
          </a:xfrm>
          <a:prstGeom prst="actionButtonHelp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167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07976" y="1988840"/>
            <a:ext cx="688021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UPROSTŘED A NA KONCI SLOVA PÍŠEME „Ů“.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7976" y="3042131"/>
            <a:ext cx="688021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UPROSTŘED A NA KONCI SLOVA PÍŠEME „Ú“.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41204"/>
            <a:ext cx="2208076" cy="2208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469" y="3853280"/>
            <a:ext cx="2412758" cy="2412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15291" y="735730"/>
            <a:ext cx="77175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NAJDI PRAVDIVOU VĚTU A KLIKNI NA NI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lačítko akce: Dopředu nebo Další 7">
            <a:hlinkClick r:id="rId4" action="ppaction://hlinksldjump" highlightClick="1"/>
          </p:cNvPr>
          <p:cNvSpPr/>
          <p:nvPr/>
        </p:nvSpPr>
        <p:spPr>
          <a:xfrm>
            <a:off x="5382469" y="5589280"/>
            <a:ext cx="360000" cy="360000"/>
          </a:xfrm>
          <a:prstGeom prst="actionButtonForwardNex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876526" y="5777955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Obr.09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76156" y="5841558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3744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5854" y="1259659"/>
            <a:ext cx="7452570" cy="95410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>
                <a:latin typeface="Arial" pitchFamily="34" charset="0"/>
                <a:cs typeface="Arial" pitchFamily="34" charset="0"/>
              </a:rPr>
              <a:t>UPROSTŘED A NA KONCI SLOVA PÍŠEME „Ů“.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07976" y="3736328"/>
            <a:ext cx="100811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SŮL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19672" y="4623209"/>
            <a:ext cx="1008112" cy="40011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VŮLE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3606" y="3212976"/>
            <a:ext cx="1008112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KŮRA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092280" y="4423154"/>
            <a:ext cx="129614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KRŮTA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44301" y="5589240"/>
            <a:ext cx="1008112" cy="40011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DOMŮ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63434" y="3957409"/>
            <a:ext cx="1519838" cy="40011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VŮL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30588" y="5014774"/>
            <a:ext cx="1457636" cy="400110"/>
          </a:xfrm>
          <a:prstGeom prst="rect">
            <a:avLst/>
          </a:prstGeo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DOLŮ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084168" y="3757354"/>
            <a:ext cx="1008112" cy="40011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DŮL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lačítko akce: Nápověda 10">
            <a:hlinkClick r:id="rId2" action="ppaction://hlinksldjump" highlightClick="1"/>
          </p:cNvPr>
          <p:cNvSpPr/>
          <p:nvPr/>
        </p:nvSpPr>
        <p:spPr>
          <a:xfrm>
            <a:off x="7740352" y="5589240"/>
            <a:ext cx="540000" cy="540000"/>
          </a:xfrm>
          <a:prstGeom prst="actionButtonHelp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602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851920" y="2565104"/>
            <a:ext cx="1800000" cy="180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VYJMENUJ 5 ZVÍŘAT ANGLICKY.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69976" y="4149080"/>
            <a:ext cx="1800000" cy="180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ZAŠTĚKEJ JAKO PES.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516216" y="4347643"/>
            <a:ext cx="1800000" cy="180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ZAPÍSKEJ.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226742" y="1463562"/>
            <a:ext cx="1800000" cy="180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OBĚHNI TŘÍDU.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337943" y="1257923"/>
            <a:ext cx="1800000" cy="1800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UDĚLEJ 10 DŘEPŮ.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331640" y="620688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VYBER SI SVŮJ TRESTNÝ ÚKOL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565104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7943" y="1257923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4418" y="1484784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795" y="4118694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607" y="4347643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lačítko akce: Návrat 4">
            <a:hlinkClick r:id="rId7" action="ppaction://hlinksldjump" highlightClick="1"/>
          </p:cNvPr>
          <p:cNvSpPr/>
          <p:nvPr/>
        </p:nvSpPr>
        <p:spPr>
          <a:xfrm>
            <a:off x="611560" y="5517232"/>
            <a:ext cx="540000" cy="540000"/>
          </a:xfrm>
          <a:prstGeom prst="actionButtonReturn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2633887" y="3155840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Obr.12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22686" y="3308240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Obr.13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147864" y="4371344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Obr.14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957739" y="6057232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Obr.15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812160" y="6164954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470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ovéPole 13"/>
          <p:cNvSpPr txBox="1"/>
          <p:nvPr/>
        </p:nvSpPr>
        <p:spPr>
          <a:xfrm>
            <a:off x="6300192" y="4343947"/>
            <a:ext cx="1800000" cy="180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VYJMENUJ ROČNÍ OBDOBÍ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331640" y="620688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VYBER SI SVŮJ TRESTNÝ ÚKOL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491" y="4343947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07704" y="1268760"/>
            <a:ext cx="1800000" cy="180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VYJMENUJ TŘI LISTNATÉ STROMY.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20144" y="2708920"/>
            <a:ext cx="1800000" cy="180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SKÁKEJ JAKO ŽÁBA.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800551" y="3789040"/>
            <a:ext cx="1800000" cy="180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NAPOČÍTEJ DO 100 POD DESÍTKÁCH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733370" y="1389351"/>
            <a:ext cx="1800000" cy="180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000" dirty="0" smtClean="0">
                <a:latin typeface="Arial" pitchFamily="34" charset="0"/>
                <a:cs typeface="Arial" pitchFamily="34" charset="0"/>
              </a:rPr>
              <a:t>ZAKŘIČ JAKO PAVIÁN</a:t>
            </a: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70" y="1389351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394" y="3789040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144" y="2708920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704" y="1268760"/>
            <a:ext cx="1800000" cy="18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lačítko akce: Návrat 4">
            <a:hlinkClick r:id="rId7" action="ppaction://hlinksldjump" highlightClick="1"/>
          </p:cNvPr>
          <p:cNvSpPr/>
          <p:nvPr/>
        </p:nvSpPr>
        <p:spPr>
          <a:xfrm>
            <a:off x="800550" y="5805264"/>
            <a:ext cx="540000" cy="576000"/>
          </a:xfrm>
          <a:prstGeom prst="actionButtonReturn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2348523" y="3149380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Obr.17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002606" y="3263562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Obr.18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320144" y="4581318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Obr.19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07755" y="5697542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Obr.20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633568" y="6167471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Obr.21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185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692696"/>
            <a:ext cx="3218656" cy="3218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678582" y="1442393"/>
            <a:ext cx="2448272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TROJÚHELNÍK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70522" y="2160438"/>
            <a:ext cx="2448272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VRKÚ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959844" y="5733256"/>
            <a:ext cx="2448272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BÚ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94382" y="749895"/>
            <a:ext cx="2448272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ZÚČASTNIT SE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228728" y="2852936"/>
            <a:ext cx="2448272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NEÚHLEDNÝ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4047" y="4265513"/>
            <a:ext cx="3314747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TÚRA = POCHOD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3573016"/>
            <a:ext cx="2448272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MANIKÚRA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78582" y="5156574"/>
            <a:ext cx="2832154" cy="461665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LÉČEBNÁ KÚRA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763688" y="4941168"/>
            <a:ext cx="2448272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cs-CZ" sz="2400" dirty="0" smtClean="0">
                <a:latin typeface="Arial" pitchFamily="34" charset="0"/>
                <a:cs typeface="Arial" pitchFamily="34" charset="0"/>
              </a:rPr>
              <a:t>BEZÚHONNÝ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3702148"/>
            <a:ext cx="50405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800" dirty="0" smtClean="0">
                <a:latin typeface="Arial" pitchFamily="34" charset="0"/>
                <a:cs typeface="Arial" pitchFamily="34" charset="0"/>
              </a:rPr>
              <a:t>Obr.22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30297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1760" y="548680"/>
            <a:ext cx="439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DOPLŇ SPRÁVNĚ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15616" y="1628800"/>
            <a:ext cx="6912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K_L			_KOL			S_VA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D_VOD			ST_L			_NOR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TROJ_HELNÍK	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H_LKA			V_L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D_KAZ			_ŽEH			K_LNA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MANIK_RA	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SV_DNÝ		DOM_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JIRK_V			V_Z			_VAZ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B_H			_VOZ			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B_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_SPĚCH		K_RA STROMU		_PLNĚK</a:t>
            </a: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001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1628800"/>
            <a:ext cx="6912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KŮL			ÚKOL			SŮVA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DŮVOD		STŮL			ÚNOR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TROJÚHELNÍK	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HŮLKA			VŮL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DŮKAZ			ÚŽEH			KŮLNA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MANIKÚRA		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SVŮDNÝ		DOMŮ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JIRKŮV			VŮZ			ÚVAZ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BŮH			ÚVOZ			</a:t>
            </a:r>
            <a:r>
              <a:rPr lang="cs-CZ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BÚ</a:t>
            </a:r>
          </a:p>
          <a:p>
            <a:pPr>
              <a:lnSpc>
                <a:spcPct val="150000"/>
              </a:lnSpc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Ú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SPĚCH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	KŮRA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STROMU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2000">
                <a:latin typeface="Arial" pitchFamily="34" charset="0"/>
                <a:cs typeface="Arial" pitchFamily="34" charset="0"/>
              </a:rPr>
              <a:t>Ú</a:t>
            </a:r>
            <a:r>
              <a:rPr lang="cs-CZ" sz="2000" smtClean="0">
                <a:latin typeface="Arial" pitchFamily="34" charset="0"/>
                <a:cs typeface="Arial" pitchFamily="34" charset="0"/>
              </a:rPr>
              <a:t>PLNĚK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760" y="548680"/>
            <a:ext cx="439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atin typeface="Arial" pitchFamily="34" charset="0"/>
                <a:cs typeface="Arial" pitchFamily="34" charset="0"/>
              </a:rPr>
              <a:t>SPRÁVNÉ ŘEŠENÍ</a:t>
            </a: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51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099687"/>
            <a:ext cx="849694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01: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KULAC, Commons.wikimedia.org: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Notodonta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dromedarius03.jpg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07-08-08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2012-07-01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Attribution-Share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2.5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http://commons.wikimedia.org/wiki/File:Notodonta_dromedarius03.jpg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URYAH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Commons.wikimedia.org: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Drumstick.JPG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2006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-01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2012-07-01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>
                <a:latin typeface="Arial" pitchFamily="34" charset="0"/>
                <a:cs typeface="Arial" pitchFamily="34" charset="0"/>
              </a:rPr>
              <a:t>Attribution-Share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3"/>
              </a:rPr>
              <a:t>File:Drumstick.JPG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03: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GUSTAVB, Commons.wikimedia.org: Positive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angle.svg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2006-10-19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2012-07-01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4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4"/>
              </a:rPr>
              <a:t>File:Positive_angle.svg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04</a:t>
            </a:r>
            <a:r>
              <a:rPr lang="cs-CZ" sz="1600" b="1" cap="all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cap="all" dirty="0" err="1" smtClean="0">
                <a:latin typeface="Arial" pitchFamily="34" charset="0"/>
                <a:cs typeface="Arial" pitchFamily="34" charset="0"/>
              </a:rPr>
              <a:t>liz</a:t>
            </a:r>
            <a:r>
              <a:rPr lang="cs-CZ" sz="1600" cap="all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cap="all" dirty="0" err="1" smtClean="0">
                <a:latin typeface="Arial" pitchFamily="34" charset="0"/>
                <a:cs typeface="Arial" pitchFamily="34" charset="0"/>
              </a:rPr>
              <a:t>west</a:t>
            </a:r>
            <a:r>
              <a:rPr lang="cs-CZ" sz="1600" cap="all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cap="all" dirty="0" smtClean="0">
                <a:latin typeface="Arial" pitchFamily="34" charset="0"/>
                <a:cs typeface="Arial" pitchFamily="34" charset="0"/>
              </a:rPr>
              <a:t>from </a:t>
            </a:r>
            <a:r>
              <a:rPr lang="en-US" sz="1600" cap="all" dirty="0">
                <a:latin typeface="Arial" pitchFamily="34" charset="0"/>
                <a:cs typeface="Arial" pitchFamily="34" charset="0"/>
              </a:rPr>
              <a:t>Boxborough, MA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, Commons.wikimedia.org: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Sunny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beehive.jpg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2005-07-17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2012-07-01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2.0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Generic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5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5"/>
              </a:rPr>
              <a:t>File:Sunny_beehive.jpg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102578"/>
            <a:ext cx="849694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05: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ALOALO001, Commons.wikimedia.org: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Full Moon view from Munich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Germany.JPG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11-07-15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2012-07-01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WWW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2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2"/>
              </a:rPr>
              <a:t>File:Full_Moon_view_from_Munich_Germany.JPG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Obr. 06: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KUMAR83.,Commons.wikimedia.org: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Mango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Bark.jpg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[online]. 200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9-09-26</a:t>
            </a:r>
          </a:p>
          <a:p>
            <a:pPr>
              <a:lnSpc>
                <a:spcPct val="150000"/>
              </a:lnSpc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cit. 2012-07-01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 Dostupný pod licencí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Creative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Commons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Attribution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Share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Alike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3.0 </a:t>
            </a:r>
            <a:r>
              <a:rPr lang="cs-CZ" sz="1600" dirty="0" err="1" smtClean="0">
                <a:latin typeface="Arial" pitchFamily="34" charset="0"/>
                <a:cs typeface="Arial" pitchFamily="34" charset="0"/>
              </a:rPr>
              <a:t>Unported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na WWW: </a:t>
            </a:r>
            <a:r>
              <a:rPr lang="cs-CZ" sz="1600" dirty="0" smtClean="0">
                <a:latin typeface="Arial" pitchFamily="34" charset="0"/>
                <a:cs typeface="Arial" pitchFamily="34" charset="0"/>
                <a:hlinkClick r:id="rId3"/>
              </a:rPr>
              <a:t>http://commons.wikimedia.org/wiki/</a:t>
            </a:r>
            <a:r>
              <a:rPr lang="cs-CZ" sz="1600" dirty="0" err="1" smtClean="0">
                <a:latin typeface="Arial" pitchFamily="34" charset="0"/>
                <a:cs typeface="Arial" pitchFamily="34" charset="0"/>
                <a:hlinkClick r:id="rId3"/>
              </a:rPr>
              <a:t>File:Mango_Bark.jpg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07: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2012-08-05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08: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09: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6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10: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11: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12: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102578"/>
            <a:ext cx="849694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13: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14: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15: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16: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17: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18: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19: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20: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21: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1600" b="1" dirty="0">
                <a:latin typeface="Arial" pitchFamily="34" charset="0"/>
                <a:cs typeface="Arial" pitchFamily="34" charset="0"/>
              </a:rPr>
              <a:t>Obr. </a:t>
            </a:r>
            <a:r>
              <a:rPr lang="cs-CZ" sz="1600" b="1" dirty="0" smtClean="0">
                <a:latin typeface="Arial" pitchFamily="34" charset="0"/>
                <a:cs typeface="Arial" pitchFamily="34" charset="0"/>
              </a:rPr>
              <a:t>22:</a:t>
            </a:r>
            <a:r>
              <a:rPr lang="cs-CZ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Galerie Office.mictosoft.com. 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[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cit. 2012-08-05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]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1600" dirty="0">
                <a:latin typeface="Arial" pitchFamily="34" charset="0"/>
                <a:cs typeface="Arial" pitchFamily="34" charset="0"/>
              </a:rPr>
              <a:t>.</a:t>
            </a:r>
            <a:r>
              <a:rPr lang="en-US" sz="1600" dirty="0">
                <a:latin typeface="Arial" pitchFamily="34" charset="0"/>
                <a:cs typeface="Arial" pitchFamily="34" charset="0"/>
              </a:rPr>
              <a:t> </a:t>
            </a:r>
            <a:endParaRPr lang="cs-CZ" sz="1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cs-CZ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583668" y="6416675"/>
            <a:ext cx="5976664" cy="365125"/>
          </a:xfrm>
        </p:spPr>
        <p:txBody>
          <a:bodyPr/>
          <a:lstStyle/>
          <a:p>
            <a:pPr algn="ctr">
              <a:defRPr/>
            </a:pPr>
            <a:r>
              <a:rPr lang="cs-CZ" sz="1000" dirty="0"/>
              <a:t>Autorem materiálu a všech jeho částí, není-li uvedeno jinak, je Mgr. </a:t>
            </a:r>
            <a:r>
              <a:rPr lang="cs-CZ" sz="1000" dirty="0" smtClean="0"/>
              <a:t>Karolína Bryczová </a:t>
            </a:r>
            <a:r>
              <a:rPr lang="cs-CZ" sz="1000" dirty="0" err="1" smtClean="0"/>
              <a:t>Vasková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58221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Vlastní 4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FF0000"/>
      </a:accent2>
      <a:accent3>
        <a:srgbClr val="FFFF00"/>
      </a:accent3>
      <a:accent4>
        <a:srgbClr val="007DEA"/>
      </a:accent4>
      <a:accent5>
        <a:srgbClr val="7030A0"/>
      </a:accent5>
      <a:accent6>
        <a:srgbClr val="FF33CC"/>
      </a:accent6>
      <a:hlink>
        <a:srgbClr val="C00000"/>
      </a:hlink>
      <a:folHlink>
        <a:srgbClr val="0070C0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953</TotalTime>
  <Words>807</Words>
  <Application>Microsoft Office PowerPoint</Application>
  <PresentationFormat>Předvádění na obrazovce (4:3)</PresentationFormat>
  <Paragraphs>162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Aspekt</vt:lpstr>
      <vt:lpstr>Acrobat Document</vt:lpstr>
      <vt:lpstr>   Název školy: Svobodná základní škola,o.p.s. Autor: Karolína Bryczová Vasková Název materiálu: VY_32_INOVACE_08_ČESKÝJAZYK _PRAVOPIS Ú, Ů Název: PRAVOPIS Ú, Ů Číslo projektu: CZ.1.07/1.4.00/21.0929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Svobodná základní škola,o.p.s. Autor: Karolína Bryczová Vasková Název materiálu: VY_32_INOVACE_02_ANGLIČTINA_numbers Název: numbers Číslo projektu: ………</dc:title>
  <dc:creator>Pavel Brycz</dc:creator>
  <cp:lastModifiedBy>pc</cp:lastModifiedBy>
  <cp:revision>161</cp:revision>
  <dcterms:created xsi:type="dcterms:W3CDTF">2012-03-31T12:09:58Z</dcterms:created>
  <dcterms:modified xsi:type="dcterms:W3CDTF">2012-08-05T18:33:20Z</dcterms:modified>
</cp:coreProperties>
</file>