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266" r:id="rId3"/>
    <p:sldId id="267" r:id="rId4"/>
    <p:sldId id="256" r:id="rId5"/>
    <p:sldId id="257" r:id="rId6"/>
    <p:sldId id="262" r:id="rId7"/>
    <p:sldId id="263" r:id="rId8"/>
    <p:sldId id="261" r:id="rId9"/>
    <p:sldId id="264" r:id="rId10"/>
    <p:sldId id="265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>
        <a:xfrm>
          <a:off x="2016223" y="0"/>
          <a:ext cx="4752528" cy="403244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Základní škola a mateřská škola  Domažlice , </a:t>
          </a:r>
          <a:r>
            <a:rPr lang="cs-CZ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Msgre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B. Staška 232, příspěvková organizace 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>
        <a:xfrm>
          <a:off x="2016223" y="504057"/>
          <a:ext cx="4752528" cy="332676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 Mgr. Drahomíra Sladká  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>
        <a:xfrm>
          <a:off x="2016223" y="2016225"/>
          <a:ext cx="4752528" cy="120973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Téma: Sladkovodní korýši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>
        <a:xfrm>
          <a:off x="2016223" y="2520282"/>
          <a:ext cx="4752528" cy="50405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CZ.1.07/1.4.00/21.1437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>
        <a:xfrm>
          <a:off x="2016223" y="1512167"/>
          <a:ext cx="4752528" cy="191541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Sada:  Přírodopis pro 6.- 9. ročník 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>
        <a:xfrm>
          <a:off x="2016223" y="1008114"/>
          <a:ext cx="4752528" cy="262108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algn="l"/>
          <a:r>
            <a:rPr lang="cs-CZ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: </a:t>
          </a:r>
          <a:r>
            <a:rPr lang="cs-C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VY_52_INOVACE_28_Sladkovodní korýši</a:t>
          </a:r>
          <a:endParaRPr lang="cs-CZ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CE78D33-6C58-4B3D-9A82-F12800FEC31D}" type="presOf" srcId="{DAEA276B-ECF9-46F6-A7D3-4693B2D32BC4}" destId="{CDED6FE3-AD8F-4ACC-B6B8-710EDDD97598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29B1BCAC-2F95-4C25-B3CE-47DDDD43059C}" type="presOf" srcId="{FBBFC3EA-9D9D-4F3A-BEA6-9C2C0E46BF20}" destId="{643EA938-EDE0-4533-ACCC-D2BD6F3A527C}" srcOrd="0" destOrd="0" presId="urn:microsoft.com/office/officeart/2005/8/layout/target3"/>
    <dgm:cxn modelId="{EBF9B171-4AE4-4B28-8B0C-D15D946A986F}" type="presOf" srcId="{DAEA276B-ECF9-46F6-A7D3-4693B2D32BC4}" destId="{F69A1436-182C-465B-AD7F-FE48E0C090C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FA0232B-960B-4FDB-B398-0FD04331AF0D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EBC63E6-B10E-409D-A018-C524C1CD51AA}" type="presOf" srcId="{019433A1-1324-4DE1-9E6F-32B851095F74}" destId="{E7297F21-D4FD-4A41-AE58-814D01A6B5E7}" srcOrd="1" destOrd="0" presId="urn:microsoft.com/office/officeart/2005/8/layout/target3"/>
    <dgm:cxn modelId="{BD42AFAC-AED9-4775-A02D-C365BFCF5EC5}" type="presOf" srcId="{C73C7642-F245-4585-8F88-243F9FAEF6CA}" destId="{AA41A67C-3D3F-4AE9-9E0F-5D7F7BB2E741}" srcOrd="1" destOrd="0" presId="urn:microsoft.com/office/officeart/2005/8/layout/target3"/>
    <dgm:cxn modelId="{5C9C529C-8055-4B5D-B7F7-384429738EFF}" type="presOf" srcId="{C73C7642-F245-4585-8F88-243F9FAEF6CA}" destId="{97289DF2-90F4-4EC2-A9FC-633B00BAB610}" srcOrd="0" destOrd="0" presId="urn:microsoft.com/office/officeart/2005/8/layout/target3"/>
    <dgm:cxn modelId="{451C7BFD-0412-4DD5-A1E6-EB79E9D77792}" type="presOf" srcId="{EBC41103-E2E5-4D48-9B4B-425520D3D098}" destId="{F969C235-9271-4D34-B740-D627A121CAD0}" srcOrd="1" destOrd="0" presId="urn:microsoft.com/office/officeart/2005/8/layout/target3"/>
    <dgm:cxn modelId="{03B5A52C-DC29-479F-ABEF-0777BD292842}" type="presOf" srcId="{39F8B381-5807-488E-AC22-73DD4140ED4A}" destId="{71045F8C-00FA-488E-A7BD-E2E6753D979D}" srcOrd="0" destOrd="0" presId="urn:microsoft.com/office/officeart/2005/8/layout/target3"/>
    <dgm:cxn modelId="{E7FA3CDD-E731-4943-A5B9-B4F420A3D7AE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B56AFA92-72FC-41F2-98E6-90CEDA35D29A}" type="presOf" srcId="{019433A1-1324-4DE1-9E6F-32B851095F74}" destId="{A3817367-F2BC-482F-8832-FA00B51DCCF3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08767F3-1278-4887-8331-D187C894EFF8}" type="presOf" srcId="{FBBFC3EA-9D9D-4F3A-BEA6-9C2C0E46BF20}" destId="{832BF48F-0145-4429-9E02-8FCA946CCE9E}" srcOrd="1" destOrd="0" presId="urn:microsoft.com/office/officeart/2005/8/layout/target3"/>
    <dgm:cxn modelId="{2ED21460-C6BD-4A8C-8786-B78A7C79137B}" type="presOf" srcId="{445C7998-7549-48B0-BD68-D4F0167F02E5}" destId="{4D19AB04-24FA-40C2-B203-52AE3D15E171}" srcOrd="1" destOrd="0" presId="urn:microsoft.com/office/officeart/2005/8/layout/target3"/>
    <dgm:cxn modelId="{C7797784-DBBF-4144-A556-92D9C262F8CA}" type="presParOf" srcId="{71045F8C-00FA-488E-A7BD-E2E6753D979D}" destId="{3577EC6B-C980-4F34-8C69-4365E7B8FC8C}" srcOrd="0" destOrd="0" presId="urn:microsoft.com/office/officeart/2005/8/layout/target3"/>
    <dgm:cxn modelId="{8578B1F0-8209-41F0-AE58-9C038F46F6CB}" type="presParOf" srcId="{71045F8C-00FA-488E-A7BD-E2E6753D979D}" destId="{6940EB87-DC1D-4BC3-9408-9AC2E1FFC039}" srcOrd="1" destOrd="0" presId="urn:microsoft.com/office/officeart/2005/8/layout/target3"/>
    <dgm:cxn modelId="{16E27C22-1F20-4465-BF31-E44C2C9D9DAB}" type="presParOf" srcId="{71045F8C-00FA-488E-A7BD-E2E6753D979D}" destId="{BC35EE03-4121-4EF9-923D-7CB6D30D358D}" srcOrd="2" destOrd="0" presId="urn:microsoft.com/office/officeart/2005/8/layout/target3"/>
    <dgm:cxn modelId="{B4F9AB23-6A59-4C6E-AD93-EB1729CDEA5B}" type="presParOf" srcId="{71045F8C-00FA-488E-A7BD-E2E6753D979D}" destId="{C95EEA27-3CBF-4645-A92D-9D8AF5C1CBFC}" srcOrd="3" destOrd="0" presId="urn:microsoft.com/office/officeart/2005/8/layout/target3"/>
    <dgm:cxn modelId="{67A9450B-B651-4C92-8A2A-9E9DD3678EF3}" type="presParOf" srcId="{71045F8C-00FA-488E-A7BD-E2E6753D979D}" destId="{851BB866-B6AE-4566-893F-4C635BA974FC}" srcOrd="4" destOrd="0" presId="urn:microsoft.com/office/officeart/2005/8/layout/target3"/>
    <dgm:cxn modelId="{8CD0437C-3B81-4ECD-AA25-E9D0F9D1A4CA}" type="presParOf" srcId="{71045F8C-00FA-488E-A7BD-E2E6753D979D}" destId="{643EA938-EDE0-4533-ACCC-D2BD6F3A527C}" srcOrd="5" destOrd="0" presId="urn:microsoft.com/office/officeart/2005/8/layout/target3"/>
    <dgm:cxn modelId="{4E70C57F-564B-42BA-A28E-4EFE6D0B4BD4}" type="presParOf" srcId="{71045F8C-00FA-488E-A7BD-E2E6753D979D}" destId="{92F31B18-D66D-4CC7-89B9-378928DE877D}" srcOrd="6" destOrd="0" presId="urn:microsoft.com/office/officeart/2005/8/layout/target3"/>
    <dgm:cxn modelId="{A8AB7F5F-F9F7-45A6-863A-69EFA8AD7DFB}" type="presParOf" srcId="{71045F8C-00FA-488E-A7BD-E2E6753D979D}" destId="{902074E1-B931-4618-97F1-FADBE82E9C3C}" srcOrd="7" destOrd="0" presId="urn:microsoft.com/office/officeart/2005/8/layout/target3"/>
    <dgm:cxn modelId="{E1F294FD-6E3D-40F7-83B3-A454C1B72ABF}" type="presParOf" srcId="{71045F8C-00FA-488E-A7BD-E2E6753D979D}" destId="{A3817367-F2BC-482F-8832-FA00B51DCCF3}" srcOrd="8" destOrd="0" presId="urn:microsoft.com/office/officeart/2005/8/layout/target3"/>
    <dgm:cxn modelId="{07DCB440-0676-4574-AE88-9FC4E3FCC96E}" type="presParOf" srcId="{71045F8C-00FA-488E-A7BD-E2E6753D979D}" destId="{626ABFF6-56C8-4386-B662-68EC364EED9D}" srcOrd="9" destOrd="0" presId="urn:microsoft.com/office/officeart/2005/8/layout/target3"/>
    <dgm:cxn modelId="{B40BF497-D5BA-43BD-919E-BAA5BBE3680A}" type="presParOf" srcId="{71045F8C-00FA-488E-A7BD-E2E6753D979D}" destId="{6DB11F1C-D028-4800-9625-6611CA9DE6D4}" srcOrd="10" destOrd="0" presId="urn:microsoft.com/office/officeart/2005/8/layout/target3"/>
    <dgm:cxn modelId="{19BC457C-AC78-436B-BB8B-7AE97DDC0A3D}" type="presParOf" srcId="{71045F8C-00FA-488E-A7BD-E2E6753D979D}" destId="{CDED6FE3-AD8F-4ACC-B6B8-710EDDD97598}" srcOrd="11" destOrd="0" presId="urn:microsoft.com/office/officeart/2005/8/layout/target3"/>
    <dgm:cxn modelId="{DF4F0EEB-38EF-486F-81B7-6C7ECE94DD4E}" type="presParOf" srcId="{71045F8C-00FA-488E-A7BD-E2E6753D979D}" destId="{397AC6D7-84A6-4150-958F-83C92D9ACF38}" srcOrd="12" destOrd="0" presId="urn:microsoft.com/office/officeart/2005/8/layout/target3"/>
    <dgm:cxn modelId="{BEF2E95B-E999-4BF3-972B-4796AB0CD0A6}" type="presParOf" srcId="{71045F8C-00FA-488E-A7BD-E2E6753D979D}" destId="{D7419528-33A6-416D-9E64-B3F7915C5149}" srcOrd="13" destOrd="0" presId="urn:microsoft.com/office/officeart/2005/8/layout/target3"/>
    <dgm:cxn modelId="{21AFE53F-D4B6-4102-AB57-AD6EADCB6E68}" type="presParOf" srcId="{71045F8C-00FA-488E-A7BD-E2E6753D979D}" destId="{97289DF2-90F4-4EC2-A9FC-633B00BAB610}" srcOrd="14" destOrd="0" presId="urn:microsoft.com/office/officeart/2005/8/layout/target3"/>
    <dgm:cxn modelId="{AAA7EF27-88EC-4AF9-87E6-05FC85753A53}" type="presParOf" srcId="{71045F8C-00FA-488E-A7BD-E2E6753D979D}" destId="{234EBA9D-95B4-4C20-A84E-6F65F1085DC6}" srcOrd="15" destOrd="0" presId="urn:microsoft.com/office/officeart/2005/8/layout/target3"/>
    <dgm:cxn modelId="{C09E374A-B4C2-4ED5-90C3-E2B23F944ACD}" type="presParOf" srcId="{71045F8C-00FA-488E-A7BD-E2E6753D979D}" destId="{12255512-213F-41DF-90A6-8B4CD74A2B52}" srcOrd="16" destOrd="0" presId="urn:microsoft.com/office/officeart/2005/8/layout/target3"/>
    <dgm:cxn modelId="{96CC44DB-A13D-4E82-B9D3-E7AF4982B77C}" type="presParOf" srcId="{71045F8C-00FA-488E-A7BD-E2E6753D979D}" destId="{50C2F88D-8688-44C2-A854-691F34009D3B}" srcOrd="17" destOrd="0" presId="urn:microsoft.com/office/officeart/2005/8/layout/target3"/>
    <dgm:cxn modelId="{D2A8202D-0AEC-4776-BBDE-E2F0E321B8A5}" type="presParOf" srcId="{71045F8C-00FA-488E-A7BD-E2E6753D979D}" destId="{4D19AB04-24FA-40C2-B203-52AE3D15E171}" srcOrd="18" destOrd="0" presId="urn:microsoft.com/office/officeart/2005/8/layout/target3"/>
    <dgm:cxn modelId="{583FC83F-4CDE-4E63-95DB-0689348FF1C9}" type="presParOf" srcId="{71045F8C-00FA-488E-A7BD-E2E6753D979D}" destId="{832BF48F-0145-4429-9E02-8FCA946CCE9E}" srcOrd="19" destOrd="0" presId="urn:microsoft.com/office/officeart/2005/8/layout/target3"/>
    <dgm:cxn modelId="{3733CEBA-6CE5-4810-BEE8-FB4636F6698C}" type="presParOf" srcId="{71045F8C-00FA-488E-A7BD-E2E6753D979D}" destId="{E7297F21-D4FD-4A41-AE58-814D01A6B5E7}" srcOrd="20" destOrd="0" presId="urn:microsoft.com/office/officeart/2005/8/layout/target3"/>
    <dgm:cxn modelId="{2B4185EA-FED5-48AD-8921-4F2DF2B61243}" type="presParOf" srcId="{71045F8C-00FA-488E-A7BD-E2E6753D979D}" destId="{F69A1436-182C-465B-AD7F-FE48E0C090C1}" srcOrd="21" destOrd="0" presId="urn:microsoft.com/office/officeart/2005/8/layout/target3"/>
    <dgm:cxn modelId="{504FEA1C-3004-47DD-A508-2470764132D9}" type="presParOf" srcId="{71045F8C-00FA-488E-A7BD-E2E6753D979D}" destId="{AA41A67C-3D3F-4AE9-9E0F-5D7F7BB2E741}" srcOrd="22" destOrd="0" presId="urn:microsoft.com/office/officeart/2005/8/layout/target3"/>
    <dgm:cxn modelId="{72B6D704-6EBA-479E-BB2D-DDF10B1A853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</a:t>
          </a: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Základní škola a mateřská škola  Domažlice , </a:t>
          </a:r>
          <a:r>
            <a:rPr lang="cs-CZ" sz="14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Msgre</a:t>
          </a: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B. Staška 232, příspěvková organizace 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</a:t>
          </a: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 Mgr. Drahomíra Sladká  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: </a:t>
          </a: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VY_52_INOVACE_28_Sladkovodní korýši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Sada:  Přírodopis pro 6.- 9. ročník 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Téma: Sladkovodní korýši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Číslo projektu</a:t>
          </a:r>
          <a:r>
            <a:rPr lang="cs-CZ" sz="14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: CZ.1.07/1.4.00/21.1437</a:t>
          </a:r>
          <a:endParaRPr lang="cs-CZ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8CBFE-E288-4882-8BBF-D7333A77D893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AFEF6-0E73-44C5-98EF-074AF3C7F1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67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FEF6-0E73-44C5-98EF-074AF3C7F10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495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204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7244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7917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7613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306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195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2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1760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7808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40456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150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72DF0-0C8F-485A-9B01-1EAB5842B836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67763-80E0-4D33-AB75-258C5E22E4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977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lqDBiq-WLc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215670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711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Anotace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417670"/>
              </p:ext>
            </p:extLst>
          </p:nvPr>
        </p:nvGraphicFramePr>
        <p:xfrm>
          <a:off x="1524000" y="1397000"/>
          <a:ext cx="6096000" cy="3489960"/>
        </p:xfrm>
        <a:graphic>
          <a:graphicData uri="http://schemas.openxmlformats.org/drawingml/2006/table">
            <a:tbl>
              <a:tblPr bandRow="1"/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 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Učebnice  Ekologický přírodopis pro 6. ročník ZŠ,</a:t>
                      </a:r>
                    </a:p>
                    <a:p>
                      <a:r>
                        <a:rPr lang="cs-CZ" dirty="0" smtClean="0"/>
                        <a:t>Nakladatelství</a:t>
                      </a:r>
                      <a:r>
                        <a:rPr lang="cs-CZ" baseline="0" dirty="0" smtClean="0"/>
                        <a:t> uč. Fortuna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je určena k osvojení učiva o sladkovodních korýších s využitím interaktivní tabule. Slouží i k zápisu do sešitu.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881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Sladkovodní korýši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912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644853" y="395509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Čím se vyznačují korýši?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23284" y="4869160"/>
            <a:ext cx="76931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Korýši mají </a:t>
            </a:r>
            <a:r>
              <a:rPr lang="cs-CZ" sz="2800" b="1" dirty="0" smtClean="0"/>
              <a:t>článkované tělo</a:t>
            </a:r>
            <a:r>
              <a:rPr lang="cs-CZ" sz="2800" dirty="0" smtClean="0"/>
              <a:t>, </a:t>
            </a:r>
            <a:r>
              <a:rPr lang="cs-CZ" sz="2800" b="1" dirty="0" smtClean="0"/>
              <a:t>hodně končetin </a:t>
            </a:r>
          </a:p>
          <a:p>
            <a:r>
              <a:rPr lang="cs-CZ" sz="2800" dirty="0"/>
              <a:t>a</a:t>
            </a:r>
            <a:r>
              <a:rPr lang="cs-CZ" sz="2800" dirty="0" smtClean="0"/>
              <a:t> </a:t>
            </a:r>
            <a:r>
              <a:rPr lang="cs-CZ" sz="2800" b="1" dirty="0" smtClean="0"/>
              <a:t>krunýř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4853" y="548680"/>
            <a:ext cx="7374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Kterého korýše známe z ekosystému  lesa?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3284" y="1567629"/>
            <a:ext cx="3995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Stinka  obecná</a:t>
            </a:r>
            <a:endParaRPr lang="cs-CZ" sz="2800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378" y="1523389"/>
            <a:ext cx="2827722" cy="2209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308304" y="3955098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23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873" y="404664"/>
            <a:ext cx="4991819" cy="421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1052736"/>
            <a:ext cx="26805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Rak říční</a:t>
            </a:r>
          </a:p>
          <a:p>
            <a:endParaRPr lang="cs-CZ" sz="2800" dirty="0"/>
          </a:p>
          <a:p>
            <a:r>
              <a:rPr lang="cs-CZ" sz="2800" dirty="0" smtClean="0"/>
              <a:t> - chráněný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- až 25 cm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- aktivní v noci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8878" y="5410951"/>
            <a:ext cx="981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Rak bahenní </a:t>
            </a:r>
            <a:r>
              <a:rPr lang="cs-CZ" sz="2800" dirty="0" smtClean="0"/>
              <a:t>– může žít i v mírně znečištěných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vodách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316416" y="5041619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  <p:sp>
        <p:nvSpPr>
          <p:cNvPr id="8" name="TextovéPole 7">
            <a:hlinkClick r:id="rId3"/>
          </p:cNvPr>
          <p:cNvSpPr txBox="1"/>
          <p:nvPr/>
        </p:nvSpPr>
        <p:spPr>
          <a:xfrm>
            <a:off x="1043608" y="4725144"/>
            <a:ext cx="760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Video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522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3" t="30612" r="20310" b="21504"/>
          <a:stretch/>
        </p:blipFill>
        <p:spPr bwMode="auto">
          <a:xfrm rot="5400000">
            <a:off x="5230329" y="1834566"/>
            <a:ext cx="4047526" cy="3059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732408"/>
            <a:ext cx="5668539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Stavba těla: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Krunýř </a:t>
            </a:r>
            <a:r>
              <a:rPr lang="cs-CZ" sz="2800" dirty="0" smtClean="0"/>
              <a:t>(vyztužená pokožka)</a:t>
            </a:r>
          </a:p>
          <a:p>
            <a:pPr marL="514350" indent="-514350">
              <a:buAutoNum type="arabicPeriod"/>
            </a:pPr>
            <a:r>
              <a:rPr lang="cs-CZ" sz="2800" b="1" dirty="0" smtClean="0"/>
              <a:t>Hlavohruď</a:t>
            </a:r>
            <a:r>
              <a:rPr lang="cs-CZ" sz="2800" dirty="0" smtClean="0"/>
              <a:t> – 5 párů končetin</a:t>
            </a:r>
          </a:p>
          <a:p>
            <a:r>
              <a:rPr lang="cs-CZ" sz="2800" dirty="0" smtClean="0"/>
              <a:t>     (klepeta, kráčivé), 2 páry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tykadel, oči na stopkách </a:t>
            </a:r>
          </a:p>
          <a:p>
            <a:r>
              <a:rPr lang="cs-CZ" sz="2800" b="1" dirty="0" smtClean="0"/>
              <a:t>3.  Zadeček</a:t>
            </a:r>
            <a:r>
              <a:rPr lang="cs-CZ" sz="2800" dirty="0" smtClean="0"/>
              <a:t> – drobné nožky</a:t>
            </a:r>
          </a:p>
          <a:p>
            <a:r>
              <a:rPr lang="cs-CZ" sz="2800" b="1" dirty="0" smtClean="0"/>
              <a:t>4.  Ploutvička</a:t>
            </a:r>
          </a:p>
          <a:p>
            <a:pPr marL="514350" indent="-514350">
              <a:buAutoNum type="arabicPeriod" startAt="3"/>
            </a:pPr>
            <a:endParaRPr lang="cs-CZ" sz="2800" dirty="0"/>
          </a:p>
          <a:p>
            <a:r>
              <a:rPr lang="cs-CZ" sz="2800" dirty="0" smtClean="0"/>
              <a:t>   dýchání – žábry</a:t>
            </a:r>
          </a:p>
          <a:p>
            <a:r>
              <a:rPr lang="cs-CZ" sz="2800" dirty="0" smtClean="0"/>
              <a:t>   samička a sameček, vývin přímý</a:t>
            </a:r>
          </a:p>
          <a:p>
            <a:r>
              <a:rPr lang="cs-CZ" sz="2800" dirty="0" smtClean="0"/>
              <a:t>   všežravec</a:t>
            </a:r>
          </a:p>
          <a:p>
            <a:r>
              <a:rPr lang="cs-CZ" sz="2800" dirty="0" smtClean="0"/>
              <a:t>   svléká se, roste skokem</a:t>
            </a:r>
          </a:p>
          <a:p>
            <a:r>
              <a:rPr lang="cs-CZ" sz="2800" dirty="0" smtClean="0"/>
              <a:t> 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460432" y="5404574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73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33" y="1864585"/>
            <a:ext cx="3960440" cy="2851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53194"/>
            <a:ext cx="3408122" cy="256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692696"/>
            <a:ext cx="72234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Kteří korýši jsou součástí planktonu?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1412776"/>
            <a:ext cx="1986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perloočka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0072" y="1330109"/>
            <a:ext cx="19303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buchanka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28643" y="4713148"/>
            <a:ext cx="6724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Co je plankton a jaký má význam?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15921" y="5589240"/>
            <a:ext cx="68980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Organismy vznášející se ve vodě, složka potravy </a:t>
            </a:r>
          </a:p>
          <a:p>
            <a:r>
              <a:rPr lang="cs-CZ" sz="2400" dirty="0"/>
              <a:t>v</a:t>
            </a:r>
            <a:r>
              <a:rPr lang="cs-CZ" sz="2400" smtClean="0"/>
              <a:t>odních </a:t>
            </a:r>
            <a:r>
              <a:rPr lang="cs-CZ" sz="2400" dirty="0" smtClean="0"/>
              <a:t>živočichů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40586" y="4400832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340162" y="4442318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215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8069068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Odpověz: </a:t>
            </a:r>
            <a:r>
              <a:rPr lang="cs-CZ" sz="2800" b="1" dirty="0" smtClean="0">
                <a:solidFill>
                  <a:srgbClr val="FF0000"/>
                </a:solidFill>
              </a:rPr>
              <a:t>( můžeš využít učebnici str. 79, 80)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cs-CZ" sz="3200" dirty="0" smtClean="0"/>
              <a:t>Do které velké skupiny živočichů korýši</a:t>
            </a:r>
          </a:p>
          <a:p>
            <a:r>
              <a:rPr lang="cs-CZ" sz="3200" dirty="0" smtClean="0"/>
              <a:t>    patří? Proč?</a:t>
            </a:r>
          </a:p>
          <a:p>
            <a:r>
              <a:rPr lang="cs-CZ" sz="3200" dirty="0" smtClean="0"/>
              <a:t>2. Z čeho je tvořen krunýř raka?</a:t>
            </a:r>
          </a:p>
          <a:p>
            <a:r>
              <a:rPr lang="cs-CZ" sz="3200" dirty="0" smtClean="0"/>
              <a:t>3. Proč roste rak skokem?</a:t>
            </a:r>
          </a:p>
          <a:p>
            <a:r>
              <a:rPr lang="cs-CZ" sz="3200" dirty="0" smtClean="0"/>
              <a:t>4. Kolika let se může rak dožít?</a:t>
            </a:r>
          </a:p>
          <a:p>
            <a:r>
              <a:rPr lang="cs-CZ" sz="3200" dirty="0" smtClean="0"/>
              <a:t>5. K čemu slouží rakovi klepeta?</a:t>
            </a:r>
          </a:p>
          <a:p>
            <a:r>
              <a:rPr lang="cs-CZ" sz="3200" dirty="0" smtClean="0"/>
              <a:t>6. Čím se raci živí?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56260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84718"/>
            <a:ext cx="8728672" cy="6001643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Kontrola:</a:t>
            </a:r>
          </a:p>
          <a:p>
            <a:pPr marL="514350" indent="-514350">
              <a:buAutoNum type="arabicPeriod"/>
            </a:pP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Korýši patří mezi členovce, mají tělo i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    končetiny z článků.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2. Krunýř je tvořen z chitinu a uhličitanu</a:t>
            </a:r>
          </a:p>
          <a:p>
            <a:r>
              <a:rPr lang="cs-CZ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   vápenatého.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3. Krunýř je tvrdý, a proto rak roste v době</a:t>
            </a:r>
          </a:p>
          <a:p>
            <a:r>
              <a:rPr lang="cs-CZ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   kdy má krunýř svlečený.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4. Rak se dožívá asi 20 let.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5. Klepety rak chytá kořist a brání se.</a:t>
            </a:r>
          </a:p>
          <a:p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6. Raci se živí mršinami, drobnými živočichy</a:t>
            </a:r>
          </a:p>
          <a:p>
            <a:r>
              <a:rPr lang="cs-CZ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bg2">
                    <a:lumMod val="25000"/>
                  </a:schemeClr>
                </a:solidFill>
              </a:rPr>
              <a:t>   a rostlinami.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83934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233000"/>
            <a:ext cx="83529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[online]. 3.5.2008 [cit. 2011-05-03]. Porcellio-scaber-29-04-2008-083. Dostupné z WWW: &lt;http://en.wikipedia.org/wiki/File:</a:t>
            </a:r>
          </a:p>
          <a:p>
            <a:r>
              <a:rPr lang="cs-CZ" sz="1200" dirty="0"/>
              <a:t>     Porcellio-scaber-29-04-2008-083.jpg&gt;.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2101" y="123300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23852" y="3789040"/>
            <a:ext cx="82406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err="1"/>
              <a:t>Wikipedia</a:t>
            </a:r>
            <a:r>
              <a:rPr lang="cs-CZ" sz="1200" dirty="0"/>
              <a:t> [online]. 4.12.2006 [cit. 2011-04-23]. </a:t>
            </a:r>
            <a:r>
              <a:rPr lang="cs-CZ" sz="1200" dirty="0" err="1"/>
              <a:t>Daphnia</a:t>
            </a:r>
            <a:r>
              <a:rPr lang="cs-CZ" sz="1200" dirty="0"/>
              <a:t> </a:t>
            </a:r>
            <a:r>
              <a:rPr lang="cs-CZ" sz="1200" dirty="0" err="1"/>
              <a:t>magna</a:t>
            </a:r>
            <a:r>
              <a:rPr lang="cs-CZ" sz="1200" dirty="0"/>
              <a:t>. Dostupné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 2.5 </a:t>
            </a:r>
            <a:r>
              <a:rPr lang="cs-CZ" sz="1200" dirty="0" err="1"/>
              <a:t>Generic</a:t>
            </a:r>
            <a:r>
              <a:rPr lang="cs-CZ" sz="1200" dirty="0"/>
              <a:t> z WWW: </a:t>
            </a:r>
          </a:p>
          <a:p>
            <a:r>
              <a:rPr lang="cs-CZ" sz="1200" dirty="0"/>
              <a:t>     &lt;http://cs.wikipedia.org/wiki/</a:t>
            </a:r>
            <a:r>
              <a:rPr lang="cs-CZ" sz="1200" dirty="0" err="1"/>
              <a:t>Soubor:Daphnia_magna.png</a:t>
            </a:r>
            <a:r>
              <a:rPr lang="cs-CZ" sz="1200" dirty="0"/>
              <a:t>&gt;.</a:t>
            </a:r>
          </a:p>
        </p:txBody>
      </p:sp>
      <p:sp>
        <p:nvSpPr>
          <p:cNvPr id="5" name="Obdélník 4"/>
          <p:cNvSpPr/>
          <p:nvPr/>
        </p:nvSpPr>
        <p:spPr>
          <a:xfrm>
            <a:off x="769257" y="4588270"/>
            <a:ext cx="78288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err="1"/>
              <a:t>Wikipedia</a:t>
            </a:r>
            <a:r>
              <a:rPr lang="cs-CZ" sz="1200" dirty="0"/>
              <a:t> [online]. 13.9.2007 [cit. 2011-05-01]. </a:t>
            </a:r>
            <a:r>
              <a:rPr lang="cs-CZ" sz="1200" dirty="0" err="1"/>
              <a:t>Cyclops</a:t>
            </a:r>
            <a:r>
              <a:rPr lang="cs-CZ" sz="1200" dirty="0"/>
              <a:t>. Dostupné pod licencí public </a:t>
            </a:r>
            <a:r>
              <a:rPr lang="cs-CZ" sz="1200" dirty="0" err="1"/>
              <a:t>domain</a:t>
            </a:r>
            <a:r>
              <a:rPr lang="cs-CZ" sz="1200" dirty="0"/>
              <a:t> z WWW:     </a:t>
            </a:r>
          </a:p>
          <a:p>
            <a:r>
              <a:rPr lang="cs-CZ" sz="1200" dirty="0"/>
              <a:t>     &lt;http://cs.wikipedia.org/wiki/</a:t>
            </a:r>
            <a:r>
              <a:rPr lang="cs-CZ" sz="1200" dirty="0" err="1"/>
              <a:t>Soubor:Cyclops.JPG</a:t>
            </a:r>
            <a:r>
              <a:rPr lang="cs-CZ" sz="1200" dirty="0"/>
              <a:t>&gt;.</a:t>
            </a:r>
          </a:p>
        </p:txBody>
      </p:sp>
      <p:sp>
        <p:nvSpPr>
          <p:cNvPr id="6" name="Obdélník 5"/>
          <p:cNvSpPr/>
          <p:nvPr/>
        </p:nvSpPr>
        <p:spPr>
          <a:xfrm>
            <a:off x="668464" y="1981606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[online]. 9.6.2005 [cit. 2011-04-25]. </a:t>
            </a:r>
            <a:r>
              <a:rPr lang="cs-CZ" sz="1200" dirty="0" err="1"/>
              <a:t>Blausteinsee</a:t>
            </a:r>
            <a:r>
              <a:rPr lang="cs-CZ" sz="1200" dirty="0"/>
              <a:t> </a:t>
            </a:r>
            <a:r>
              <a:rPr lang="cs-CZ" sz="1200" dirty="0" err="1"/>
              <a:t>Tierwelt</a:t>
            </a:r>
            <a:r>
              <a:rPr lang="cs-CZ" sz="1200" dirty="0"/>
              <a:t> 05. Dostupné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autora-Zachovejte licenci 3.0</a:t>
            </a:r>
          </a:p>
          <a:p>
            <a:r>
              <a:rPr lang="pl-PL" sz="1200" dirty="0"/>
              <a:t>     Unported z  WWW: &lt;http://cs.wikipedia.org/wiki/Soubor:Blausteinsee_Tierwelt_05.jpg&gt;.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638133" y="2826551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 </a:t>
            </a:r>
            <a:r>
              <a:rPr lang="cs-CZ" sz="1200" dirty="0" err="1"/>
              <a:t>Wikipedia</a:t>
            </a:r>
            <a:r>
              <a:rPr lang="cs-CZ" sz="1200" dirty="0"/>
              <a:t> [online]. 26. 8. 2006 [cit. 2011-04-08]. </a:t>
            </a:r>
            <a:r>
              <a:rPr lang="cs-CZ" sz="1200" dirty="0" err="1"/>
              <a:t>Datei:Meyers</a:t>
            </a:r>
            <a:r>
              <a:rPr lang="cs-CZ" sz="1200" dirty="0"/>
              <a:t> b10 s0176a.jpg. Dostupné pod licencí public </a:t>
            </a:r>
            <a:r>
              <a:rPr lang="cs-CZ" sz="1200" dirty="0" err="1"/>
              <a:t>domain</a:t>
            </a:r>
            <a:r>
              <a:rPr lang="cs-CZ" sz="1200" dirty="0"/>
              <a:t> z WWW: &lt;http://de.wikipedia.org/w/</a:t>
            </a:r>
            <a:r>
              <a:rPr lang="cs-CZ" sz="1200" dirty="0" err="1"/>
              <a:t>index.php?title</a:t>
            </a:r>
            <a:r>
              <a:rPr lang="cs-CZ" sz="1200" dirty="0"/>
              <a:t>=Datei:Meyers_b10_s0176a.jpg&amp;filetimestamp=20060826030248&gt;.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38133" y="548680"/>
            <a:ext cx="1834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9267" y="2010258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3609" y="2862589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9267" y="3742873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0074" y="4495069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11560" y="5301208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Video:</a:t>
            </a:r>
          </a:p>
          <a:p>
            <a:r>
              <a:rPr lang="cs-CZ" sz="1200" dirty="0" err="1" smtClean="0"/>
              <a:t>YouTube</a:t>
            </a:r>
            <a:r>
              <a:rPr lang="cs-CZ" sz="1200" dirty="0" smtClean="0"/>
              <a:t> </a:t>
            </a:r>
            <a:r>
              <a:rPr lang="cs-CZ" sz="1200" dirty="0"/>
              <a:t>[online]. 17.3.2011 [cit. 2011-04-25]. </a:t>
            </a:r>
            <a:r>
              <a:rPr lang="cs-CZ" sz="1200" dirty="0" err="1"/>
              <a:t>Animals</a:t>
            </a:r>
            <a:r>
              <a:rPr lang="cs-CZ" sz="1200" dirty="0"/>
              <a:t> (HD </a:t>
            </a:r>
            <a:r>
              <a:rPr lang="cs-CZ" sz="1200" dirty="0" err="1"/>
              <a:t>movie</a:t>
            </a:r>
            <a:r>
              <a:rPr lang="cs-CZ" sz="1200" dirty="0"/>
              <a:t> 06) - </a:t>
            </a:r>
            <a:r>
              <a:rPr lang="cs-CZ" sz="1200" dirty="0" err="1"/>
              <a:t>Astacus</a:t>
            </a:r>
            <a:r>
              <a:rPr lang="cs-CZ" sz="1200" dirty="0"/>
              <a:t> - </a:t>
            </a:r>
            <a:r>
              <a:rPr lang="cs-CZ" sz="1200" dirty="0" err="1"/>
              <a:t>Crayfish</a:t>
            </a:r>
            <a:r>
              <a:rPr lang="cs-CZ" sz="1200" dirty="0"/>
              <a:t>. Dostupné z WWW: &lt;http://www.youtube.com/</a:t>
            </a:r>
            <a:r>
              <a:rPr lang="cs-CZ" sz="1200" dirty="0" err="1"/>
              <a:t>watch?v</a:t>
            </a:r>
            <a:r>
              <a:rPr lang="cs-CZ" sz="1200" dirty="0"/>
              <a:t>=et9HF5xzZY8&gt;.</a:t>
            </a:r>
          </a:p>
        </p:txBody>
      </p:sp>
    </p:spTree>
    <p:extLst>
      <p:ext uri="{BB962C8B-B14F-4D97-AF65-F5344CB8AC3E}">
        <p14:creationId xmlns:p14="http://schemas.microsoft.com/office/powerpoint/2010/main" val="114198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572</Words>
  <Application>Microsoft Office PowerPoint</Application>
  <PresentationFormat>Předvádění na obrazovce (4:3)</PresentationFormat>
  <Paragraphs>93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Aerodynamika</vt:lpstr>
      <vt:lpstr>Motiv systému Office</vt:lpstr>
      <vt:lpstr>Prezentace aplikace PowerPoint</vt:lpstr>
      <vt:lpstr>Prezentace aplikace PowerPoint</vt:lpstr>
      <vt:lpstr>Sladkovodní korýši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Sladkovodní korýši</dc:title>
  <dc:creator>Sladká</dc:creator>
  <cp:lastModifiedBy>Sladká</cp:lastModifiedBy>
  <cp:revision>32</cp:revision>
  <dcterms:created xsi:type="dcterms:W3CDTF">2012-03-14T16:40:57Z</dcterms:created>
  <dcterms:modified xsi:type="dcterms:W3CDTF">2012-03-14T20:56:55Z</dcterms:modified>
</cp:coreProperties>
</file>