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6" r:id="rId3"/>
    <p:sldId id="267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94660"/>
  </p:normalViewPr>
  <p:slideViewPr>
    <p:cSldViewPr>
      <p:cViewPr varScale="1">
        <p:scale>
          <a:sx n="66" d="100"/>
          <a:sy n="66" d="100"/>
        </p:scale>
        <p:origin x="-14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5272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3707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633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5883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2617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3970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2915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8795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3592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8952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21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8B14E-B336-4F7E-A2F4-A6EB33A760F4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9306C-0E40-4533-BCAD-124F4F118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613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so0JshorR0&amp;feature=player_detailpage" TargetMode="External"/><Relationship Id="rId2" Type="http://schemas.openxmlformats.org/officeDocument/2006/relationships/hyperlink" Target="http://www.youtube.com/watch?v=AnuUXyre6Ak&amp;feature=player_embedded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nuUXyre6Ak&amp;feature=player_embedded" TargetMode="External"/><Relationship Id="rId2" Type="http://schemas.openxmlformats.org/officeDocument/2006/relationships/hyperlink" Target="http://www.youtube.com/watch?v=Iso0JshorR0&amp;feature=player_detailpag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338" y="719138"/>
            <a:ext cx="6791325" cy="542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628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347788"/>
            <a:ext cx="8229600" cy="417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744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Ptáci na rybnících a v jejich okolí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676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481535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Znáte některé ptáky z okolí rybníka?</a:t>
            </a:r>
          </a:p>
          <a:p>
            <a:r>
              <a:rPr lang="cs-CZ" sz="3200" b="1" dirty="0" smtClean="0"/>
              <a:t>Proč mnoho ptáků žije na rybnících a </a:t>
            </a:r>
          </a:p>
          <a:p>
            <a:r>
              <a:rPr lang="cs-CZ" sz="3200" b="1" dirty="0"/>
              <a:t>v</a:t>
            </a:r>
            <a:r>
              <a:rPr lang="cs-CZ" sz="3200" b="1" dirty="0" smtClean="0"/>
              <a:t> jejich okolí?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Odpověď: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Hledají zde potravu, úkryt.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Sladká\AppData\Local\Microsoft\Windows\Temporary Internet Files\Content.IE5\DE4CGPLA\MC900337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527" y="4412009"/>
            <a:ext cx="2214050" cy="118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adká\AppData\Local\Microsoft\Windows\Temporary Internet Files\Content.IE5\K0O7W0UI\MM90035664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128" y="4339421"/>
            <a:ext cx="1998445" cy="1609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adká\AppData\Local\Microsoft\Windows\Temporary Internet Files\Content.IE5\K0O7W0UI\MP90018051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09412"/>
            <a:ext cx="1721538" cy="272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62497" y="5805264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achna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41604" y="6101816"/>
            <a:ext cx="10534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labuť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85404" y="5816112"/>
            <a:ext cx="752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čáp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8936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78494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Víš jak jsou ptáci přizpůsobeni pohybu na vodní hladině?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Odpověď: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Mají </a:t>
            </a:r>
            <a:r>
              <a:rPr lang="cs-CZ" sz="3200" b="1" dirty="0" err="1" smtClean="0"/>
              <a:t>nesmáčivé</a:t>
            </a:r>
            <a:r>
              <a:rPr lang="cs-CZ" sz="3200" b="1" dirty="0" smtClean="0"/>
              <a:t> peří, protože si na ně roztírají tuk z tukové žlázy nad ocasem.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Mají různě utvářené plovací blány a lemy na nohách.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Někteří mají dlouhé končetiny (brodění ve vodě).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69475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888463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Prohlédni si v učebnici na str. 90 potápku</a:t>
            </a:r>
          </a:p>
          <a:p>
            <a:r>
              <a:rPr lang="cs-CZ" sz="3200" b="1" dirty="0"/>
              <a:t>r</a:t>
            </a:r>
            <a:r>
              <a:rPr lang="cs-CZ" sz="3200" b="1" dirty="0" smtClean="0"/>
              <a:t>oháče a </a:t>
            </a:r>
            <a:r>
              <a:rPr lang="cs-CZ" sz="3200" b="1" dirty="0" err="1" smtClean="0"/>
              <a:t>poláka</a:t>
            </a:r>
            <a:r>
              <a:rPr lang="cs-CZ" sz="3200" b="1" dirty="0" smtClean="0"/>
              <a:t> velkého a zjisti, čím se</a:t>
            </a:r>
          </a:p>
          <a:p>
            <a:r>
              <a:rPr lang="cs-CZ" sz="3200" b="1" dirty="0" smtClean="0"/>
              <a:t>liší jejich končetiny.</a:t>
            </a:r>
          </a:p>
          <a:p>
            <a:endParaRPr lang="cs-CZ" sz="3200" dirty="0" smtClean="0"/>
          </a:p>
          <a:p>
            <a:r>
              <a:rPr lang="cs-CZ" sz="3200" b="1" dirty="0" smtClean="0">
                <a:solidFill>
                  <a:srgbClr val="FF0000"/>
                </a:solidFill>
              </a:rPr>
              <a:t>Odpověď:</a:t>
            </a:r>
          </a:p>
          <a:p>
            <a:r>
              <a:rPr lang="cs-CZ" sz="3200" b="1" dirty="0" smtClean="0"/>
              <a:t>Potápka roháč </a:t>
            </a:r>
            <a:r>
              <a:rPr lang="cs-CZ" sz="3200" dirty="0" smtClean="0"/>
              <a:t>má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končetiny s větší plochou</a:t>
            </a:r>
          </a:p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lovacích blan </a:t>
            </a:r>
            <a:r>
              <a:rPr lang="cs-CZ" sz="3200" dirty="0" smtClean="0"/>
              <a:t>a má je umístěné hodně vzadu.</a:t>
            </a:r>
          </a:p>
          <a:p>
            <a:endParaRPr lang="cs-CZ" sz="3200" dirty="0" smtClean="0"/>
          </a:p>
          <a:p>
            <a:r>
              <a:rPr lang="cs-CZ" sz="3200" b="1" dirty="0" smtClean="0"/>
              <a:t>Polák velký </a:t>
            </a:r>
            <a:r>
              <a:rPr lang="cs-CZ" sz="3200" dirty="0" smtClean="0"/>
              <a:t>má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menší plochu plovacích blan </a:t>
            </a:r>
            <a:r>
              <a:rPr lang="cs-CZ" sz="3200" dirty="0" smtClean="0"/>
              <a:t>a 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ončetiny umístěné více pod tělem.</a:t>
            </a:r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2563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0652" y="404664"/>
            <a:ext cx="8385629" cy="304698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Potápiví ptáci </a:t>
            </a:r>
            <a:r>
              <a:rPr lang="cs-CZ" sz="3200" dirty="0" smtClean="0"/>
              <a:t>mají </a:t>
            </a:r>
            <a:r>
              <a:rPr lang="cs-CZ" sz="3200" b="1" dirty="0" smtClean="0"/>
              <a:t>větší hmotnost</a:t>
            </a:r>
            <a:r>
              <a:rPr lang="cs-CZ" sz="3200" dirty="0" smtClean="0"/>
              <a:t>, </a:t>
            </a:r>
            <a:r>
              <a:rPr lang="cs-CZ" sz="3200" b="1" dirty="0" smtClean="0"/>
              <a:t>hůře </a:t>
            </a:r>
          </a:p>
          <a:p>
            <a:r>
              <a:rPr lang="cs-CZ" sz="3200" b="1" dirty="0"/>
              <a:t>c</a:t>
            </a:r>
            <a:r>
              <a:rPr lang="cs-CZ" sz="3200" b="1" dirty="0" smtClean="0"/>
              <a:t>hodí</a:t>
            </a:r>
            <a:r>
              <a:rPr lang="cs-CZ" sz="3200" dirty="0" smtClean="0"/>
              <a:t> po souši, těžce vzlétají, při nebezpečí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e potápějí.</a:t>
            </a:r>
          </a:p>
          <a:p>
            <a:r>
              <a:rPr lang="cs-CZ" sz="3200" b="1" dirty="0" err="1" smtClean="0">
                <a:solidFill>
                  <a:srgbClr val="C00000"/>
                </a:solidFill>
              </a:rPr>
              <a:t>Plavaví</a:t>
            </a:r>
            <a:r>
              <a:rPr lang="cs-CZ" sz="3200" b="1" dirty="0" smtClean="0">
                <a:solidFill>
                  <a:srgbClr val="C00000"/>
                </a:solidFill>
              </a:rPr>
              <a:t> ptáci </a:t>
            </a:r>
            <a:r>
              <a:rPr lang="cs-CZ" sz="3200" dirty="0" smtClean="0"/>
              <a:t>mají </a:t>
            </a:r>
            <a:r>
              <a:rPr lang="cs-CZ" sz="3200" b="1" dirty="0" smtClean="0"/>
              <a:t>menší hmotnost těla</a:t>
            </a:r>
            <a:r>
              <a:rPr lang="cs-CZ" sz="3200" dirty="0" smtClean="0"/>
              <a:t>,</a:t>
            </a:r>
          </a:p>
          <a:p>
            <a:r>
              <a:rPr lang="cs-CZ" sz="3200" b="1" dirty="0"/>
              <a:t>d</a:t>
            </a:r>
            <a:r>
              <a:rPr lang="cs-CZ" sz="3200" b="1" dirty="0" smtClean="0"/>
              <a:t>obře chodí </a:t>
            </a:r>
            <a:r>
              <a:rPr lang="cs-CZ" sz="3200" dirty="0" smtClean="0"/>
              <a:t>po souši, výborně létají. </a:t>
            </a:r>
          </a:p>
          <a:p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683568" y="374513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Video: kachna divoká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941168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Video: </a:t>
            </a:r>
            <a:r>
              <a:rPr lang="cs-CZ" dirty="0">
                <a:hlinkClick r:id="rId3"/>
              </a:rPr>
              <a:t>p</a:t>
            </a:r>
            <a:r>
              <a:rPr lang="cs-CZ" dirty="0" smtClean="0">
                <a:hlinkClick r:id="rId3"/>
              </a:rPr>
              <a:t>otápka </a:t>
            </a:r>
            <a:r>
              <a:rPr lang="cs-CZ" dirty="0" smtClean="0">
                <a:hlinkClick r:id="rId3"/>
              </a:rPr>
              <a:t>roháč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89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7" y="836712"/>
            <a:ext cx="841452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ÚKOL:</a:t>
            </a:r>
          </a:p>
          <a:p>
            <a:r>
              <a:rPr lang="cs-CZ" sz="3200" b="1" dirty="0" smtClean="0"/>
              <a:t>Najdi v učebnici příklady potápivých a </a:t>
            </a:r>
          </a:p>
          <a:p>
            <a:r>
              <a:rPr lang="cs-CZ" sz="3200" b="1" dirty="0" err="1"/>
              <a:t>p</a:t>
            </a:r>
            <a:r>
              <a:rPr lang="cs-CZ" sz="3200" b="1" dirty="0" err="1" smtClean="0"/>
              <a:t>lavavých</a:t>
            </a:r>
            <a:r>
              <a:rPr lang="cs-CZ" sz="3200" b="1" dirty="0" smtClean="0"/>
              <a:t> druhů ptáků.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996952"/>
            <a:ext cx="811953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Kontrola: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Potápiví ptáci: </a:t>
            </a:r>
            <a:r>
              <a:rPr lang="cs-CZ" sz="3200" dirty="0" smtClean="0"/>
              <a:t>např. </a:t>
            </a:r>
            <a:r>
              <a:rPr lang="cs-CZ" sz="3200" b="1" dirty="0" smtClean="0"/>
              <a:t>lyska černá</a:t>
            </a:r>
            <a:r>
              <a:rPr lang="cs-CZ" sz="3200" dirty="0" smtClean="0"/>
              <a:t>, </a:t>
            </a:r>
            <a:r>
              <a:rPr lang="cs-CZ" sz="3200" b="1" dirty="0" smtClean="0"/>
              <a:t>potápka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</a:t>
            </a:r>
            <a:r>
              <a:rPr lang="cs-CZ" sz="3200" b="1" dirty="0" smtClean="0"/>
              <a:t>roháč</a:t>
            </a:r>
            <a:r>
              <a:rPr lang="cs-CZ" sz="3200" dirty="0" smtClean="0"/>
              <a:t>, </a:t>
            </a:r>
            <a:r>
              <a:rPr lang="cs-CZ" sz="3200" b="1" dirty="0" smtClean="0"/>
              <a:t>potápka rudokrká</a:t>
            </a:r>
          </a:p>
          <a:p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Plavaví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ptáci: </a:t>
            </a:r>
            <a:r>
              <a:rPr lang="cs-CZ" sz="3200" dirty="0" err="1" smtClean="0"/>
              <a:t>např.</a:t>
            </a:r>
            <a:r>
              <a:rPr lang="cs-CZ" sz="3200" b="1" dirty="0" err="1" smtClean="0"/>
              <a:t>čírka</a:t>
            </a:r>
            <a:r>
              <a:rPr lang="cs-CZ" sz="3200" b="1" dirty="0" smtClean="0"/>
              <a:t> obecná</a:t>
            </a:r>
            <a:r>
              <a:rPr lang="cs-CZ" sz="3200" dirty="0" smtClean="0"/>
              <a:t>,</a:t>
            </a:r>
            <a:r>
              <a:rPr lang="cs-CZ" sz="3200" b="1" dirty="0"/>
              <a:t> </a:t>
            </a:r>
            <a:r>
              <a:rPr lang="cs-CZ" sz="3200" b="1" dirty="0" smtClean="0"/>
              <a:t>kachna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</a:t>
            </a:r>
            <a:r>
              <a:rPr lang="cs-CZ" sz="3200" b="1" dirty="0" smtClean="0"/>
              <a:t>divoká</a:t>
            </a:r>
            <a:r>
              <a:rPr lang="cs-CZ" sz="3200" dirty="0" smtClean="0"/>
              <a:t>, </a:t>
            </a:r>
            <a:r>
              <a:rPr lang="cs-CZ" sz="3200" b="1" dirty="0" smtClean="0"/>
              <a:t>husa velká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9412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3300" y="200253"/>
            <a:ext cx="5660204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              Vrubozobí ptáci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v</a:t>
            </a:r>
            <a:r>
              <a:rPr lang="cs-CZ" sz="3200" dirty="0" smtClean="0"/>
              <a:t>roubky na zobáku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p</a:t>
            </a:r>
            <a:r>
              <a:rPr lang="cs-CZ" sz="3200" dirty="0" smtClean="0"/>
              <a:t>lovací blány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m</a:t>
            </a:r>
            <a:r>
              <a:rPr lang="cs-CZ" sz="3200" dirty="0" smtClean="0"/>
              <a:t>astné peří (tuková žláza)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nekrmiví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5618" y="3642923"/>
            <a:ext cx="29033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k</a:t>
            </a:r>
            <a:r>
              <a:rPr lang="cs-CZ" sz="3200" b="1" dirty="0" smtClean="0"/>
              <a:t>achna divoká</a:t>
            </a:r>
          </a:p>
          <a:p>
            <a:endParaRPr lang="cs-CZ" sz="3200" b="1" dirty="0" smtClean="0"/>
          </a:p>
        </p:txBody>
      </p:sp>
      <p:pic>
        <p:nvPicPr>
          <p:cNvPr id="3074" name="Picture 2" descr="C:\Users\Sladká\AppData\Local\Microsoft\Windows\Temporary Internet Files\Content.IE5\DE4CGPLA\MC900109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18" y="4250501"/>
            <a:ext cx="2368805" cy="207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adká\AppData\Local\Microsoft\Windows\Temporary Internet Files\Content.IE5\S7687CZ2\MC9000839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901" y="4283703"/>
            <a:ext cx="2508692" cy="2043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1191" y="3665726"/>
            <a:ext cx="22044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h</a:t>
            </a:r>
            <a:r>
              <a:rPr lang="cs-CZ" sz="3200" b="1" dirty="0" smtClean="0"/>
              <a:t>usa velká</a:t>
            </a:r>
            <a:endParaRPr lang="cs-CZ" sz="3200" b="1" dirty="0"/>
          </a:p>
        </p:txBody>
      </p:sp>
      <p:pic>
        <p:nvPicPr>
          <p:cNvPr id="3079" name="Picture 7" descr="C:\Users\Sladká\AppData\Local\Microsoft\Windows\Temporary Internet Files\Content.IE5\S7687CZ2\MC9003469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57554"/>
            <a:ext cx="2318503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44877" y="3604927"/>
            <a:ext cx="23695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l</a:t>
            </a:r>
            <a:r>
              <a:rPr lang="cs-CZ" sz="3200" b="1" dirty="0" smtClean="0"/>
              <a:t>abuť velká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4474" y="2776572"/>
            <a:ext cx="19351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Zástupci: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15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5145961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               Brodiví ptáci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d</a:t>
            </a:r>
            <a:r>
              <a:rPr lang="cs-CZ" sz="3200" dirty="0" smtClean="0"/>
              <a:t>louhé tenké nohy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d</a:t>
            </a:r>
            <a:r>
              <a:rPr lang="cs-CZ" sz="3200" dirty="0" smtClean="0"/>
              <a:t>louhý zobák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krmiví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</p:txBody>
      </p:sp>
      <p:pic>
        <p:nvPicPr>
          <p:cNvPr id="4098" name="Picture 2" descr="C:\Users\Sladká\AppData\Local\Microsoft\Windows\Temporary Internet Files\Content.IE5\DE4CGPLA\MP9001805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1731256" cy="274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ladká\AppData\Local\Microsoft\Windows\Temporary Internet Files\Content.IE5\K0O7W0UI\MP900406495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45" t="11640" r="27102" b="41164"/>
          <a:stretch/>
        </p:blipFill>
        <p:spPr bwMode="auto">
          <a:xfrm>
            <a:off x="5667356" y="2397782"/>
            <a:ext cx="2464541" cy="290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59832" y="5628540"/>
            <a:ext cx="1677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č</a:t>
            </a:r>
            <a:r>
              <a:rPr lang="cs-CZ" sz="3200" b="1" dirty="0" smtClean="0"/>
              <a:t>áp bílý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28163" y="5649625"/>
            <a:ext cx="3462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v</a:t>
            </a:r>
            <a:r>
              <a:rPr lang="cs-CZ" sz="3200" b="1" dirty="0" smtClean="0"/>
              <a:t>olavka popelavá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929990"/>
            <a:ext cx="19351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Zástupci: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76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52124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Úkol:</a:t>
            </a:r>
          </a:p>
          <a:p>
            <a:r>
              <a:rPr lang="cs-CZ" sz="3200" dirty="0" smtClean="0"/>
              <a:t>Vyhledej v učebnici na str. 89- 91 další 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říklady vodních ptáků, zařaď je do skupin.</a:t>
            </a:r>
          </a:p>
          <a:p>
            <a:r>
              <a:rPr lang="cs-CZ" sz="3200" dirty="0" smtClean="0"/>
              <a:t>Kteří z nich jsou chránění?</a:t>
            </a:r>
            <a:endParaRPr lang="cs-CZ" sz="3200" dirty="0"/>
          </a:p>
          <a:p>
            <a:r>
              <a:rPr lang="cs-CZ" sz="3200" b="1" dirty="0" smtClean="0">
                <a:solidFill>
                  <a:srgbClr val="FF0000"/>
                </a:solidFill>
              </a:rPr>
              <a:t>Kontrola: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   Chřástal vodní – krátkokřídlí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Moták pochop – dravci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Racek chechtavý – </a:t>
            </a:r>
            <a:r>
              <a:rPr lang="cs-CZ" sz="2800" b="1" dirty="0" err="1" smtClean="0">
                <a:solidFill>
                  <a:srgbClr val="FF0000"/>
                </a:solidFill>
              </a:rPr>
              <a:t>dlouhokřídlí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   Rákosník zpěvný – pěvci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Potápka roháč – potápky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Konipas bílý - pěvci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6156176" y="3888849"/>
            <a:ext cx="648072" cy="223224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24127" y="4312475"/>
            <a:ext cx="157607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šichni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sou</a:t>
            </a:r>
          </a:p>
          <a:p>
            <a:r>
              <a:rPr lang="cs-CZ" sz="2800" dirty="0" smtClean="0"/>
              <a:t>chráněni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83568" y="3580859"/>
            <a:ext cx="7920880" cy="2944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04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484784"/>
            <a:ext cx="84969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Video odkazy: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www.youtube.com/watch?v=Iso0JshorR0&amp;feature=player_detailpage</a:t>
            </a:r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www.youtube.com/watch?v=AnuUXyre6Ak&amp;feature=player_embedded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Ilustrace: </a:t>
            </a:r>
          </a:p>
          <a:p>
            <a:r>
              <a:rPr lang="cs-CZ" dirty="0" smtClean="0">
                <a:hlinkClick r:id="rId4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404664"/>
            <a:ext cx="1534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Citace</a:t>
            </a:r>
          </a:p>
        </p:txBody>
      </p:sp>
    </p:spTree>
    <p:extLst>
      <p:ext uri="{BB962C8B-B14F-4D97-AF65-F5344CB8AC3E}">
        <p14:creationId xmlns:p14="http://schemas.microsoft.com/office/powerpoint/2010/main" val="115863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194</TotalTime>
  <Words>332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Aerodynamika</vt:lpstr>
      <vt:lpstr>Motiv systému Office</vt:lpstr>
      <vt:lpstr>Prezentace aplikace PowerPoint</vt:lpstr>
      <vt:lpstr>Prezentace aplikace PowerPoint</vt:lpstr>
      <vt:lpstr>Ptáci na rybnících a v jejich okolí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Vodní ptáci</dc:title>
  <dc:creator>Sladká</dc:creator>
  <cp:lastModifiedBy>Sladká</cp:lastModifiedBy>
  <cp:revision>28</cp:revision>
  <dcterms:created xsi:type="dcterms:W3CDTF">2012-03-20T19:47:16Z</dcterms:created>
  <dcterms:modified xsi:type="dcterms:W3CDTF">2012-04-06T09:30:07Z</dcterms:modified>
</cp:coreProperties>
</file>