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</p:sldMasterIdLst>
  <p:sldIdLst>
    <p:sldId id="264" r:id="rId3"/>
    <p:sldId id="265" r:id="rId4"/>
    <p:sldId id="256" r:id="rId5"/>
    <p:sldId id="259" r:id="rId6"/>
    <p:sldId id="257" r:id="rId7"/>
    <p:sldId id="258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5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600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9685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300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722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245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872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0461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6190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3657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4185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6626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722AA-1F0A-47CE-A593-FA24A359477A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9FB48-4244-4476-8E80-CFAAD9283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41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4.wmf"/><Relationship Id="rId4" Type="http://schemas.openxmlformats.org/officeDocument/2006/relationships/image" Target="../media/image9.wmf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719138"/>
            <a:ext cx="6791325" cy="542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71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19250"/>
            <a:ext cx="8229600" cy="362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34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Členovci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Opakování učiva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9429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5770" y="692696"/>
            <a:ext cx="809138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Co je společným znakem všech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členovců?</a:t>
            </a: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Odpověď:</a:t>
            </a:r>
          </a:p>
          <a:p>
            <a:endParaRPr lang="cs-CZ" sz="3200" b="1" dirty="0">
              <a:solidFill>
                <a:srgbClr val="FF0000"/>
              </a:solidFill>
            </a:endParaRPr>
          </a:p>
          <a:p>
            <a:r>
              <a:rPr lang="cs-CZ" sz="3200" dirty="0" smtClean="0"/>
              <a:t>Tělo i končetiny mají z nepravidelných</a:t>
            </a:r>
          </a:p>
          <a:p>
            <a:r>
              <a:rPr lang="cs-CZ" sz="3200" dirty="0"/>
              <a:t>č</a:t>
            </a:r>
            <a:r>
              <a:rPr lang="cs-CZ" sz="3200" dirty="0" smtClean="0"/>
              <a:t>lánků.</a:t>
            </a:r>
            <a:endParaRPr lang="cs-CZ" sz="3200" dirty="0"/>
          </a:p>
        </p:txBody>
      </p:sp>
      <p:pic>
        <p:nvPicPr>
          <p:cNvPr id="1027" name="Picture 3" descr="C:\Users\Sladká\AppData\Local\Microsoft\Windows\Temporary Internet Files\Content.IE5\AM1I8PN9\MC9003489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972" y="4502819"/>
            <a:ext cx="2230172" cy="148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ladká\AppData\Local\Microsoft\Windows\Temporary Internet Files\Content.IE5\AM1I8PN9\MC9003469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565" y="4509120"/>
            <a:ext cx="1428293" cy="158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ladká\AppData\Local\Microsoft\Windows\Temporary Internet Files\Content.IE5\DE4CGPLA\MP90017547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18118"/>
            <a:ext cx="252210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75770" y="2924944"/>
            <a:ext cx="8091382" cy="13071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78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36822"/>
            <a:ext cx="79736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Doplň do tabulky charakteristické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  <a:r>
              <a:rPr lang="cs-CZ" sz="3200" b="1" dirty="0" smtClean="0">
                <a:solidFill>
                  <a:srgbClr val="FF0000"/>
                </a:solidFill>
              </a:rPr>
              <a:t>naky skupin členovců: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290623"/>
              </p:ext>
            </p:extLst>
          </p:nvPr>
        </p:nvGraphicFramePr>
        <p:xfrm>
          <a:off x="583228" y="1844824"/>
          <a:ext cx="7973660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4596"/>
                <a:gridCol w="2232248"/>
                <a:gridCol w="1368152"/>
                <a:gridCol w="1968664"/>
              </a:tblGrid>
              <a:tr h="106211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Části těla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Počet noh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Dýchání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6211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Pavoukovci 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6211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Korýši 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6211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Hmyz </a:t>
                      </a:r>
                      <a:endParaRPr lang="cs-CZ" sz="2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250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116365"/>
              </p:ext>
            </p:extLst>
          </p:nvPr>
        </p:nvGraphicFramePr>
        <p:xfrm>
          <a:off x="611560" y="1628801"/>
          <a:ext cx="7973660" cy="4663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4596"/>
                <a:gridCol w="2232248"/>
                <a:gridCol w="1368152"/>
                <a:gridCol w="1968664"/>
              </a:tblGrid>
              <a:tr h="11320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Části těla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Počet noh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Dýchání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13204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Pavoukovci 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hlavohruď</a:t>
                      </a:r>
                    </a:p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zadeček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4 páry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plicní</a:t>
                      </a:r>
                      <a:endParaRPr lang="cs-CZ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vaky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13204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Korýši 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hlavohruď</a:t>
                      </a:r>
                    </a:p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zadeček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5 párů</a:t>
                      </a:r>
                    </a:p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( i víc)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žábry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66979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Hmyz </a:t>
                      </a:r>
                      <a:endParaRPr lang="cs-CZ" sz="2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hlava</a:t>
                      </a:r>
                    </a:p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hruď</a:t>
                      </a:r>
                    </a:p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zadeček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3 páry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vzdušnice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99592" y="908720"/>
            <a:ext cx="2327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Kontrola: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32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Sladká\AppData\Local\Microsoft\Windows\Temporary Internet Files\Content.IE5\DE4CGPLA\MP90043853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03" t="27711" r="29029" b="18503"/>
          <a:stretch/>
        </p:blipFill>
        <p:spPr bwMode="auto">
          <a:xfrm>
            <a:off x="755576" y="1772816"/>
            <a:ext cx="1440159" cy="163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ladká\AppData\Local\Microsoft\Windows\Temporary Internet Files\Content.IE5\S7687CZ2\MC90043801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277" y="1667135"/>
            <a:ext cx="1731640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Sladká\AppData\Local\Microsoft\Windows\Temporary Internet Files\Content.IE5\S7687CZ2\MC9000531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78" y="4460754"/>
            <a:ext cx="1810512" cy="100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Sladká\AppData\Local\Microsoft\Windows\Temporary Internet Files\Content.IE5\AM1I8PN9\MC900348927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571" y="4509120"/>
            <a:ext cx="1840687" cy="122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Sladká\AppData\Local\Microsoft\Windows\Temporary Internet Files\Content.IE5\S7687CZ2\MC900436254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990" y="1655222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Sladká\AppData\Local\Microsoft\Windows\Temporary Internet Files\Content.IE5\DE4CGPLA\MC90043803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261" y="4112846"/>
            <a:ext cx="2019672" cy="201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Sladká\AppData\Local\Microsoft\Windows\Temporary Internet Files\Content.IE5\K0O7W0UI\MP900444861[1]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70"/>
          <a:stretch/>
        </p:blipFill>
        <p:spPr bwMode="auto">
          <a:xfrm>
            <a:off x="4317637" y="1667135"/>
            <a:ext cx="1846037" cy="174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Sladká\AppData\Local\Microsoft\Windows\Temporary Internet Files\Content.IE5\K0O7W0UI\MP900255479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845" y="4436372"/>
            <a:ext cx="1811335" cy="118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50412" y="474373"/>
            <a:ext cx="85154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Členovce na obrázcích pojmenuj a zařaď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d</a:t>
            </a:r>
            <a:r>
              <a:rPr lang="cs-CZ" sz="2800" b="1" dirty="0" smtClean="0">
                <a:solidFill>
                  <a:srgbClr val="FF0000"/>
                </a:solidFill>
              </a:rPr>
              <a:t>o skupin: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91445" y="3483794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1.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75845" y="3486226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97760" y="3501459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3.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19" y="3486226"/>
            <a:ext cx="1080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90961" y="5786566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51430" y="5877272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6.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75893" y="5870908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7.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52319" y="5877272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26699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8050281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Kontrola: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cs-CZ" sz="2800" b="1" dirty="0" smtClean="0"/>
              <a:t>Slunéčko sedmitečné </a:t>
            </a:r>
            <a:r>
              <a:rPr lang="cs-CZ" sz="2800" dirty="0" smtClean="0"/>
              <a:t>– hmyz – brouci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Křižák obecný </a:t>
            </a:r>
            <a:r>
              <a:rPr lang="cs-CZ" sz="2800" dirty="0" smtClean="0"/>
              <a:t>– pavoukovci – pavouci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Babočka paví oko </a:t>
            </a:r>
            <a:r>
              <a:rPr lang="cs-CZ" sz="2800" dirty="0" smtClean="0"/>
              <a:t>– hmyz – motýli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Včela medonosná </a:t>
            </a:r>
            <a:r>
              <a:rPr lang="cs-CZ" sz="2800" dirty="0" smtClean="0"/>
              <a:t>– hmyz – blanokřídlí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Sekáč obecný </a:t>
            </a:r>
            <a:r>
              <a:rPr lang="cs-CZ" sz="2800" dirty="0" smtClean="0"/>
              <a:t>– pavoukovci – sekáči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Krab pobřežní </a:t>
            </a:r>
            <a:r>
              <a:rPr lang="cs-CZ" sz="2800" dirty="0" smtClean="0"/>
              <a:t>– korýši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Rak říční – </a:t>
            </a:r>
            <a:r>
              <a:rPr lang="cs-CZ" sz="2800" dirty="0" smtClean="0"/>
              <a:t>korýši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Komár pisklavý </a:t>
            </a:r>
            <a:r>
              <a:rPr lang="cs-CZ" sz="2800" dirty="0" smtClean="0"/>
              <a:t>– hmyz - dvoukřídlí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8454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08720"/>
            <a:ext cx="79928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Uveď příklady členovců pro které platí: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Patří mezi chráněné –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smtClean="0">
                <a:solidFill>
                  <a:srgbClr val="FF0000"/>
                </a:solidFill>
              </a:rPr>
              <a:t>brouk roháč, rak, čmelák, …</a:t>
            </a:r>
          </a:p>
          <a:p>
            <a:pPr marL="514350" indent="-514350">
              <a:buAutoNum type="arabicPeriod" startAt="2"/>
            </a:pPr>
            <a:r>
              <a:rPr lang="cs-CZ" sz="2800" dirty="0" smtClean="0"/>
              <a:t>Pavouk žijící pod vodou –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err="1" smtClean="0">
                <a:solidFill>
                  <a:srgbClr val="FF0000"/>
                </a:solidFill>
              </a:rPr>
              <a:t>vodouch</a:t>
            </a:r>
            <a:r>
              <a:rPr lang="cs-CZ" sz="2800" b="1" dirty="0" smtClean="0">
                <a:solidFill>
                  <a:srgbClr val="FF0000"/>
                </a:solidFill>
              </a:rPr>
              <a:t> stříbřitý</a:t>
            </a:r>
          </a:p>
          <a:p>
            <a:pPr marL="514350" indent="-514350">
              <a:buAutoNum type="arabicPeriod" startAt="3"/>
            </a:pPr>
            <a:r>
              <a:rPr lang="cs-CZ" sz="2800" dirty="0" smtClean="0"/>
              <a:t>Nebezpečný roztoč, přenašeč nemocí –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smtClean="0">
                <a:solidFill>
                  <a:srgbClr val="FF0000"/>
                </a:solidFill>
              </a:rPr>
              <a:t>klíště obecné</a:t>
            </a:r>
          </a:p>
          <a:p>
            <a:pPr marL="514350" indent="-514350">
              <a:buAutoNum type="arabicPeriod" startAt="4"/>
            </a:pPr>
            <a:r>
              <a:rPr lang="cs-CZ" sz="2800" dirty="0" smtClean="0"/>
              <a:t>Je to společenský hmyz –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smtClean="0">
                <a:solidFill>
                  <a:srgbClr val="FF0000"/>
                </a:solidFill>
              </a:rPr>
              <a:t>včela, čmelák, mravenec, …</a:t>
            </a:r>
          </a:p>
          <a:p>
            <a:pPr marL="514350" indent="-514350">
              <a:buAutoNum type="arabicPeriod" startAt="5"/>
            </a:pPr>
            <a:r>
              <a:rPr lang="cs-CZ" sz="2800" dirty="0" smtClean="0"/>
              <a:t>Korýš, který je součástí planktonu –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smtClean="0">
                <a:solidFill>
                  <a:srgbClr val="FF0000"/>
                </a:solidFill>
              </a:rPr>
              <a:t>perloočka, buchanka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5871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28800"/>
            <a:ext cx="6858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84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130</TotalTime>
  <Words>200</Words>
  <Application>Microsoft Office PowerPoint</Application>
  <PresentationFormat>Předvádění na obrazovce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Aspekt</vt:lpstr>
      <vt:lpstr>Motiv systému Office</vt:lpstr>
      <vt:lpstr>Prezentace aplikace PowerPoint</vt:lpstr>
      <vt:lpstr>Prezentace aplikace PowerPoint</vt:lpstr>
      <vt:lpstr>Členovci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Členovci</dc:title>
  <dc:creator>Sladká</dc:creator>
  <cp:lastModifiedBy>Sladká</cp:lastModifiedBy>
  <cp:revision>23</cp:revision>
  <dcterms:created xsi:type="dcterms:W3CDTF">2012-03-22T17:28:15Z</dcterms:created>
  <dcterms:modified xsi:type="dcterms:W3CDTF">2012-03-22T19:38:24Z</dcterms:modified>
</cp:coreProperties>
</file>