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4" r:id="rId3"/>
    <p:sldId id="265" r:id="rId4"/>
    <p:sldId id="256" r:id="rId5"/>
    <p:sldId id="257" r:id="rId6"/>
    <p:sldId id="258" r:id="rId7"/>
    <p:sldId id="259" r:id="rId8"/>
    <p:sldId id="260" r:id="rId9"/>
    <p:sldId id="261" r:id="rId10"/>
    <p:sldId id="263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2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DFFF46-3010-4E38-B29F-699CC531B14F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66AA32-93E1-49C3-A03A-93E34099E6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2740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Kontrola úkolu – viz snímek č. </a:t>
            </a:r>
            <a:r>
              <a:rPr lang="cs-CZ" smtClean="0"/>
              <a:t>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6AA32-93E1-49C3-A03A-93E34099E6C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8015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0679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145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0568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654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06892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920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5164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7252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424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5982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8465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4B646-ABB1-49DE-A533-766F715FC662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3E519-C913-444B-ACC4-70AA743A72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252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ommon_carp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6338" y="719138"/>
            <a:ext cx="6791325" cy="542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2927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073150"/>
            <a:ext cx="8229600" cy="471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299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Kapr obecný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705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92479" y="123904"/>
            <a:ext cx="27446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Stavba těla: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6" descr="Soubor:Common carp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CDD7CE"/>
              </a:clrFrom>
              <a:clrTo>
                <a:srgbClr val="CDD7C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71" y="1506935"/>
            <a:ext cx="8636000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583131" y="2671823"/>
            <a:ext cx="576064" cy="7920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059832" y="1772816"/>
            <a:ext cx="216024" cy="86409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6804248" y="2276872"/>
            <a:ext cx="360040" cy="115212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259632" y="1412776"/>
            <a:ext cx="432048" cy="201622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655139" y="889556"/>
            <a:ext cx="12089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skřele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2170" y="2204864"/>
            <a:ext cx="1074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hlava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17239" y="1185085"/>
            <a:ext cx="901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trup</a:t>
            </a:r>
            <a:endParaRPr lang="cs-CZ" sz="2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04248" y="1816178"/>
            <a:ext cx="9172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ocas</a:t>
            </a:r>
            <a:endParaRPr lang="cs-CZ" sz="2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5245" y="4467449"/>
            <a:ext cx="2601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ichové jamky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1657" y="5231210"/>
            <a:ext cx="26981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h</a:t>
            </a:r>
            <a:r>
              <a:rPr lang="cs-CZ" sz="2800" b="1" dirty="0" smtClean="0"/>
              <a:t>matové vousy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035194" y="5492820"/>
            <a:ext cx="15296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rsní ploutve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869220" y="5306518"/>
            <a:ext cx="145264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b</a:t>
            </a:r>
            <a:r>
              <a:rPr lang="cs-CZ" sz="2800" b="1" dirty="0" smtClean="0">
                <a:solidFill>
                  <a:srgbClr val="FF0000"/>
                </a:solidFill>
              </a:rPr>
              <a:t>řišní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ploutve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536546" y="5231210"/>
            <a:ext cx="145264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ř</a:t>
            </a:r>
            <a:r>
              <a:rPr lang="cs-CZ" sz="2800" b="1" dirty="0" smtClean="0">
                <a:solidFill>
                  <a:srgbClr val="FF0000"/>
                </a:solidFill>
              </a:rPr>
              <a:t>itní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ploutev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465529" y="4592739"/>
            <a:ext cx="164179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o</a:t>
            </a:r>
            <a:r>
              <a:rPr lang="cs-CZ" sz="2800" b="1" dirty="0" smtClean="0">
                <a:solidFill>
                  <a:srgbClr val="FF0000"/>
                </a:solidFill>
              </a:rPr>
              <a:t>casní</a:t>
            </a:r>
          </a:p>
          <a:p>
            <a:r>
              <a:rPr lang="cs-CZ" sz="2800" b="1" dirty="0" err="1" smtClean="0">
                <a:solidFill>
                  <a:srgbClr val="FF0000"/>
                </a:solidFill>
              </a:rPr>
              <a:t>ploutvev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231108" y="771848"/>
            <a:ext cx="25731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ostranní čára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595541" y="1295068"/>
            <a:ext cx="2803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h</a:t>
            </a:r>
            <a:r>
              <a:rPr lang="cs-CZ" sz="2800" b="1" dirty="0" smtClean="0">
                <a:solidFill>
                  <a:srgbClr val="FF0000"/>
                </a:solidFill>
              </a:rPr>
              <a:t>řbetní ploutev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30" name="Přímá spojnice se šipkou 29"/>
          <p:cNvCxnSpPr/>
          <p:nvPr/>
        </p:nvCxnSpPr>
        <p:spPr>
          <a:xfrm flipH="1">
            <a:off x="4465191" y="1295068"/>
            <a:ext cx="1052486" cy="198991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8" name="Přímá spojnice se šipkou 1027"/>
          <p:cNvCxnSpPr/>
          <p:nvPr/>
        </p:nvCxnSpPr>
        <p:spPr>
          <a:xfrm flipH="1" flipV="1">
            <a:off x="819336" y="4221088"/>
            <a:ext cx="537167" cy="101012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se šipkou 1030"/>
          <p:cNvCxnSpPr/>
          <p:nvPr/>
        </p:nvCxnSpPr>
        <p:spPr>
          <a:xfrm flipH="1" flipV="1">
            <a:off x="871163" y="3645024"/>
            <a:ext cx="820518" cy="82242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Přímá spojnice se šipkou 1034"/>
          <p:cNvCxnSpPr/>
          <p:nvPr/>
        </p:nvCxnSpPr>
        <p:spPr>
          <a:xfrm flipH="1" flipV="1">
            <a:off x="3233924" y="4729059"/>
            <a:ext cx="384524" cy="57745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7" name="Přímá spojnice se šipkou 1036"/>
          <p:cNvCxnSpPr/>
          <p:nvPr/>
        </p:nvCxnSpPr>
        <p:spPr>
          <a:xfrm flipH="1" flipV="1">
            <a:off x="4716016" y="4990669"/>
            <a:ext cx="576064" cy="31584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9" name="Přímá spojnice se šipkou 1038"/>
          <p:cNvCxnSpPr/>
          <p:nvPr/>
        </p:nvCxnSpPr>
        <p:spPr>
          <a:xfrm flipH="1" flipV="1">
            <a:off x="6536546" y="4729059"/>
            <a:ext cx="267702" cy="57745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Přímá spojnice se šipkou 1040"/>
          <p:cNvCxnSpPr/>
          <p:nvPr/>
        </p:nvCxnSpPr>
        <p:spPr>
          <a:xfrm flipV="1">
            <a:off x="7807932" y="4143535"/>
            <a:ext cx="72008" cy="53650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4" name="Přímá spojnice se šipkou 1043"/>
          <p:cNvCxnSpPr/>
          <p:nvPr/>
        </p:nvCxnSpPr>
        <p:spPr>
          <a:xfrm flipH="1">
            <a:off x="5796136" y="1818288"/>
            <a:ext cx="525726" cy="6026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0193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14445"/>
            <a:ext cx="911731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 využitím učebnice na str.84,85 doplň</a:t>
            </a:r>
          </a:p>
          <a:p>
            <a:r>
              <a:rPr lang="cs-CZ" sz="3200" b="1" dirty="0">
                <a:solidFill>
                  <a:srgbClr val="FF0000"/>
                </a:solidFill>
              </a:rPr>
              <a:t>ú</a:t>
            </a:r>
            <a:r>
              <a:rPr lang="cs-CZ" sz="3200" b="1" dirty="0" smtClean="0">
                <a:solidFill>
                  <a:srgbClr val="FF0000"/>
                </a:solidFill>
              </a:rPr>
              <a:t>daje o kaprovi: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/>
              <a:t>Potrava:  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b="1" dirty="0" smtClean="0"/>
              <a:t>Dýchání:  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b="1" dirty="0" smtClean="0"/>
              <a:t>Smysly:  </a:t>
            </a:r>
            <a:endParaRPr lang="cs-CZ" sz="3200" dirty="0" smtClean="0"/>
          </a:p>
          <a:p>
            <a:r>
              <a:rPr lang="cs-CZ" sz="3200" dirty="0" smtClean="0"/>
              <a:t>         </a:t>
            </a:r>
          </a:p>
          <a:p>
            <a:r>
              <a:rPr lang="cs-CZ" sz="3200" b="1" dirty="0" smtClean="0"/>
              <a:t>Plynový měchýř </a:t>
            </a:r>
            <a:r>
              <a:rPr lang="cs-CZ" sz="3200" dirty="0" smtClean="0"/>
              <a:t>– 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(význam)             </a:t>
            </a:r>
            <a:r>
              <a:rPr lang="cs-CZ" sz="3200" b="1" dirty="0" smtClean="0"/>
              <a:t> 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27058" y="3048430"/>
            <a:ext cx="606287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z</a:t>
            </a:r>
            <a:r>
              <a:rPr lang="cs-CZ" sz="3200" dirty="0" smtClean="0">
                <a:solidFill>
                  <a:srgbClr val="FF0000"/>
                </a:solidFill>
              </a:rPr>
              <a:t>rak, hmat, sluch (nedokonalý),</a:t>
            </a:r>
          </a:p>
          <a:p>
            <a:r>
              <a:rPr lang="cs-CZ" sz="3200" dirty="0">
                <a:solidFill>
                  <a:srgbClr val="FF0000"/>
                </a:solidFill>
              </a:rPr>
              <a:t>p</a:t>
            </a:r>
            <a:r>
              <a:rPr lang="cs-CZ" sz="3200" dirty="0" smtClean="0">
                <a:solidFill>
                  <a:srgbClr val="FF0000"/>
                </a:solidFill>
              </a:rPr>
              <a:t>ostranní čára</a:t>
            </a:r>
          </a:p>
          <a:p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31389" y="4044570"/>
            <a:ext cx="441659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n</a:t>
            </a:r>
            <a:r>
              <a:rPr lang="cs-CZ" sz="3200" dirty="0" smtClean="0">
                <a:solidFill>
                  <a:srgbClr val="FF0000"/>
                </a:solidFill>
              </a:rPr>
              <a:t>adlehčuje, umožňuje</a:t>
            </a:r>
          </a:p>
          <a:p>
            <a:r>
              <a:rPr lang="cs-CZ" sz="3200" dirty="0">
                <a:solidFill>
                  <a:srgbClr val="FF0000"/>
                </a:solidFill>
              </a:rPr>
              <a:t>r</a:t>
            </a:r>
            <a:r>
              <a:rPr lang="cs-CZ" sz="3200" dirty="0" smtClean="0">
                <a:solidFill>
                  <a:srgbClr val="FF0000"/>
                </a:solidFill>
              </a:rPr>
              <a:t>ychlou změnu polohy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27058" y="2132856"/>
            <a:ext cx="1976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všežravec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58769" y="2616503"/>
            <a:ext cx="42562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ž</a:t>
            </a:r>
            <a:r>
              <a:rPr lang="cs-CZ" sz="3200" dirty="0" smtClean="0">
                <a:solidFill>
                  <a:srgbClr val="FF0000"/>
                </a:solidFill>
              </a:rPr>
              <a:t>ábry (kryté skřelemi)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268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5735866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Rozmnožování kapra:</a:t>
            </a:r>
          </a:p>
          <a:p>
            <a:endParaRPr lang="cs-CZ" sz="3200" dirty="0" smtClean="0"/>
          </a:p>
          <a:p>
            <a:r>
              <a:rPr lang="cs-CZ" sz="3200" dirty="0"/>
              <a:t>p</a:t>
            </a:r>
            <a:r>
              <a:rPr lang="cs-CZ" sz="3200" dirty="0" smtClean="0"/>
              <a:t>ohlavně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amice – </a:t>
            </a:r>
            <a:r>
              <a:rPr lang="cs-CZ" sz="3200" b="1" dirty="0" smtClean="0"/>
              <a:t>jikry</a:t>
            </a:r>
            <a:r>
              <a:rPr lang="cs-CZ" sz="3200" dirty="0" smtClean="0"/>
              <a:t>, samec – </a:t>
            </a:r>
            <a:r>
              <a:rPr lang="cs-CZ" sz="3200" b="1" dirty="0" smtClean="0"/>
              <a:t>mlíčí</a:t>
            </a:r>
          </a:p>
          <a:p>
            <a:r>
              <a:rPr lang="cs-CZ" sz="3200" dirty="0"/>
              <a:t>o</a:t>
            </a:r>
            <a:r>
              <a:rPr lang="cs-CZ" sz="3200" dirty="0" smtClean="0"/>
              <a:t>plození ve vodě, </a:t>
            </a:r>
            <a:r>
              <a:rPr lang="cs-CZ" sz="3200" b="1" dirty="0" smtClean="0"/>
              <a:t>rybí plůdek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17030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8074646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Odpověz: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Která část naší republiky je proslavená</a:t>
            </a:r>
          </a:p>
          <a:p>
            <a:r>
              <a:rPr lang="cs-CZ" sz="3200" dirty="0" smtClean="0"/>
              <a:t>    chovem kaprů?</a:t>
            </a:r>
          </a:p>
          <a:p>
            <a:r>
              <a:rPr lang="cs-CZ" sz="3200" dirty="0" smtClean="0"/>
              <a:t>2. V kolikátém roce života se kapři </a:t>
            </a:r>
          </a:p>
          <a:p>
            <a:r>
              <a:rPr lang="cs-CZ" sz="3200" dirty="0" smtClean="0"/>
              <a:t>    obvykle loví?</a:t>
            </a:r>
          </a:p>
          <a:p>
            <a:r>
              <a:rPr lang="cs-CZ" sz="3200" dirty="0" smtClean="0"/>
              <a:t>3. Jak se rybáři starají o chov ryb?</a:t>
            </a:r>
          </a:p>
          <a:p>
            <a:r>
              <a:rPr lang="cs-CZ" sz="3200" dirty="0" smtClean="0"/>
              <a:t>4. Jak je kapr přizpůsoben životu ve vodě?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22414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767351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Odpovědi:</a:t>
            </a:r>
          </a:p>
          <a:p>
            <a:pPr marL="514350" indent="-514350">
              <a:buAutoNum type="arabicPeriod"/>
            </a:pPr>
            <a:r>
              <a:rPr lang="cs-CZ" sz="3200" dirty="0" smtClean="0">
                <a:solidFill>
                  <a:srgbClr val="FF0000"/>
                </a:solidFill>
              </a:rPr>
              <a:t>Chovem kaprů jsou proslaveny jižní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    </a:t>
            </a:r>
            <a:r>
              <a:rPr lang="cs-CZ" sz="3200" dirty="0">
                <a:solidFill>
                  <a:srgbClr val="FF0000"/>
                </a:solidFill>
              </a:rPr>
              <a:t>Č</a:t>
            </a:r>
            <a:r>
              <a:rPr lang="cs-CZ" sz="3200" dirty="0" smtClean="0">
                <a:solidFill>
                  <a:srgbClr val="FF0000"/>
                </a:solidFill>
              </a:rPr>
              <a:t>echy – Třeboňsko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2. Kapři se obvykle loví ve věku 3 let.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3. Rybáři např. hnojí vypuštěné rybníky, </a:t>
            </a:r>
          </a:p>
          <a:p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   ryby přikrmují, prosekávají led, …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4. Kapr je přizpůsoben životu ve vodě</a:t>
            </a:r>
          </a:p>
          <a:p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   tvarem těla, slizkou kůží, má plynový</a:t>
            </a:r>
          </a:p>
          <a:p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   měchýř, postranní čáru, ploutve.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830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51726" y="221986"/>
            <a:ext cx="584403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Pojmenuj části těla kapra: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6" name="Picture 26" descr="Soubor:Common carp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CDD7CE"/>
              </a:clrFrom>
              <a:clrTo>
                <a:srgbClr val="CDD7C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171" y="1506935"/>
            <a:ext cx="8636000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583131" y="2671823"/>
            <a:ext cx="576064" cy="7920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059832" y="1772816"/>
            <a:ext cx="216024" cy="86409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6804248" y="2276872"/>
            <a:ext cx="360040" cy="115212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259632" y="1412776"/>
            <a:ext cx="432048" cy="201622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931845" y="858340"/>
            <a:ext cx="526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2170" y="2204864"/>
            <a:ext cx="526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17239" y="1185085"/>
            <a:ext cx="526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04248" y="1816178"/>
            <a:ext cx="526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22248" y="4494011"/>
            <a:ext cx="526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6.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996579" y="5266306"/>
            <a:ext cx="526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65865" y="5312938"/>
            <a:ext cx="1529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12.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869220" y="5306518"/>
            <a:ext cx="736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11.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425981" y="5231210"/>
            <a:ext cx="736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10.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7616887" y="4680037"/>
            <a:ext cx="526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9.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5254624" y="770235"/>
            <a:ext cx="526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07931" y="1280308"/>
            <a:ext cx="526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8.</a:t>
            </a:r>
            <a:endParaRPr lang="cs-CZ" sz="2800" b="1" dirty="0"/>
          </a:p>
        </p:txBody>
      </p:sp>
      <p:cxnSp>
        <p:nvCxnSpPr>
          <p:cNvPr id="30" name="Přímá spojnice se šipkou 29"/>
          <p:cNvCxnSpPr/>
          <p:nvPr/>
        </p:nvCxnSpPr>
        <p:spPr>
          <a:xfrm flipH="1">
            <a:off x="4465191" y="1295068"/>
            <a:ext cx="1052486" cy="198991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8" name="Přímá spojnice se šipkou 1027"/>
          <p:cNvCxnSpPr/>
          <p:nvPr/>
        </p:nvCxnSpPr>
        <p:spPr>
          <a:xfrm flipH="1" flipV="1">
            <a:off x="819336" y="4221088"/>
            <a:ext cx="537167" cy="101012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se šipkou 1030"/>
          <p:cNvCxnSpPr/>
          <p:nvPr/>
        </p:nvCxnSpPr>
        <p:spPr>
          <a:xfrm flipH="1" flipV="1">
            <a:off x="871163" y="3645024"/>
            <a:ext cx="820518" cy="822426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5" name="Přímá spojnice se šipkou 1034"/>
          <p:cNvCxnSpPr/>
          <p:nvPr/>
        </p:nvCxnSpPr>
        <p:spPr>
          <a:xfrm flipH="1" flipV="1">
            <a:off x="3233924" y="4729059"/>
            <a:ext cx="384524" cy="57745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7" name="Přímá spojnice se šipkou 1036"/>
          <p:cNvCxnSpPr/>
          <p:nvPr/>
        </p:nvCxnSpPr>
        <p:spPr>
          <a:xfrm flipH="1" flipV="1">
            <a:off x="4716016" y="4990669"/>
            <a:ext cx="576064" cy="31584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9" name="Přímá spojnice se šipkou 1038"/>
          <p:cNvCxnSpPr/>
          <p:nvPr/>
        </p:nvCxnSpPr>
        <p:spPr>
          <a:xfrm flipH="1" flipV="1">
            <a:off x="6536546" y="4729059"/>
            <a:ext cx="267702" cy="57745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Přímá spojnice se šipkou 1040"/>
          <p:cNvCxnSpPr/>
          <p:nvPr/>
        </p:nvCxnSpPr>
        <p:spPr>
          <a:xfrm flipV="1">
            <a:off x="7807932" y="4143535"/>
            <a:ext cx="72008" cy="53650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4" name="Přímá spojnice se šipkou 1043"/>
          <p:cNvCxnSpPr/>
          <p:nvPr/>
        </p:nvCxnSpPr>
        <p:spPr>
          <a:xfrm flipH="1">
            <a:off x="5796136" y="1818288"/>
            <a:ext cx="525726" cy="60260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1555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19303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Ilustrace: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683568" y="1844824"/>
            <a:ext cx="77768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Tx/>
              <a:buChar char="•"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+mn-cs"/>
                <a:hlinkClick r:id="rId2"/>
              </a:rPr>
              <a:t>http://cs.wikipedia.org/wiki/Soubor:Common_carp.jpg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/>
                <a:ea typeface="+mn-ea"/>
                <a:cs typeface="+mn-cs"/>
              </a:rPr>
              <a:t> (volné dílo)</a:t>
            </a:r>
          </a:p>
        </p:txBody>
      </p:sp>
    </p:spTree>
    <p:extLst>
      <p:ext uri="{BB962C8B-B14F-4D97-AF65-F5344CB8AC3E}">
        <p14:creationId xmlns:p14="http://schemas.microsoft.com/office/powerpoint/2010/main" val="2974383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145</TotalTime>
  <Words>242</Words>
  <Application>Microsoft Office PowerPoint</Application>
  <PresentationFormat>Předvádění na obrazovce (4:3)</PresentationFormat>
  <Paragraphs>70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Aerodynamika</vt:lpstr>
      <vt:lpstr>Motiv systému Office</vt:lpstr>
      <vt:lpstr>Prezentace aplikace PowerPoint</vt:lpstr>
      <vt:lpstr>Prezentace aplikace PowerPoint</vt:lpstr>
      <vt:lpstr>Kapr obecný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Kapr obecný</dc:title>
  <dc:creator>Sladká</dc:creator>
  <cp:lastModifiedBy>Sladká</cp:lastModifiedBy>
  <cp:revision>23</cp:revision>
  <dcterms:created xsi:type="dcterms:W3CDTF">2012-03-22T21:00:10Z</dcterms:created>
  <dcterms:modified xsi:type="dcterms:W3CDTF">2012-03-22T23:25:21Z</dcterms:modified>
</cp:coreProperties>
</file>