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72" r:id="rId2"/>
    <p:sldId id="256" r:id="rId3"/>
    <p:sldId id="257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9" r:id="rId12"/>
    <p:sldId id="258" r:id="rId13"/>
    <p:sldId id="260" r:id="rId14"/>
    <p:sldId id="261" r:id="rId15"/>
    <p:sldId id="271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239515-395F-452D-AE50-7F85E922F6FA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883E84-F209-49B1-975A-645042314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883E84-F209-49B1-975A-64504231448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6174D8A-5CFB-4D29-A395-D602EFB6B99F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BD954BA-8877-4F2A-A11B-75A68B15D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heel spokes="1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VY_32_INOVACE_06_Rozvíjející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větné členy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Rozvíjející větné 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980728"/>
            <a:ext cx="91440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Kolika lidem, kteří z </a:t>
            </a:r>
            <a:r>
              <a:rPr lang="cs-CZ" sz="2400" dirty="0" smtClean="0"/>
              <a:t>rampy Národního </a:t>
            </a:r>
            <a:r>
              <a:rPr lang="cs-CZ" sz="2400" dirty="0"/>
              <a:t>muzea s</a:t>
            </a:r>
            <a:r>
              <a:rPr lang="cs-CZ" sz="2400" dirty="0" smtClean="0"/>
              <a:t>hlížejí </a:t>
            </a:r>
            <a:r>
              <a:rPr lang="cs-CZ" sz="2400" dirty="0"/>
              <a:t>na shon lidí a aut pod sebou, se asi </a:t>
            </a:r>
            <a:r>
              <a:rPr lang="cs-CZ" sz="2400" dirty="0" smtClean="0"/>
              <a:t>vybav</a:t>
            </a:r>
            <a:r>
              <a:rPr lang="cs-CZ" sz="2400" dirty="0"/>
              <a:t>í</a:t>
            </a:r>
            <a:r>
              <a:rPr lang="cs-CZ" sz="2400" dirty="0" smtClean="0"/>
              <a:t> </a:t>
            </a:r>
            <a:r>
              <a:rPr lang="cs-CZ" sz="2400" dirty="0"/>
              <a:t>přání jeho zakladatelů, aby se pro </a:t>
            </a:r>
            <a:r>
              <a:rPr lang="cs-CZ" sz="2400" dirty="0" smtClean="0"/>
              <a:t>muzejní sbírky </a:t>
            </a:r>
            <a:r>
              <a:rPr lang="cs-CZ" sz="2400" dirty="0"/>
              <a:t>našlo místo tiché a klidné, ze všech stran snadno přístupné? Brzy poté, co zahájíte prohlídku jednotlivých sálů, </a:t>
            </a:r>
            <a:r>
              <a:rPr lang="cs-CZ" sz="2400" dirty="0" smtClean="0"/>
              <a:t>přesvědčíte </a:t>
            </a:r>
            <a:r>
              <a:rPr lang="cs-CZ" sz="2400" dirty="0"/>
              <a:t>se o tom, že </a:t>
            </a:r>
            <a:r>
              <a:rPr lang="cs-CZ" sz="2400" dirty="0" smtClean="0"/>
              <a:t>zhlédnout </a:t>
            </a:r>
            <a:r>
              <a:rPr lang="cs-CZ" sz="2400" dirty="0"/>
              <a:t>při jedné návštěvě úplně všechno lze jenom </a:t>
            </a:r>
            <a:r>
              <a:rPr lang="cs-CZ" sz="2400" dirty="0" smtClean="0"/>
              <a:t>stěží</a:t>
            </a:r>
            <a:r>
              <a:rPr lang="cs-CZ" sz="2400" dirty="0"/>
              <a:t>. Děti se jako vždycky nejvíc </a:t>
            </a:r>
            <a:r>
              <a:rPr lang="cs-CZ" sz="2400" dirty="0" smtClean="0"/>
              <a:t>těšily na </a:t>
            </a:r>
            <a:r>
              <a:rPr lang="cs-CZ" sz="2400" dirty="0"/>
              <a:t>slavnou </a:t>
            </a:r>
            <a:r>
              <a:rPr lang="cs-CZ" sz="2400" dirty="0" smtClean="0"/>
              <a:t>velrybí kostru</a:t>
            </a:r>
            <a:r>
              <a:rPr lang="cs-CZ" sz="2400" dirty="0"/>
              <a:t>. Rodiče zase </a:t>
            </a:r>
            <a:r>
              <a:rPr lang="cs-CZ" sz="2400" dirty="0" smtClean="0"/>
              <a:t>lákaly </a:t>
            </a:r>
            <a:r>
              <a:rPr lang="cs-CZ" sz="2400" dirty="0"/>
              <a:t>archeologické </a:t>
            </a:r>
            <a:r>
              <a:rPr lang="cs-CZ" sz="2400" dirty="0" smtClean="0"/>
              <a:t>nálezy kostěných </a:t>
            </a:r>
            <a:r>
              <a:rPr lang="cs-CZ" sz="2400" dirty="0"/>
              <a:t>nástrojů starých kultur. V oddělení nerostů pak </a:t>
            </a:r>
            <a:r>
              <a:rPr lang="cs-CZ" sz="2400" dirty="0" smtClean="0"/>
              <a:t>byli zaujati třpytivými drahokamy, </a:t>
            </a:r>
            <a:r>
              <a:rPr lang="cs-CZ" sz="2400" dirty="0"/>
              <a:t>hýřícími kouzelnými </a:t>
            </a:r>
            <a:r>
              <a:rPr lang="cs-CZ" sz="2400" dirty="0" smtClean="0"/>
              <a:t>barvami Mezi plaz</a:t>
            </a:r>
            <a:r>
              <a:rPr lang="cs-CZ" sz="2400" dirty="0"/>
              <a:t>y</a:t>
            </a:r>
            <a:r>
              <a:rPr lang="cs-CZ" sz="2400" dirty="0" smtClean="0"/>
              <a:t> </a:t>
            </a:r>
            <a:r>
              <a:rPr lang="cs-CZ" sz="2400" dirty="0"/>
              <a:t>vás určitě zaujmou </a:t>
            </a:r>
            <a:r>
              <a:rPr lang="cs-CZ" sz="2400" dirty="0" smtClean="0"/>
              <a:t>krokodýli. Za </a:t>
            </a:r>
            <a:r>
              <a:rPr lang="cs-CZ" sz="2400" dirty="0"/>
              <a:t>druhé světové války </a:t>
            </a:r>
            <a:r>
              <a:rPr lang="cs-CZ" sz="2400" dirty="0" smtClean="0"/>
              <a:t>zmizel</a:t>
            </a:r>
            <a:r>
              <a:rPr lang="cs-CZ" sz="2400" dirty="0"/>
              <a:t>i</a:t>
            </a:r>
            <a:r>
              <a:rPr lang="cs-CZ" sz="2400" dirty="0" smtClean="0"/>
              <a:t> </a:t>
            </a:r>
            <a:r>
              <a:rPr lang="cs-CZ" sz="2400" dirty="0"/>
              <a:t>z </a:t>
            </a:r>
            <a:r>
              <a:rPr lang="cs-CZ" sz="2400" dirty="0" smtClean="0"/>
              <a:t>Panteonu </a:t>
            </a:r>
            <a:r>
              <a:rPr lang="cs-CZ" sz="2400" dirty="0"/>
              <a:t>muzea </a:t>
            </a:r>
            <a:r>
              <a:rPr lang="cs-CZ" sz="2400" dirty="0" smtClean="0"/>
              <a:t>bronzoví velikáni</a:t>
            </a:r>
            <a:r>
              <a:rPr lang="cs-CZ" sz="2400" dirty="0"/>
              <a:t>. Naštěstí se však brzy po válce jejich sochy </a:t>
            </a:r>
            <a:r>
              <a:rPr lang="cs-CZ" sz="2400" dirty="0" smtClean="0"/>
              <a:t>našl</a:t>
            </a:r>
            <a:r>
              <a:rPr lang="cs-CZ" sz="2400" dirty="0"/>
              <a:t>y</a:t>
            </a:r>
            <a:r>
              <a:rPr lang="cs-CZ" sz="2400" dirty="0" smtClean="0"/>
              <a:t> </a:t>
            </a:r>
            <a:r>
              <a:rPr lang="cs-CZ" sz="2400" dirty="0"/>
              <a:t>a </a:t>
            </a:r>
            <a:r>
              <a:rPr lang="cs-CZ" sz="2400" dirty="0" smtClean="0"/>
              <a:t>vrátily </a:t>
            </a:r>
            <a:r>
              <a:rPr lang="cs-CZ" sz="2400" dirty="0"/>
              <a:t>zpět</a:t>
            </a:r>
            <a:r>
              <a:rPr lang="cs-CZ" sz="2400" dirty="0" smtClean="0"/>
              <a:t>.</a:t>
            </a:r>
          </a:p>
          <a:p>
            <a:pPr algn="r"/>
            <a:r>
              <a:rPr lang="cs-CZ" sz="2400" dirty="0" smtClean="0"/>
              <a:t>(Podle Zdeňka Svěráka)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0"/>
            <a:ext cx="30315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DIKTÁT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Na čem předmět závisí?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Jak předmět značíme?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Jak se na něj ptáme?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Čím bývá nejčastěji vyjádřen?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Co znamená „objekt“?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Každý z vás si vymyslí jednu větu v níž se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vyskytne předmět,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16832"/>
            <a:ext cx="4296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n</a:t>
            </a:r>
            <a:r>
              <a:rPr lang="cs-CZ" sz="2400" i="1" dirty="0" smtClean="0"/>
              <a:t>a slovese nebo přídavném jméně</a:t>
            </a:r>
            <a:endParaRPr lang="cs-CZ" sz="2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2708920"/>
            <a:ext cx="474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err="1" smtClean="0"/>
              <a:t>Pt</a:t>
            </a:r>
            <a:endParaRPr lang="cs-CZ" sz="24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3356992"/>
            <a:ext cx="5726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v</a:t>
            </a:r>
            <a:r>
              <a:rPr lang="cs-CZ" sz="2400" i="1" dirty="0" smtClean="0"/>
              <a:t>šemi pádovými otázkami kromě 1. a 5. pádu</a:t>
            </a:r>
            <a:endParaRPr lang="cs-CZ" sz="2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86986" y="4149080"/>
            <a:ext cx="80570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podstatným jménem, zájmenem, dále pak číslovkou, infinitivem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869160"/>
            <a:ext cx="2262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l</a:t>
            </a:r>
            <a:r>
              <a:rPr lang="cs-CZ" sz="2400" i="1" dirty="0" smtClean="0"/>
              <a:t>atinsky předmět</a:t>
            </a:r>
            <a:endParaRPr lang="cs-CZ" sz="2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6021288"/>
            <a:ext cx="2151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Př.: Řekl </a:t>
            </a:r>
            <a:r>
              <a:rPr lang="cs-CZ" sz="2400" b="1" i="1" u="sng" dirty="0" smtClean="0"/>
              <a:t>mi</a:t>
            </a:r>
            <a:r>
              <a:rPr lang="cs-CZ" sz="2400" b="1" i="1" dirty="0" smtClean="0"/>
              <a:t> </a:t>
            </a:r>
            <a:r>
              <a:rPr lang="cs-CZ" sz="2400" b="1" i="1" u="sng" dirty="0" smtClean="0"/>
              <a:t>to</a:t>
            </a:r>
            <a:r>
              <a:rPr lang="cs-CZ" sz="2400" b="1" i="1" dirty="0" smtClean="0"/>
              <a:t>.</a:t>
            </a:r>
            <a:endParaRPr lang="cs-CZ" sz="2400" b="1" i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Vymyslete krátký příběh, v němž budou uvedená slova předměty: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Anička</a:t>
            </a:r>
          </a:p>
          <a:p>
            <a:r>
              <a:rPr lang="cs-CZ" dirty="0" smtClean="0"/>
              <a:t>špagety</a:t>
            </a:r>
          </a:p>
          <a:p>
            <a:r>
              <a:rPr lang="cs-CZ" dirty="0" smtClean="0"/>
              <a:t>strom</a:t>
            </a:r>
          </a:p>
          <a:p>
            <a:r>
              <a:rPr lang="cs-CZ" dirty="0" smtClean="0"/>
              <a:t>televize</a:t>
            </a:r>
          </a:p>
          <a:p>
            <a:r>
              <a:rPr lang="cs-CZ" dirty="0" smtClean="0"/>
              <a:t>sýr</a:t>
            </a:r>
          </a:p>
          <a:p>
            <a:r>
              <a:rPr lang="cs-CZ" dirty="0" smtClean="0"/>
              <a:t>nakupovat</a:t>
            </a:r>
            <a:endParaRPr lang="cs-CZ" dirty="0"/>
          </a:p>
        </p:txBody>
      </p:sp>
      <p:pic>
        <p:nvPicPr>
          <p:cNvPr id="21511" name="Picture 7" descr="C:\Users\Martina\AppData\Local\Microsoft\Windows\Temporary Internet Files\Content.IE5\H6STRGKS\MC9002157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759431"/>
            <a:ext cx="5616624" cy="509856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Vyhledejte předmět a vyplňte tabulku: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112608"/>
          </a:xfrm>
        </p:spPr>
        <p:txBody>
          <a:bodyPr/>
          <a:lstStyle/>
          <a:p>
            <a:pPr>
              <a:buNone/>
            </a:pPr>
            <a:r>
              <a:rPr lang="cs-CZ" sz="3200" dirty="0" smtClean="0"/>
              <a:t>Budu si muset koupit nové kolo. Měl před sebou </a:t>
            </a:r>
          </a:p>
          <a:p>
            <a:pPr>
              <a:buNone/>
            </a:pPr>
            <a:r>
              <a:rPr lang="cs-CZ" sz="3200" dirty="0" smtClean="0"/>
              <a:t>bod zájmu. Podlehl jízdě na koni. Civěl jsem na </a:t>
            </a:r>
          </a:p>
          <a:p>
            <a:pPr>
              <a:buNone/>
            </a:pPr>
            <a:r>
              <a:rPr lang="cs-CZ" sz="3200" dirty="0" smtClean="0"/>
              <a:t>medvěda jako na zjevení. Karel  Čapek  napsal </a:t>
            </a:r>
          </a:p>
          <a:p>
            <a:pPr>
              <a:buNone/>
            </a:pPr>
            <a:r>
              <a:rPr lang="cs-CZ" sz="3200" dirty="0" smtClean="0"/>
              <a:t>knihu Válka s mloky. K tetě se chovej slušně. 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3933056"/>
          <a:ext cx="7416824" cy="1261872"/>
        </p:xfrm>
        <a:graphic>
          <a:graphicData uri="http://schemas.openxmlformats.org/drawingml/2006/table">
            <a:tbl>
              <a:tblPr/>
              <a:tblGrid>
                <a:gridCol w="1440160"/>
                <a:gridCol w="830829"/>
                <a:gridCol w="681339"/>
                <a:gridCol w="792088"/>
                <a:gridCol w="1572012"/>
                <a:gridCol w="1062383"/>
                <a:gridCol w="1038013"/>
              </a:tblGrid>
              <a:tr h="31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Předmět: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Písmenko: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Tajenka: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27176" y="5596128"/>
          <a:ext cx="7416824" cy="1261872"/>
        </p:xfrm>
        <a:graphic>
          <a:graphicData uri="http://schemas.openxmlformats.org/drawingml/2006/table">
            <a:tbl>
              <a:tblPr/>
              <a:tblGrid>
                <a:gridCol w="1476672"/>
                <a:gridCol w="794317"/>
                <a:gridCol w="681339"/>
                <a:gridCol w="792088"/>
                <a:gridCol w="1572012"/>
                <a:gridCol w="1062383"/>
                <a:gridCol w="1038013"/>
              </a:tblGrid>
              <a:tr h="31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Předmět: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kolo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bod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jízdě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medvěda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knihu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tetě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Písmenko: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Tajenka: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baseline="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baseline="0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baseline="0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baseline="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baseline="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baseline="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Učebnice strany 71/72, </a:t>
            </a:r>
          </a:p>
          <a:p>
            <a:pPr algn="ctr">
              <a:buNone/>
            </a:pPr>
            <a:r>
              <a:rPr lang="cs-CZ" sz="4000" dirty="0" smtClean="0"/>
              <a:t>cvičení 2.</a:t>
            </a:r>
            <a:endParaRPr lang="cs-CZ" sz="4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Příslovečné určení:</a:t>
            </a:r>
            <a:br>
              <a:rPr lang="cs-CZ" dirty="0" smtClean="0"/>
            </a:br>
            <a:r>
              <a:rPr lang="cs-CZ" dirty="0" smtClean="0"/>
              <a:t>Doplňte tabulku: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1124745"/>
          <a:ext cx="9144000" cy="5873578"/>
        </p:xfrm>
        <a:graphic>
          <a:graphicData uri="http://schemas.openxmlformats.org/drawingml/2006/table">
            <a:tbl>
              <a:tblPr/>
              <a:tblGrid>
                <a:gridCol w="1885329"/>
                <a:gridCol w="2924733"/>
                <a:gridCol w="1562138"/>
                <a:gridCol w="2771800"/>
              </a:tblGrid>
              <a:tr h="8189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 smtClean="0">
                          <a:latin typeface="Calibri"/>
                          <a:ea typeface="Calibri"/>
                          <a:cs typeface="Times New Roman"/>
                        </a:rPr>
                        <a:t>Příslovečné určení:</a:t>
                      </a:r>
                      <a:endParaRPr lang="cs-CZ" sz="2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latin typeface="Calibri"/>
                          <a:ea typeface="Calibri"/>
                          <a:cs typeface="Times New Roman"/>
                        </a:rPr>
                        <a:t>Otázka: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latin typeface="Calibri"/>
                          <a:ea typeface="Calibri"/>
                          <a:cs typeface="Times New Roman"/>
                        </a:rPr>
                        <a:t>Závislost: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latin typeface="Calibri"/>
                          <a:ea typeface="Calibri"/>
                          <a:cs typeface="Times New Roman"/>
                        </a:rPr>
                        <a:t>Příklad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5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místa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5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 smtClean="0">
                          <a:latin typeface="Calibri"/>
                          <a:ea typeface="Calibri"/>
                          <a:cs typeface="Times New Roman"/>
                        </a:rPr>
                        <a:t>kdy, odkdy, dokdy, jak</a:t>
                      </a:r>
                      <a:r>
                        <a:rPr lang="cs-CZ" sz="2400" i="1" baseline="0" dirty="0" smtClean="0">
                          <a:latin typeface="Calibri"/>
                          <a:ea typeface="Calibri"/>
                          <a:cs typeface="Times New Roman"/>
                        </a:rPr>
                        <a:t> dlouho</a:t>
                      </a: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způsobu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1" dirty="0" smtClean="0">
                          <a:latin typeface="Calibri"/>
                          <a:ea typeface="Calibri"/>
                          <a:cs typeface="Times New Roman"/>
                        </a:rPr>
                        <a:t>Velice</a:t>
                      </a:r>
                      <a:r>
                        <a:rPr lang="cs-CZ" sz="2400" i="1" dirty="0" smtClean="0">
                          <a:latin typeface="Calibri"/>
                          <a:ea typeface="Calibri"/>
                          <a:cs typeface="Times New Roman"/>
                        </a:rPr>
                        <a:t> se mi líbil.</a:t>
                      </a: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podmínky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4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 smtClean="0">
                          <a:latin typeface="Calibri"/>
                          <a:ea typeface="Calibri"/>
                          <a:cs typeface="Times New Roman"/>
                        </a:rPr>
                        <a:t>za jakým účelem</a:t>
                      </a: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5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 smtClean="0">
                          <a:latin typeface="Calibri"/>
                          <a:ea typeface="Calibri"/>
                          <a:cs typeface="Times New Roman"/>
                        </a:rPr>
                        <a:t>Děti skákali</a:t>
                      </a:r>
                      <a:r>
                        <a:rPr lang="cs-CZ" sz="2400" b="1" i="1" dirty="0" smtClean="0">
                          <a:latin typeface="Calibri"/>
                          <a:ea typeface="Calibri"/>
                          <a:cs typeface="Times New Roman"/>
                        </a:rPr>
                        <a:t> radostí.</a:t>
                      </a: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59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přípustky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i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2400" b="1" i="1" baseline="0" dirty="0" smtClean="0">
                          <a:latin typeface="Calibri"/>
                          <a:ea typeface="Calibri"/>
                          <a:cs typeface="Times New Roman"/>
                        </a:rPr>
                        <a:t> přes déšť </a:t>
                      </a:r>
                      <a:r>
                        <a:rPr lang="cs-CZ" sz="2400" b="0" i="1" baseline="0" dirty="0" smtClean="0">
                          <a:latin typeface="Calibri"/>
                          <a:ea typeface="Calibri"/>
                          <a:cs typeface="Times New Roman"/>
                        </a:rPr>
                        <a:t>jsem šla ven.</a:t>
                      </a:r>
                      <a:endParaRPr lang="cs-CZ" sz="2400" b="0" i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788024" y="3429000"/>
            <a:ext cx="165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lovese</a:t>
            </a:r>
          </a:p>
          <a:p>
            <a:r>
              <a:rPr lang="cs-CZ" sz="2400" dirty="0" err="1" smtClean="0"/>
              <a:t>příd.jméně</a:t>
            </a:r>
            <a:endParaRPr lang="cs-CZ" sz="2400" dirty="0" smtClean="0"/>
          </a:p>
          <a:p>
            <a:r>
              <a:rPr lang="cs-CZ" sz="2400" dirty="0" smtClean="0"/>
              <a:t>příslovci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213285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/>
              <a:t>k</a:t>
            </a:r>
            <a:r>
              <a:rPr lang="cs-CZ" sz="2400" i="1" dirty="0" smtClean="0"/>
              <a:t>de, kam, odkud, kudy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2204864"/>
            <a:ext cx="2123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Šel </a:t>
            </a:r>
            <a:r>
              <a:rPr lang="cs-CZ" sz="2400" b="1" i="1" dirty="0" smtClean="0"/>
              <a:t>lesem.</a:t>
            </a:r>
            <a:endParaRPr lang="cs-CZ" sz="24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2996952"/>
            <a:ext cx="1763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času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2996952"/>
            <a:ext cx="2123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Ráno</a:t>
            </a:r>
            <a:r>
              <a:rPr lang="cs-CZ" sz="2400" i="1" dirty="0" smtClean="0"/>
              <a:t> pršelo.</a:t>
            </a:r>
            <a:endParaRPr lang="cs-CZ" sz="2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364502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/>
              <a:t>j</a:t>
            </a:r>
            <a:r>
              <a:rPr lang="cs-CZ" sz="2400" i="1" dirty="0" smtClean="0"/>
              <a:t>ak, jakým způsobem</a:t>
            </a:r>
            <a:endParaRPr lang="cs-CZ" sz="2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4509120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za jaké podmínky</a:t>
            </a:r>
            <a:endParaRPr lang="cs-CZ" sz="2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4869161"/>
            <a:ext cx="1763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účelu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4509121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Za deště </a:t>
            </a:r>
            <a:r>
              <a:rPr lang="cs-CZ" sz="2400" i="1" dirty="0" smtClean="0"/>
              <a:t> nepůjdu.</a:t>
            </a:r>
            <a:endParaRPr lang="cs-CZ" sz="2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4077072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míry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4077072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/>
              <a:t>d</a:t>
            </a:r>
            <a:r>
              <a:rPr lang="cs-CZ" sz="2400" i="1" dirty="0" smtClean="0"/>
              <a:t>o jaké míry</a:t>
            </a:r>
            <a:endParaRPr lang="cs-CZ" sz="2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494116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Řekl to </a:t>
            </a:r>
            <a:r>
              <a:rPr lang="cs-CZ" sz="2400" b="1" i="1" dirty="0" smtClean="0"/>
              <a:t>na usmíření.</a:t>
            </a:r>
            <a:endParaRPr lang="cs-CZ" sz="2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5445225"/>
            <a:ext cx="1835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příčiny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544522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z jaké příčiny</a:t>
            </a:r>
            <a:endParaRPr lang="cs-CZ" sz="24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35696" y="6165305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i přes co</a:t>
            </a:r>
            <a:endParaRPr lang="cs-CZ" sz="24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364502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Vypadal </a:t>
            </a:r>
            <a:r>
              <a:rPr lang="cs-CZ" sz="2400" b="1" i="1" dirty="0" smtClean="0"/>
              <a:t>pěkně.</a:t>
            </a:r>
            <a:endParaRPr lang="cs-CZ" sz="2400" i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  <p:bldP spid="12" grpId="0" build="allAtOnce"/>
      <p:bldP spid="13" grpId="0" build="allAtOnce"/>
      <p:bldP spid="14" grpId="0" build="allAtOnce"/>
      <p:bldP spid="15" grpId="0" build="allAtOnce"/>
      <p:bldP spid="16" grpId="0" build="allAtOnce"/>
      <p:bldP spid="17" grpId="0" build="allAtOnce"/>
      <p:bldP spid="18" grpId="0" build="allAtOnce"/>
      <p:bldP spid="19" grpId="0" build="allAtOnce"/>
      <p:bldP spid="20" grpId="0" build="allAtOnce"/>
      <p:bldP spid="21" grpId="0" build="allAtOnce"/>
      <p:bldP spid="22" grpId="0" build="allAtOnce"/>
      <p:bldP spid="23" grpId="0" build="allAtOnce"/>
      <p:bldP spid="2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příslovečná určení a určete jejich druh: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900" dirty="0" smtClean="0"/>
              <a:t>Natřel plot na bílo. Najedli se do sytosti. Výkop zasypali </a:t>
            </a:r>
          </a:p>
          <a:p>
            <a:pPr>
              <a:buNone/>
            </a:pPr>
            <a:r>
              <a:rPr lang="cs-CZ" sz="2900" dirty="0" smtClean="0"/>
              <a:t>velice dobře. Nakrájela zeleninu na kostičky. Tvářil se </a:t>
            </a:r>
          </a:p>
          <a:p>
            <a:pPr>
              <a:buNone/>
            </a:pPr>
            <a:r>
              <a:rPr lang="cs-CZ" sz="2900" dirty="0" smtClean="0"/>
              <a:t>jinak než ráno.Vlivem změny počasí museli odejít. Na </a:t>
            </a:r>
          </a:p>
          <a:p>
            <a:pPr>
              <a:buNone/>
            </a:pPr>
            <a:r>
              <a:rPr lang="cs-CZ" sz="2900" dirty="0" smtClean="0"/>
              <a:t>tvém  místě bych mu nevěřil ani slovo. Zemřel na svá </a:t>
            </a:r>
          </a:p>
          <a:p>
            <a:pPr>
              <a:buNone/>
            </a:pPr>
            <a:r>
              <a:rPr lang="cs-CZ" sz="2900" dirty="0" smtClean="0"/>
              <a:t>zranění. Začal pracovat navzdory únavě. Letadlo </a:t>
            </a:r>
          </a:p>
          <a:p>
            <a:pPr>
              <a:buNone/>
            </a:pPr>
            <a:r>
              <a:rPr lang="cs-CZ" sz="2900" dirty="0" smtClean="0"/>
              <a:t>proletělo nad naším domem. Procházeli jsme se po lesní </a:t>
            </a:r>
          </a:p>
          <a:p>
            <a:pPr>
              <a:buNone/>
            </a:pPr>
            <a:r>
              <a:rPr lang="cs-CZ" sz="2900" dirty="0" smtClean="0"/>
              <a:t>pěšině. Při opatrnosti se opravdu nemůže nic stát.  Chodí </a:t>
            </a:r>
          </a:p>
          <a:p>
            <a:pPr>
              <a:buNone/>
            </a:pPr>
            <a:r>
              <a:rPr lang="cs-CZ" sz="2900" dirty="0" smtClean="0"/>
              <a:t>ven i za  deště. Chránil se před sluncem.  Dokážeme to i </a:t>
            </a:r>
          </a:p>
          <a:p>
            <a:pPr>
              <a:buNone/>
            </a:pPr>
            <a:r>
              <a:rPr lang="cs-CZ" sz="2900" dirty="0" smtClean="0"/>
              <a:t>bez něj.</a:t>
            </a:r>
            <a:r>
              <a:rPr lang="cs-CZ" dirty="0" smtClean="0"/>
              <a:t> Kočka spokojeně předla.  Studoval na inženýra.  </a:t>
            </a:r>
          </a:p>
          <a:p>
            <a:pPr>
              <a:buNone/>
            </a:pPr>
            <a:r>
              <a:rPr lang="cs-CZ" dirty="0" smtClean="0"/>
              <a:t>Sýr  vypadal čerstvě.</a:t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907704" y="2060848"/>
            <a:ext cx="1152128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16016" y="2060848"/>
            <a:ext cx="1512168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1520" y="2420888"/>
            <a:ext cx="792088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115616" y="2420888"/>
            <a:ext cx="936104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148064" y="2492896"/>
            <a:ext cx="1728192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51520" y="2924944"/>
            <a:ext cx="720080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043608" y="2924944"/>
            <a:ext cx="1296144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411760" y="2924944"/>
            <a:ext cx="2232248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7740352" y="2924944"/>
            <a:ext cx="720080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115616" y="3356992"/>
            <a:ext cx="864096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7308304" y="3356992"/>
            <a:ext cx="504056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51520" y="3789040"/>
            <a:ext cx="1152128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3779912" y="3861048"/>
            <a:ext cx="2520280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619672" y="4293096"/>
            <a:ext cx="720080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3347864" y="4293096"/>
            <a:ext cx="1224136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7380312" y="4221088"/>
            <a:ext cx="504056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323528" y="4725144"/>
            <a:ext cx="900608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331640" y="4725144"/>
            <a:ext cx="2088232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851920" y="4725144"/>
            <a:ext cx="1296144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971600" y="5157192"/>
            <a:ext cx="1440160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4211960" y="5157192"/>
            <a:ext cx="2088232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251520" y="5661248"/>
            <a:ext cx="1080120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2411760" y="5661248"/>
            <a:ext cx="1440160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6660232" y="5661248"/>
            <a:ext cx="1728192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2123728" y="6093296"/>
            <a:ext cx="1224136" cy="0"/>
          </a:xfrm>
          <a:prstGeom prst="line">
            <a:avLst/>
          </a:prstGeom>
          <a:ln w="635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Učebnice strany 72, 73, </a:t>
            </a:r>
          </a:p>
          <a:p>
            <a:pPr algn="ctr">
              <a:buNone/>
            </a:pPr>
            <a:r>
              <a:rPr lang="cs-CZ" sz="4000" dirty="0" smtClean="0"/>
              <a:t>cvičení 3, 4, 5, 6.</a:t>
            </a:r>
            <a:endParaRPr lang="cs-CZ" sz="4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0" y="332656"/>
            <a:ext cx="9144000" cy="2448272"/>
          </a:xfrm>
          <a:prstGeom prst="ellipse">
            <a:avLst/>
          </a:prstGeom>
          <a:solidFill>
            <a:schemeClr val="tx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PŘÍVLASTEK</a:t>
            </a:r>
          </a:p>
          <a:p>
            <a:pPr lvl="0" algn="ctr"/>
            <a:r>
              <a:rPr lang="cs-CZ" sz="2000" dirty="0">
                <a:solidFill>
                  <a:schemeClr val="bg1"/>
                </a:solidFill>
              </a:rPr>
              <a:t>rozvíjející větný člen (rozvíjí jiný jmenný větný člen)</a:t>
            </a:r>
          </a:p>
          <a:p>
            <a:pPr algn="ctr"/>
            <a:r>
              <a:rPr lang="cs-CZ" sz="2000" dirty="0">
                <a:solidFill>
                  <a:schemeClr val="bg1"/>
                </a:solidFill>
              </a:rPr>
              <a:t> </a:t>
            </a:r>
          </a:p>
          <a:p>
            <a:pPr lvl="0" algn="ctr"/>
            <a:r>
              <a:rPr lang="cs-CZ" sz="2000" dirty="0">
                <a:solidFill>
                  <a:schemeClr val="bg1"/>
                </a:solidFill>
              </a:rPr>
              <a:t>závisí na __________________________</a:t>
            </a:r>
          </a:p>
          <a:p>
            <a:pPr algn="ctr"/>
            <a:r>
              <a:rPr lang="cs-CZ" sz="2000" dirty="0">
                <a:solidFill>
                  <a:schemeClr val="bg1"/>
                </a:solidFill>
              </a:rPr>
              <a:t> </a:t>
            </a:r>
          </a:p>
          <a:p>
            <a:pPr lvl="0" algn="ctr"/>
            <a:r>
              <a:rPr lang="cs-CZ" sz="2000" dirty="0">
                <a:solidFill>
                  <a:schemeClr val="bg1"/>
                </a:solidFill>
              </a:rPr>
              <a:t>ptáme se na něj otázkou_______________</a:t>
            </a:r>
          </a:p>
          <a:p>
            <a:pPr algn="ctr"/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rot="5400000">
            <a:off x="1799692" y="2888940"/>
            <a:ext cx="792088" cy="432048"/>
          </a:xfrm>
          <a:prstGeom prst="straightConnector1">
            <a:avLst/>
          </a:prstGeom>
          <a:ln w="635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rot="16200000" flipH="1">
            <a:off x="6336196" y="2888940"/>
            <a:ext cx="792088" cy="576064"/>
          </a:xfrm>
          <a:prstGeom prst="straightConnector1">
            <a:avLst/>
          </a:prstGeom>
          <a:ln w="635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Výbuch 2 6"/>
          <p:cNvSpPr/>
          <p:nvPr/>
        </p:nvSpPr>
        <p:spPr>
          <a:xfrm>
            <a:off x="467544" y="3356992"/>
            <a:ext cx="3275856" cy="108012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Pk</a:t>
            </a:r>
            <a:r>
              <a:rPr lang="cs-CZ" sz="2000" dirty="0" smtClean="0">
                <a:solidFill>
                  <a:schemeClr val="bg1"/>
                </a:solidFill>
              </a:rPr>
              <a:t> shodný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Výbuch 2 7"/>
          <p:cNvSpPr/>
          <p:nvPr/>
        </p:nvSpPr>
        <p:spPr>
          <a:xfrm>
            <a:off x="5652120" y="3356992"/>
            <a:ext cx="3491880" cy="115212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1547664" y="4509120"/>
            <a:ext cx="504056" cy="216024"/>
          </a:xfrm>
          <a:prstGeom prst="straightConnector1">
            <a:avLst/>
          </a:prstGeom>
          <a:ln w="635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>
            <a:off x="7704348" y="4473116"/>
            <a:ext cx="504056" cy="288032"/>
          </a:xfrm>
          <a:prstGeom prst="straightConnector1">
            <a:avLst/>
          </a:prstGeom>
          <a:ln w="635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0" y="5013176"/>
            <a:ext cx="4283968" cy="1844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9992" y="5013176"/>
            <a:ext cx="4644008" cy="1844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000" dirty="0" smtClean="0">
              <a:solidFill>
                <a:schemeClr val="bg1"/>
              </a:solidFill>
            </a:endParaRPr>
          </a:p>
          <a:p>
            <a:pPr lvl="0"/>
            <a:r>
              <a:rPr lang="cs-CZ" sz="2000" dirty="0" smtClean="0">
                <a:solidFill>
                  <a:schemeClr val="bg1"/>
                </a:solidFill>
              </a:rPr>
              <a:t>-stojí </a:t>
            </a:r>
            <a:r>
              <a:rPr lang="cs-CZ" sz="2000" dirty="0">
                <a:solidFill>
                  <a:schemeClr val="bg1"/>
                </a:solidFill>
              </a:rPr>
              <a:t>většinou za svým řídícím </a:t>
            </a:r>
            <a:r>
              <a:rPr lang="cs-CZ" sz="2000" dirty="0" err="1" smtClean="0">
                <a:solidFill>
                  <a:schemeClr val="bg1"/>
                </a:solidFill>
              </a:rPr>
              <a:t>podst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>
                <a:solidFill>
                  <a:schemeClr val="bg1"/>
                </a:solidFill>
              </a:rPr>
              <a:t>j</a:t>
            </a:r>
            <a:r>
              <a:rPr lang="cs-CZ" sz="2000" dirty="0" err="1" smtClean="0">
                <a:solidFill>
                  <a:schemeClr val="bg1"/>
                </a:solidFill>
              </a:rPr>
              <a:t>m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  <a:p>
            <a:pPr lvl="0"/>
            <a:r>
              <a:rPr lang="cs-CZ" sz="2000" dirty="0" smtClean="0">
                <a:solidFill>
                  <a:schemeClr val="bg1"/>
                </a:solidFill>
              </a:rPr>
              <a:t>-je </a:t>
            </a:r>
            <a:r>
              <a:rPr lang="cs-CZ" sz="2000" dirty="0">
                <a:solidFill>
                  <a:schemeClr val="bg1"/>
                </a:solidFill>
              </a:rPr>
              <a:t>nejčastěji vyjádřen </a:t>
            </a:r>
            <a:r>
              <a:rPr lang="cs-CZ" sz="2000" dirty="0" err="1" smtClean="0">
                <a:solidFill>
                  <a:schemeClr val="bg1"/>
                </a:solidFill>
              </a:rPr>
              <a:t>podst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>
                <a:solidFill>
                  <a:schemeClr val="bg1"/>
                </a:solidFill>
              </a:rPr>
              <a:t>j</a:t>
            </a:r>
            <a:r>
              <a:rPr lang="cs-CZ" sz="2000" dirty="0" err="1" smtClean="0">
                <a:solidFill>
                  <a:schemeClr val="bg1"/>
                </a:solidFill>
              </a:rPr>
              <a:t>m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  <a:p>
            <a:pPr lvl="0"/>
            <a:r>
              <a:rPr lang="cs-CZ" sz="2000" dirty="0" smtClean="0">
                <a:solidFill>
                  <a:schemeClr val="bg1"/>
                </a:solidFill>
              </a:rPr>
              <a:t>- neshoduje </a:t>
            </a:r>
            <a:r>
              <a:rPr lang="cs-CZ" sz="2000" dirty="0">
                <a:solidFill>
                  <a:schemeClr val="bg1"/>
                </a:solidFill>
              </a:rPr>
              <a:t>se alespoň v jedné z mluvnických kategorií (pád, číslo, rod)</a:t>
            </a:r>
          </a:p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1340768"/>
            <a:ext cx="22829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p</a:t>
            </a:r>
            <a:r>
              <a:rPr lang="cs-CZ" sz="2000" dirty="0" smtClean="0">
                <a:solidFill>
                  <a:schemeClr val="bg1"/>
                </a:solidFill>
              </a:rPr>
              <a:t>odstatném jméně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1988840"/>
            <a:ext cx="1694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j</a:t>
            </a:r>
            <a:r>
              <a:rPr lang="cs-CZ" sz="2000" dirty="0" smtClean="0">
                <a:solidFill>
                  <a:schemeClr val="bg1"/>
                </a:solidFill>
              </a:rPr>
              <a:t>aký, který, čí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3789040"/>
            <a:ext cx="16658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1"/>
                </a:solidFill>
              </a:rPr>
              <a:t>Pk</a:t>
            </a:r>
            <a:r>
              <a:rPr lang="cs-CZ" sz="2000" dirty="0" smtClean="0">
                <a:solidFill>
                  <a:schemeClr val="bg1"/>
                </a:solidFill>
              </a:rPr>
              <a:t> neshodný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5013176"/>
            <a:ext cx="43636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-stojí většinou před svým řídícím </a:t>
            </a:r>
          </a:p>
          <a:p>
            <a:r>
              <a:rPr lang="cs-CZ" sz="2000" dirty="0" err="1" smtClean="0">
                <a:solidFill>
                  <a:schemeClr val="bg1"/>
                </a:solidFill>
              </a:rPr>
              <a:t>podst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jm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-je nejčastěji vyjádřen přídavným </a:t>
            </a:r>
            <a:r>
              <a:rPr lang="cs-CZ" sz="2000" dirty="0" err="1" smtClean="0">
                <a:solidFill>
                  <a:schemeClr val="bg1"/>
                </a:solidFill>
              </a:rPr>
              <a:t>jm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-shoduje se s v pádě, čísle i rodě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délník 30"/>
          <p:cNvSpPr/>
          <p:nvPr/>
        </p:nvSpPr>
        <p:spPr>
          <a:xfrm>
            <a:off x="8100392" y="443711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100392" y="386104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860032" y="328498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83968" y="328498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60032" y="278092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355976" y="2708920"/>
            <a:ext cx="3600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42617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Vyhledej pouze přívlastky neshodné, poté je vyhledejte v </a:t>
            </a:r>
            <a:r>
              <a:rPr lang="cs-CZ" sz="3600" dirty="0" err="1" smtClean="0"/>
              <a:t>osmisměrce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r>
              <a:rPr lang="cs-CZ" sz="3600" dirty="0" smtClean="0"/>
              <a:t>Poté je převeď tak, jak vyjde v </a:t>
            </a:r>
            <a:r>
              <a:rPr lang="cs-CZ" sz="3600" dirty="0" err="1" smtClean="0"/>
              <a:t>osmisměrce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cesta lesem, </a:t>
            </a:r>
          </a:p>
          <a:p>
            <a:r>
              <a:rPr lang="cs-CZ" dirty="0" smtClean="0"/>
              <a:t>strašidelná škola,</a:t>
            </a:r>
          </a:p>
          <a:p>
            <a:r>
              <a:rPr lang="cs-CZ" dirty="0" smtClean="0"/>
              <a:t>poznámkový blok, </a:t>
            </a:r>
          </a:p>
          <a:p>
            <a:r>
              <a:rPr lang="cs-CZ" dirty="0" smtClean="0"/>
              <a:t>květ tulipánu, </a:t>
            </a:r>
          </a:p>
          <a:p>
            <a:r>
              <a:rPr lang="cs-CZ" dirty="0" smtClean="0"/>
              <a:t>list sešitu, </a:t>
            </a:r>
          </a:p>
          <a:p>
            <a:r>
              <a:rPr lang="cs-CZ" dirty="0" smtClean="0"/>
              <a:t>červánkové nebe, </a:t>
            </a:r>
          </a:p>
          <a:p>
            <a:r>
              <a:rPr lang="cs-CZ" dirty="0" smtClean="0"/>
              <a:t>dřevěný stůl, </a:t>
            </a:r>
          </a:p>
          <a:p>
            <a:r>
              <a:rPr lang="cs-CZ" dirty="0" smtClean="0"/>
              <a:t>mísa ze skla, </a:t>
            </a:r>
          </a:p>
          <a:p>
            <a:r>
              <a:rPr lang="cs-CZ" dirty="0" smtClean="0"/>
              <a:t>německá kniha</a:t>
            </a:r>
          </a:p>
          <a:p>
            <a:r>
              <a:rPr lang="cs-CZ" dirty="0" smtClean="0"/>
              <a:t>skládanka ze dřeva, </a:t>
            </a:r>
          </a:p>
          <a:p>
            <a:r>
              <a:rPr lang="cs-CZ" dirty="0" smtClean="0"/>
              <a:t>železný most, </a:t>
            </a:r>
          </a:p>
          <a:p>
            <a:r>
              <a:rPr lang="cs-CZ" dirty="0" smtClean="0"/>
              <a:t>střecha školky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4283968" y="2132857"/>
          <a:ext cx="4328120" cy="2808310"/>
        </p:xfrm>
        <a:graphic>
          <a:graphicData uri="http://schemas.openxmlformats.org/drawingml/2006/table">
            <a:tbl>
              <a:tblPr/>
              <a:tblGrid>
                <a:gridCol w="541015"/>
                <a:gridCol w="541015"/>
                <a:gridCol w="541015"/>
                <a:gridCol w="541015"/>
                <a:gridCol w="541015"/>
                <a:gridCol w="541015"/>
                <a:gridCol w="541015"/>
                <a:gridCol w="541015"/>
              </a:tblGrid>
              <a:tr h="5616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9" name="Přímá spojovací čára 8"/>
          <p:cNvCxnSpPr/>
          <p:nvPr/>
        </p:nvCxnSpPr>
        <p:spPr>
          <a:xfrm rot="16200000" flipH="1">
            <a:off x="5436096" y="2276872"/>
            <a:ext cx="2736304" cy="25922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27984" y="2348880"/>
            <a:ext cx="396044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508104" y="2996952"/>
            <a:ext cx="3096344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652120" y="3501008"/>
            <a:ext cx="280831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499992" y="4077072"/>
            <a:ext cx="3456384" cy="27384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499992" y="4581128"/>
            <a:ext cx="2880320" cy="7200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0" grpId="0" animBg="1"/>
      <p:bldP spid="29" grpId="0" animBg="1"/>
      <p:bldP spid="28" grpId="0" animBg="1"/>
      <p:bldP spid="27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Vypište pouze přívlastky shodné: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283968" cy="4853136"/>
          </a:xfrm>
        </p:spPr>
        <p:txBody>
          <a:bodyPr>
            <a:normAutofit fontScale="92500"/>
          </a:bodyPr>
          <a:lstStyle/>
          <a:p>
            <a:pPr marL="651510" indent="-514350">
              <a:buAutoNum type="arabicPeriod"/>
            </a:pPr>
            <a:r>
              <a:rPr lang="cs-CZ" sz="2400" dirty="0" smtClean="0"/>
              <a:t>Květinová výzdoba byla velice krásná.</a:t>
            </a:r>
          </a:p>
          <a:p>
            <a:pPr marL="651510" indent="-514350">
              <a:buAutoNum type="arabicPeriod"/>
            </a:pPr>
            <a:r>
              <a:rPr lang="cs-CZ" sz="2400" dirty="0" smtClean="0"/>
              <a:t>Barevná škála duhy vypadá jako zázrak</a:t>
            </a:r>
          </a:p>
          <a:p>
            <a:pPr marL="651510" indent="-514350">
              <a:buAutoNum type="arabicPeriod"/>
            </a:pPr>
            <a:r>
              <a:rPr lang="cs-CZ" sz="2400" dirty="0" smtClean="0"/>
              <a:t>Ředitel mě požádal o diskusní příspěvek na schůzi.</a:t>
            </a:r>
          </a:p>
          <a:p>
            <a:pPr marL="651510" indent="-514350">
              <a:buAutoNum type="arabicPeriod"/>
            </a:pPr>
            <a:r>
              <a:rPr lang="cs-CZ" sz="2400" dirty="0" smtClean="0"/>
              <a:t>Děti donesly domů čerstvě natrhané květy</a:t>
            </a:r>
          </a:p>
          <a:p>
            <a:pPr marL="651510" indent="-514350">
              <a:buAutoNum type="arabicPeriod"/>
            </a:pPr>
            <a:endParaRPr lang="cs-CZ" sz="2400" dirty="0" smtClean="0"/>
          </a:p>
          <a:p>
            <a:pPr marL="651510" indent="-514350">
              <a:buNone/>
            </a:pPr>
            <a:r>
              <a:rPr lang="cs-CZ" sz="2400" dirty="0" smtClean="0"/>
              <a:t>V TAJENCE NÁM VYJDE, CO </a:t>
            </a:r>
          </a:p>
          <a:p>
            <a:pPr marL="651510" indent="-514350">
              <a:buNone/>
            </a:pPr>
            <a:r>
              <a:rPr lang="cs-CZ" sz="2400" dirty="0" smtClean="0"/>
              <a:t>NÁS ČEKÁ V PŘÍŠTÍ HODINĚ. </a:t>
            </a:r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half" idx="2"/>
          </p:nvPr>
        </p:nvGraphicFramePr>
        <p:xfrm>
          <a:off x="4139952" y="4238328"/>
          <a:ext cx="5004048" cy="2619672"/>
        </p:xfrm>
        <a:graphic>
          <a:graphicData uri="http://schemas.openxmlformats.org/drawingml/2006/table">
            <a:tbl>
              <a:tblPr/>
              <a:tblGrid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  <a:gridCol w="357432"/>
              </a:tblGrid>
              <a:tr h="6549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549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549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549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cap="all" baseline="0" dirty="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Zástupný symbol pro obsah 13"/>
          <p:cNvGraphicFramePr>
            <a:graphicFrameLocks/>
          </p:cNvGraphicFramePr>
          <p:nvPr/>
        </p:nvGraphicFramePr>
        <p:xfrm>
          <a:off x="4283970" y="1124744"/>
          <a:ext cx="4860030" cy="2664296"/>
        </p:xfrm>
        <a:graphic>
          <a:graphicData uri="http://schemas.openxmlformats.org/drawingml/2006/table">
            <a:tbl>
              <a:tblPr/>
              <a:tblGrid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  <a:gridCol w="347145"/>
              </a:tblGrid>
              <a:tr h="6660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60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60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60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Učebnice strana 73,</a:t>
            </a:r>
          </a:p>
          <a:p>
            <a:pPr algn="ctr">
              <a:buNone/>
            </a:pPr>
            <a:r>
              <a:rPr lang="cs-CZ" sz="4000" dirty="0" smtClean="0"/>
              <a:t> cvičení 7 a 8.</a:t>
            </a:r>
            <a:endParaRPr lang="cs-CZ" sz="4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 všechny větné členy a znázorněte ji graficky: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000" i="1" dirty="0" smtClean="0">
                <a:solidFill>
                  <a:schemeClr val="bg1"/>
                </a:solidFill>
              </a:rPr>
              <a:t>Moje babička přichystá na cestu na výlet </a:t>
            </a:r>
          </a:p>
          <a:p>
            <a:pPr>
              <a:buNone/>
            </a:pPr>
            <a:r>
              <a:rPr lang="cs-CZ" sz="4000" i="1" dirty="0" smtClean="0">
                <a:solidFill>
                  <a:schemeClr val="bg1"/>
                </a:solidFill>
              </a:rPr>
              <a:t>vynikající svačinu.</a:t>
            </a:r>
            <a:endParaRPr lang="cs-CZ" sz="4000" i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0" y="1341438"/>
            <a:ext cx="9144000" cy="5327650"/>
          </a:xfrm>
          <a:ln w="12700">
            <a:solidFill>
              <a:schemeClr val="tx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118903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Moje babička přichystá na cestu na výlet vynikající svačinu.</a:t>
            </a:r>
            <a:endParaRPr lang="cs-CZ" sz="3500" dirty="0">
              <a:solidFill>
                <a:schemeClr val="bg1"/>
              </a:solidFill>
            </a:endParaRP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1116013" y="2276475"/>
            <a:ext cx="1368425" cy="576263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 dirty="0" smtClean="0">
                <a:solidFill>
                  <a:srgbClr val="0099FF"/>
                </a:solidFill>
                <a:latin typeface="Arial" pitchFamily="34" charset="0"/>
              </a:rPr>
              <a:t>babička</a:t>
            </a:r>
            <a:endParaRPr lang="cs-CZ" b="1" dirty="0">
              <a:solidFill>
                <a:srgbClr val="0099FF"/>
              </a:solidFill>
              <a:latin typeface="Arial" pitchFamily="34" charset="0"/>
            </a:endParaRP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059113" y="2276475"/>
            <a:ext cx="1512887" cy="576263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Arial" pitchFamily="34" charset="0"/>
              </a:rPr>
              <a:t>přichystá</a:t>
            </a:r>
            <a:endParaRPr lang="cs-CZ" b="1" dirty="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0486" name="Line 6"/>
          <p:cNvSpPr>
            <a:spLocks noChangeShapeType="1"/>
          </p:cNvSpPr>
          <p:nvPr/>
        </p:nvSpPr>
        <p:spPr bwMode="auto">
          <a:xfrm>
            <a:off x="2484438" y="2492375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487" name="Line 7"/>
          <p:cNvSpPr>
            <a:spLocks noChangeShapeType="1"/>
          </p:cNvSpPr>
          <p:nvPr/>
        </p:nvSpPr>
        <p:spPr bwMode="auto">
          <a:xfrm flipH="1">
            <a:off x="2484438" y="2708275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488" name="AutoShape 8"/>
          <p:cNvSpPr>
            <a:spLocks noChangeArrowheads="1"/>
          </p:cNvSpPr>
          <p:nvPr/>
        </p:nvSpPr>
        <p:spPr bwMode="auto">
          <a:xfrm>
            <a:off x="0" y="1412875"/>
            <a:ext cx="914400" cy="536575"/>
          </a:xfrm>
          <a:prstGeom prst="cloudCallout">
            <a:avLst>
              <a:gd name="adj1" fmla="val 134722"/>
              <a:gd name="adj2" fmla="val 95560"/>
            </a:avLst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Po</a:t>
            </a:r>
          </a:p>
        </p:txBody>
      </p:sp>
      <p:sp>
        <p:nvSpPr>
          <p:cNvPr id="20489" name="AutoShape 9"/>
          <p:cNvSpPr>
            <a:spLocks noChangeArrowheads="1"/>
          </p:cNvSpPr>
          <p:nvPr/>
        </p:nvSpPr>
        <p:spPr bwMode="auto">
          <a:xfrm>
            <a:off x="2555875" y="1412875"/>
            <a:ext cx="914400" cy="609600"/>
          </a:xfrm>
          <a:prstGeom prst="cloudCallout">
            <a:avLst>
              <a:gd name="adj1" fmla="val 79690"/>
              <a:gd name="adj2" fmla="val 74218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Př sl</a:t>
            </a:r>
          </a:p>
        </p:txBody>
      </p:sp>
      <p:sp>
        <p:nvSpPr>
          <p:cNvPr id="20490" name="Rectangle 10"/>
          <p:cNvSpPr>
            <a:spLocks noChangeArrowheads="1"/>
          </p:cNvSpPr>
          <p:nvPr/>
        </p:nvSpPr>
        <p:spPr bwMode="auto">
          <a:xfrm>
            <a:off x="5219700" y="3357563"/>
            <a:ext cx="2065338" cy="576262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 dirty="0">
                <a:solidFill>
                  <a:srgbClr val="00CC00"/>
                </a:solidFill>
                <a:latin typeface="Arial" pitchFamily="34" charset="0"/>
              </a:rPr>
              <a:t>na cestu</a:t>
            </a:r>
          </a:p>
        </p:txBody>
      </p:sp>
      <p:sp>
        <p:nvSpPr>
          <p:cNvPr id="20491" name="Line 11"/>
          <p:cNvSpPr>
            <a:spLocks noChangeShapeType="1"/>
          </p:cNvSpPr>
          <p:nvPr/>
        </p:nvSpPr>
        <p:spPr bwMode="auto">
          <a:xfrm>
            <a:off x="4572000" y="2565400"/>
            <a:ext cx="64770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92" name="AutoShape 12"/>
          <p:cNvSpPr>
            <a:spLocks noChangeArrowheads="1"/>
          </p:cNvSpPr>
          <p:nvPr/>
        </p:nvSpPr>
        <p:spPr bwMode="auto">
          <a:xfrm>
            <a:off x="3563938" y="3284538"/>
            <a:ext cx="1150937" cy="609600"/>
          </a:xfrm>
          <a:prstGeom prst="cloudCallout">
            <a:avLst>
              <a:gd name="adj1" fmla="val 86000"/>
              <a:gd name="adj2" fmla="val 17449"/>
            </a:avLst>
          </a:prstGeom>
          <a:solidFill>
            <a:srgbClr val="99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Pu m</a:t>
            </a:r>
          </a:p>
        </p:txBody>
      </p:sp>
      <p:sp>
        <p:nvSpPr>
          <p:cNvPr id="20493" name="AutoShape 13"/>
          <p:cNvSpPr>
            <a:spLocks noChangeArrowheads="1"/>
          </p:cNvSpPr>
          <p:nvPr/>
        </p:nvSpPr>
        <p:spPr bwMode="auto">
          <a:xfrm>
            <a:off x="5580063" y="4149725"/>
            <a:ext cx="914400" cy="360363"/>
          </a:xfrm>
          <a:prstGeom prst="wedgeRoundRectCallout">
            <a:avLst>
              <a:gd name="adj1" fmla="val 103995"/>
              <a:gd name="adj2" fmla="val -92731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Kam?</a:t>
            </a:r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4211638" y="5734050"/>
            <a:ext cx="1223962" cy="576263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n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a výlet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20495" name="Line 15"/>
          <p:cNvSpPr>
            <a:spLocks noChangeShapeType="1"/>
          </p:cNvSpPr>
          <p:nvPr/>
        </p:nvSpPr>
        <p:spPr bwMode="auto">
          <a:xfrm flipH="1">
            <a:off x="4787900" y="3933825"/>
            <a:ext cx="43180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96" name="AutoShape 16"/>
          <p:cNvSpPr>
            <a:spLocks noChangeArrowheads="1"/>
          </p:cNvSpPr>
          <p:nvPr/>
        </p:nvSpPr>
        <p:spPr bwMode="auto">
          <a:xfrm>
            <a:off x="3492500" y="4581525"/>
            <a:ext cx="1223963" cy="609600"/>
          </a:xfrm>
          <a:prstGeom prst="cloudCallout">
            <a:avLst>
              <a:gd name="adj1" fmla="val 41181"/>
              <a:gd name="adj2" fmla="val 117708"/>
            </a:avLst>
          </a:prstGeom>
          <a:solidFill>
            <a:srgbClr val="FFCC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Pkn</a:t>
            </a:r>
          </a:p>
        </p:txBody>
      </p:sp>
      <p:sp>
        <p:nvSpPr>
          <p:cNvPr id="20497" name="AutoShape 17"/>
          <p:cNvSpPr>
            <a:spLocks noChangeArrowheads="1"/>
          </p:cNvSpPr>
          <p:nvPr/>
        </p:nvSpPr>
        <p:spPr bwMode="auto">
          <a:xfrm>
            <a:off x="5076825" y="5084763"/>
            <a:ext cx="1274763" cy="360362"/>
          </a:xfrm>
          <a:prstGeom prst="wedgeRoundRectCallout">
            <a:avLst>
              <a:gd name="adj1" fmla="val -62954"/>
              <a:gd name="adj2" fmla="val 9625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Jakou?</a:t>
            </a:r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>
            <a:off x="7524750" y="3357563"/>
            <a:ext cx="1368425" cy="576262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 dirty="0">
                <a:solidFill>
                  <a:srgbClr val="CC0099"/>
                </a:solidFill>
                <a:latin typeface="Arial" pitchFamily="34" charset="0"/>
              </a:rPr>
              <a:t>svačinu</a:t>
            </a:r>
          </a:p>
        </p:txBody>
      </p:sp>
      <p:sp>
        <p:nvSpPr>
          <p:cNvPr id="20499" name="Line 19"/>
          <p:cNvSpPr>
            <a:spLocks noChangeShapeType="1"/>
          </p:cNvSpPr>
          <p:nvPr/>
        </p:nvSpPr>
        <p:spPr bwMode="auto">
          <a:xfrm>
            <a:off x="4572000" y="2420938"/>
            <a:ext cx="295275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00" name="AutoShape 20"/>
          <p:cNvSpPr>
            <a:spLocks noChangeArrowheads="1"/>
          </p:cNvSpPr>
          <p:nvPr/>
        </p:nvSpPr>
        <p:spPr bwMode="auto">
          <a:xfrm>
            <a:off x="6804025" y="2276475"/>
            <a:ext cx="914400" cy="609600"/>
          </a:xfrm>
          <a:prstGeom prst="cloudCallout">
            <a:avLst>
              <a:gd name="adj1" fmla="val 80208"/>
              <a:gd name="adj2" fmla="val 108333"/>
            </a:avLst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Pt 4</a:t>
            </a:r>
          </a:p>
        </p:txBody>
      </p:sp>
      <p:sp>
        <p:nvSpPr>
          <p:cNvPr id="20501" name="AutoShape 21"/>
          <p:cNvSpPr>
            <a:spLocks noChangeArrowheads="1"/>
          </p:cNvSpPr>
          <p:nvPr/>
        </p:nvSpPr>
        <p:spPr bwMode="auto">
          <a:xfrm>
            <a:off x="8027988" y="2276475"/>
            <a:ext cx="914400" cy="609600"/>
          </a:xfrm>
          <a:prstGeom prst="wedgeRoundRectCallout">
            <a:avLst>
              <a:gd name="adj1" fmla="val -45486"/>
              <a:gd name="adj2" fmla="val 111718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Koho,co?</a:t>
            </a:r>
          </a:p>
        </p:txBody>
      </p:sp>
      <p:sp>
        <p:nvSpPr>
          <p:cNvPr id="20502" name="Rectangle 22"/>
          <p:cNvSpPr>
            <a:spLocks noChangeArrowheads="1"/>
          </p:cNvSpPr>
          <p:nvPr/>
        </p:nvSpPr>
        <p:spPr bwMode="auto">
          <a:xfrm>
            <a:off x="6659563" y="5805488"/>
            <a:ext cx="1296987" cy="576262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 dirty="0" smtClean="0">
                <a:solidFill>
                  <a:srgbClr val="996600"/>
                </a:solidFill>
                <a:latin typeface="Arial" pitchFamily="34" charset="0"/>
              </a:rPr>
              <a:t>vynikající</a:t>
            </a:r>
            <a:endParaRPr lang="cs-CZ" b="1" dirty="0">
              <a:solidFill>
                <a:srgbClr val="996600"/>
              </a:solidFill>
              <a:latin typeface="Arial" pitchFamily="34" charset="0"/>
            </a:endParaRPr>
          </a:p>
        </p:txBody>
      </p:sp>
      <p:sp>
        <p:nvSpPr>
          <p:cNvPr id="20503" name="Line 23"/>
          <p:cNvSpPr>
            <a:spLocks noChangeShapeType="1"/>
          </p:cNvSpPr>
          <p:nvPr/>
        </p:nvSpPr>
        <p:spPr bwMode="auto">
          <a:xfrm flipH="1">
            <a:off x="7308850" y="3933825"/>
            <a:ext cx="862013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04" name="AutoShape 24"/>
          <p:cNvSpPr>
            <a:spLocks noChangeArrowheads="1"/>
          </p:cNvSpPr>
          <p:nvPr/>
        </p:nvSpPr>
        <p:spPr bwMode="auto">
          <a:xfrm>
            <a:off x="6372225" y="4508500"/>
            <a:ext cx="1081088" cy="720725"/>
          </a:xfrm>
          <a:prstGeom prst="cloudCallout">
            <a:avLst>
              <a:gd name="adj1" fmla="val 24741"/>
              <a:gd name="adj2" fmla="val 117843"/>
            </a:avLst>
          </a:prstGeom>
          <a:solidFill>
            <a:srgbClr val="99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Pks</a:t>
            </a:r>
          </a:p>
        </p:txBody>
      </p:sp>
      <p:sp>
        <p:nvSpPr>
          <p:cNvPr id="20505" name="AutoShape 25"/>
          <p:cNvSpPr>
            <a:spLocks noChangeArrowheads="1"/>
          </p:cNvSpPr>
          <p:nvPr/>
        </p:nvSpPr>
        <p:spPr bwMode="auto">
          <a:xfrm>
            <a:off x="7740650" y="5013325"/>
            <a:ext cx="1130300" cy="358775"/>
          </a:xfrm>
          <a:prstGeom prst="wedgeRoundRectCallout">
            <a:avLst>
              <a:gd name="adj1" fmla="val -75843"/>
              <a:gd name="adj2" fmla="val 141593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Jakou?</a:t>
            </a:r>
          </a:p>
        </p:txBody>
      </p:sp>
      <p:sp>
        <p:nvSpPr>
          <p:cNvPr id="20506" name="Rectangle 26"/>
          <p:cNvSpPr>
            <a:spLocks noChangeArrowheads="1"/>
          </p:cNvSpPr>
          <p:nvPr/>
        </p:nvSpPr>
        <p:spPr bwMode="auto">
          <a:xfrm>
            <a:off x="179388" y="3357563"/>
            <a:ext cx="1727200" cy="576262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1">
                <a:solidFill>
                  <a:srgbClr val="996600"/>
                </a:solidFill>
                <a:latin typeface="Arial" pitchFamily="34" charset="0"/>
              </a:rPr>
              <a:t>Moje </a:t>
            </a:r>
          </a:p>
        </p:txBody>
      </p:sp>
      <p:sp>
        <p:nvSpPr>
          <p:cNvPr id="20507" name="Line 27"/>
          <p:cNvSpPr>
            <a:spLocks noChangeShapeType="1"/>
          </p:cNvSpPr>
          <p:nvPr/>
        </p:nvSpPr>
        <p:spPr bwMode="auto">
          <a:xfrm flipH="1">
            <a:off x="971550" y="2852738"/>
            <a:ext cx="8636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508" name="AutoShape 28"/>
          <p:cNvSpPr>
            <a:spLocks noChangeArrowheads="1"/>
          </p:cNvSpPr>
          <p:nvPr/>
        </p:nvSpPr>
        <p:spPr bwMode="auto">
          <a:xfrm>
            <a:off x="0" y="4437063"/>
            <a:ext cx="1079500" cy="576262"/>
          </a:xfrm>
          <a:prstGeom prst="cloudCallout">
            <a:avLst>
              <a:gd name="adj1" fmla="val 44116"/>
              <a:gd name="adj2" fmla="val -127134"/>
            </a:avLst>
          </a:prstGeom>
          <a:solidFill>
            <a:srgbClr val="9966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Pks</a:t>
            </a:r>
          </a:p>
        </p:txBody>
      </p:sp>
      <p:sp>
        <p:nvSpPr>
          <p:cNvPr id="20509" name="AutoShape 29"/>
          <p:cNvSpPr>
            <a:spLocks noChangeArrowheads="1"/>
          </p:cNvSpPr>
          <p:nvPr/>
        </p:nvSpPr>
        <p:spPr bwMode="auto">
          <a:xfrm>
            <a:off x="1547813" y="4508500"/>
            <a:ext cx="1274762" cy="433388"/>
          </a:xfrm>
          <a:prstGeom prst="wedgeRoundRectCallout">
            <a:avLst>
              <a:gd name="adj1" fmla="val -86611"/>
              <a:gd name="adj2" fmla="val -162819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pitchFamily="34" charset="0"/>
              </a:rPr>
              <a:t>Jaká?</a:t>
            </a: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GREPL, Miroslav. Příruční mluvnice češtiny</a:t>
            </a:r>
            <a:r>
              <a:rPr lang="cs-CZ" i="1" dirty="0" smtClean="0"/>
              <a:t>.</a:t>
            </a:r>
            <a:r>
              <a:rPr lang="cs-CZ" dirty="0" smtClean="0"/>
              <a:t> [kolektiv autorů] ; Praha : Lidové noviny, 1996</a:t>
            </a:r>
            <a:r>
              <a:rPr lang="cs-CZ" dirty="0" smtClean="0"/>
              <a:t>.</a:t>
            </a:r>
          </a:p>
          <a:p>
            <a:r>
              <a:rPr lang="cs-CZ" dirty="0" smtClean="0"/>
              <a:t>STYBLÍK, V.  a kol. Český jazyk pro 9. </a:t>
            </a:r>
            <a:r>
              <a:rPr lang="cs-CZ" smtClean="0"/>
              <a:t>ročník ZŠ.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186</TotalTime>
  <Words>911</Words>
  <Application>Microsoft Office PowerPoint</Application>
  <PresentationFormat>Předvádění na obrazovce (4:3)</PresentationFormat>
  <Paragraphs>276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Snímek 1</vt:lpstr>
      <vt:lpstr>Rozvíjející větné členy</vt:lpstr>
      <vt:lpstr>Snímek 3</vt:lpstr>
      <vt:lpstr>Předmět</vt:lpstr>
      <vt:lpstr>Vymyslete krátký příběh, v němž budou uvedená slova předměty:</vt:lpstr>
      <vt:lpstr>Vyhledejte předmět a vyplňte tabulku: </vt:lpstr>
      <vt:lpstr>Procvičení</vt:lpstr>
      <vt:lpstr>Příslovečné určení: Doplňte tabulku:</vt:lpstr>
      <vt:lpstr>Vyhledejte příslovečná určení a určete jejich druh:</vt:lpstr>
      <vt:lpstr>Procvičení:</vt:lpstr>
      <vt:lpstr>Snímek 11</vt:lpstr>
      <vt:lpstr>Vyhledej pouze přívlastky neshodné, poté je vyhledejte v osmisměrce. Poté je převeď tak, jak vyjde v osmisměrce </vt:lpstr>
      <vt:lpstr>Vypište pouze přívlastky shodné:</vt:lpstr>
      <vt:lpstr>Procvičení</vt:lpstr>
      <vt:lpstr>Určete všechny větné členy a znázorněte ji graficky:</vt:lpstr>
      <vt:lpstr>Moje babička přichystá na cestu na výlet vynikající svačinu.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Přívlastek shodný a neshodný</dc:title>
  <dc:creator>Martina</dc:creator>
  <cp:lastModifiedBy>Martina</cp:lastModifiedBy>
  <cp:revision>22</cp:revision>
  <dcterms:created xsi:type="dcterms:W3CDTF">2010-09-09T10:47:15Z</dcterms:created>
  <dcterms:modified xsi:type="dcterms:W3CDTF">2012-08-06T12:37:09Z</dcterms:modified>
</cp:coreProperties>
</file>