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  <p:sldId id="263" r:id="rId9"/>
    <p:sldId id="267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0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Vendula </a:t>
          </a:r>
          <a:r>
            <a:rPr lang="cs-CZ" dirty="0" err="1" smtClean="0"/>
            <a:t>Steidlová</a:t>
          </a:r>
          <a:r>
            <a:rPr lang="cs-CZ" dirty="0" smtClean="0"/>
            <a:t>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VY_32_INOVACE_02_MNOŽNÉ ČÍSLO POD. JMEN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MNOŽNÉ ČÍSLO POD. </a:t>
          </a:r>
          <a:r>
            <a:rPr lang="cs-CZ" smtClean="0"/>
            <a:t>JMEN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ANGLICKÝ JAZYK 5.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 custLinFactNeighborX="0" custLinFactNeighborY="0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BB2E47C-5DB9-479D-BB15-DB0939183EEB}" type="presOf" srcId="{EBC41103-E2E5-4D48-9B4B-425520D3D098}" destId="{F969C235-9271-4D34-B740-D627A121CAD0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3CA3D17B-4099-4B50-BB38-50CC2220A002}" type="presOf" srcId="{FBBFC3EA-9D9D-4F3A-BEA6-9C2C0E46BF20}" destId="{832BF48F-0145-4429-9E02-8FCA946CCE9E}" srcOrd="1" destOrd="0" presId="urn:microsoft.com/office/officeart/2005/8/layout/target3"/>
    <dgm:cxn modelId="{5DDE432C-E1B4-4CBC-B6FC-9A77652F8B0A}" type="presOf" srcId="{FBBFC3EA-9D9D-4F3A-BEA6-9C2C0E46BF20}" destId="{643EA938-EDE0-4533-ACCC-D2BD6F3A527C}" srcOrd="0" destOrd="0" presId="urn:microsoft.com/office/officeart/2005/8/layout/target3"/>
    <dgm:cxn modelId="{D17A8FC1-332F-4139-A292-D78A57D5E002}" type="presOf" srcId="{C73C7642-F245-4585-8F88-243F9FAEF6CA}" destId="{AA41A67C-3D3F-4AE9-9E0F-5D7F7BB2E741}" srcOrd="1" destOrd="0" presId="urn:microsoft.com/office/officeart/2005/8/layout/target3"/>
    <dgm:cxn modelId="{7893616A-24ED-4F66-A58E-1093A5A0F348}" type="presOf" srcId="{EBC41103-E2E5-4D48-9B4B-425520D3D098}" destId="{50C2F88D-8688-44C2-A854-691F34009D3B}" srcOrd="0" destOrd="0" presId="urn:microsoft.com/office/officeart/2005/8/layout/target3"/>
    <dgm:cxn modelId="{73BF0D99-8C24-47E9-941A-3BC1E5086D60}" type="presOf" srcId="{C73C7642-F245-4585-8F88-243F9FAEF6CA}" destId="{97289DF2-90F4-4EC2-A9FC-633B00BAB610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83290DC6-9720-475A-8E30-99A983A8D38E}" type="presOf" srcId="{019433A1-1324-4DE1-9E6F-32B851095F74}" destId="{A3817367-F2BC-482F-8832-FA00B51DCCF3}" srcOrd="0" destOrd="0" presId="urn:microsoft.com/office/officeart/2005/8/layout/target3"/>
    <dgm:cxn modelId="{5DE2B693-623E-4F2C-9E48-546BAC540AB8}" type="presOf" srcId="{39F8B381-5807-488E-AC22-73DD4140ED4A}" destId="{71045F8C-00FA-488E-A7BD-E2E6753D979D}" srcOrd="0" destOrd="0" presId="urn:microsoft.com/office/officeart/2005/8/layout/target3"/>
    <dgm:cxn modelId="{71F4A5A1-BADF-486F-AD4B-FB0E091640FA}" type="presOf" srcId="{445C7998-7549-48B0-BD68-D4F0167F02E5}" destId="{4D19AB04-24FA-40C2-B203-52AE3D15E171}" srcOrd="1" destOrd="0" presId="urn:microsoft.com/office/officeart/2005/8/layout/target3"/>
    <dgm:cxn modelId="{9B20238D-EF1B-4569-A1DC-DB5A5D680A68}" type="presOf" srcId="{DAEA276B-ECF9-46F6-A7D3-4693B2D32BC4}" destId="{CDED6FE3-AD8F-4ACC-B6B8-710EDDD97598}" srcOrd="0" destOrd="0" presId="urn:microsoft.com/office/officeart/2005/8/layout/target3"/>
    <dgm:cxn modelId="{2CCD60BD-7638-4CD2-A616-8E32E288125B}" type="presOf" srcId="{DAEA276B-ECF9-46F6-A7D3-4693B2D32BC4}" destId="{F69A1436-182C-465B-AD7F-FE48E0C090C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3DFA660-11B3-46C3-91BD-B2F972A2E242}" type="presOf" srcId="{445C7998-7549-48B0-BD68-D4F0167F02E5}" destId="{BC35EE03-4121-4EF9-923D-7CB6D30D358D}" srcOrd="0" destOrd="0" presId="urn:microsoft.com/office/officeart/2005/8/layout/target3"/>
    <dgm:cxn modelId="{07A87C11-42E4-4A3F-B9E6-F767E3B5EDC5}" type="presOf" srcId="{019433A1-1324-4DE1-9E6F-32B851095F74}" destId="{E7297F21-D4FD-4A41-AE58-814D01A6B5E7}" srcOrd="1" destOrd="0" presId="urn:microsoft.com/office/officeart/2005/8/layout/target3"/>
    <dgm:cxn modelId="{5C83003F-CCA9-4D07-A269-83B7FD39C1C3}" type="presParOf" srcId="{71045F8C-00FA-488E-A7BD-E2E6753D979D}" destId="{3577EC6B-C980-4F34-8C69-4365E7B8FC8C}" srcOrd="0" destOrd="0" presId="urn:microsoft.com/office/officeart/2005/8/layout/target3"/>
    <dgm:cxn modelId="{BB05743C-D207-4B29-B3AD-DE12AD0CA7A7}" type="presParOf" srcId="{71045F8C-00FA-488E-A7BD-E2E6753D979D}" destId="{6940EB87-DC1D-4BC3-9408-9AC2E1FFC039}" srcOrd="1" destOrd="0" presId="urn:microsoft.com/office/officeart/2005/8/layout/target3"/>
    <dgm:cxn modelId="{FAF65127-B953-4A00-8B57-E1482CC98A55}" type="presParOf" srcId="{71045F8C-00FA-488E-A7BD-E2E6753D979D}" destId="{BC35EE03-4121-4EF9-923D-7CB6D30D358D}" srcOrd="2" destOrd="0" presId="urn:microsoft.com/office/officeart/2005/8/layout/target3"/>
    <dgm:cxn modelId="{9FE5B242-FE28-46C6-B6EF-C7634BE755E3}" type="presParOf" srcId="{71045F8C-00FA-488E-A7BD-E2E6753D979D}" destId="{C95EEA27-3CBF-4645-A92D-9D8AF5C1CBFC}" srcOrd="3" destOrd="0" presId="urn:microsoft.com/office/officeart/2005/8/layout/target3"/>
    <dgm:cxn modelId="{EF19E2FA-95B1-40AE-9500-02C2C362199F}" type="presParOf" srcId="{71045F8C-00FA-488E-A7BD-E2E6753D979D}" destId="{851BB866-B6AE-4566-893F-4C635BA974FC}" srcOrd="4" destOrd="0" presId="urn:microsoft.com/office/officeart/2005/8/layout/target3"/>
    <dgm:cxn modelId="{E833191C-6E32-4901-8955-3A61D21EA587}" type="presParOf" srcId="{71045F8C-00FA-488E-A7BD-E2E6753D979D}" destId="{643EA938-EDE0-4533-ACCC-D2BD6F3A527C}" srcOrd="5" destOrd="0" presId="urn:microsoft.com/office/officeart/2005/8/layout/target3"/>
    <dgm:cxn modelId="{1E6BDC5B-92B9-45E4-944C-C8A4D87D7F2F}" type="presParOf" srcId="{71045F8C-00FA-488E-A7BD-E2E6753D979D}" destId="{92F31B18-D66D-4CC7-89B9-378928DE877D}" srcOrd="6" destOrd="0" presId="urn:microsoft.com/office/officeart/2005/8/layout/target3"/>
    <dgm:cxn modelId="{68187F3D-0F8D-4B38-92FF-E5C4382BAC5B}" type="presParOf" srcId="{71045F8C-00FA-488E-A7BD-E2E6753D979D}" destId="{902074E1-B931-4618-97F1-FADBE82E9C3C}" srcOrd="7" destOrd="0" presId="urn:microsoft.com/office/officeart/2005/8/layout/target3"/>
    <dgm:cxn modelId="{A76AECC3-93EE-4790-BC21-CF5092DC1C79}" type="presParOf" srcId="{71045F8C-00FA-488E-A7BD-E2E6753D979D}" destId="{A3817367-F2BC-482F-8832-FA00B51DCCF3}" srcOrd="8" destOrd="0" presId="urn:microsoft.com/office/officeart/2005/8/layout/target3"/>
    <dgm:cxn modelId="{E56C7173-6BAD-4C38-AC94-4DF8E2C52144}" type="presParOf" srcId="{71045F8C-00FA-488E-A7BD-E2E6753D979D}" destId="{626ABFF6-56C8-4386-B662-68EC364EED9D}" srcOrd="9" destOrd="0" presId="urn:microsoft.com/office/officeart/2005/8/layout/target3"/>
    <dgm:cxn modelId="{FE3301A1-5CE6-446E-890A-71BE1111A79C}" type="presParOf" srcId="{71045F8C-00FA-488E-A7BD-E2E6753D979D}" destId="{6DB11F1C-D028-4800-9625-6611CA9DE6D4}" srcOrd="10" destOrd="0" presId="urn:microsoft.com/office/officeart/2005/8/layout/target3"/>
    <dgm:cxn modelId="{50EB1772-F5AB-462A-B752-7EA5E7A7029D}" type="presParOf" srcId="{71045F8C-00FA-488E-A7BD-E2E6753D979D}" destId="{CDED6FE3-AD8F-4ACC-B6B8-710EDDD97598}" srcOrd="11" destOrd="0" presId="urn:microsoft.com/office/officeart/2005/8/layout/target3"/>
    <dgm:cxn modelId="{4699CAEA-C624-4ECE-A007-986C18CF90E6}" type="presParOf" srcId="{71045F8C-00FA-488E-A7BD-E2E6753D979D}" destId="{397AC6D7-84A6-4150-958F-83C92D9ACF38}" srcOrd="12" destOrd="0" presId="urn:microsoft.com/office/officeart/2005/8/layout/target3"/>
    <dgm:cxn modelId="{BF110050-F6F7-41FC-9004-A63D3F7A70F4}" type="presParOf" srcId="{71045F8C-00FA-488E-A7BD-E2E6753D979D}" destId="{D7419528-33A6-416D-9E64-B3F7915C5149}" srcOrd="13" destOrd="0" presId="urn:microsoft.com/office/officeart/2005/8/layout/target3"/>
    <dgm:cxn modelId="{1CF755CE-B8FF-43E9-BEFA-1B8BFB2940C1}" type="presParOf" srcId="{71045F8C-00FA-488E-A7BD-E2E6753D979D}" destId="{97289DF2-90F4-4EC2-A9FC-633B00BAB610}" srcOrd="14" destOrd="0" presId="urn:microsoft.com/office/officeart/2005/8/layout/target3"/>
    <dgm:cxn modelId="{667A2F65-6D1A-4C72-B5DC-3B8412B0CDB2}" type="presParOf" srcId="{71045F8C-00FA-488E-A7BD-E2E6753D979D}" destId="{234EBA9D-95B4-4C20-A84E-6F65F1085DC6}" srcOrd="15" destOrd="0" presId="urn:microsoft.com/office/officeart/2005/8/layout/target3"/>
    <dgm:cxn modelId="{189BC93E-4A2C-4A42-90DC-375B639FA0B1}" type="presParOf" srcId="{71045F8C-00FA-488E-A7BD-E2E6753D979D}" destId="{12255512-213F-41DF-90A6-8B4CD74A2B52}" srcOrd="16" destOrd="0" presId="urn:microsoft.com/office/officeart/2005/8/layout/target3"/>
    <dgm:cxn modelId="{212E17F2-38F7-4CB1-9335-F52807300E15}" type="presParOf" srcId="{71045F8C-00FA-488E-A7BD-E2E6753D979D}" destId="{50C2F88D-8688-44C2-A854-691F34009D3B}" srcOrd="17" destOrd="0" presId="urn:microsoft.com/office/officeart/2005/8/layout/target3"/>
    <dgm:cxn modelId="{544E8C63-C2E6-45BB-9A14-23F67FE502E3}" type="presParOf" srcId="{71045F8C-00FA-488E-A7BD-E2E6753D979D}" destId="{4D19AB04-24FA-40C2-B203-52AE3D15E171}" srcOrd="18" destOrd="0" presId="urn:microsoft.com/office/officeart/2005/8/layout/target3"/>
    <dgm:cxn modelId="{7668DAE5-A7F7-4FBD-A1B8-AF3DA30B105A}" type="presParOf" srcId="{71045F8C-00FA-488E-A7BD-E2E6753D979D}" destId="{832BF48F-0145-4429-9E02-8FCA946CCE9E}" srcOrd="19" destOrd="0" presId="urn:microsoft.com/office/officeart/2005/8/layout/target3"/>
    <dgm:cxn modelId="{6BBF958C-3852-495A-B217-E53C9E2DD442}" type="presParOf" srcId="{71045F8C-00FA-488E-A7BD-E2E6753D979D}" destId="{E7297F21-D4FD-4A41-AE58-814D01A6B5E7}" srcOrd="20" destOrd="0" presId="urn:microsoft.com/office/officeart/2005/8/layout/target3"/>
    <dgm:cxn modelId="{3B18F5E1-78DE-440F-A132-19C24B9FD40A}" type="presParOf" srcId="{71045F8C-00FA-488E-A7BD-E2E6753D979D}" destId="{F69A1436-182C-465B-AD7F-FE48E0C090C1}" srcOrd="21" destOrd="0" presId="urn:microsoft.com/office/officeart/2005/8/layout/target3"/>
    <dgm:cxn modelId="{83D63078-BED1-41A1-8338-99A2AC9479DE}" type="presParOf" srcId="{71045F8C-00FA-488E-A7BD-E2E6753D979D}" destId="{AA41A67C-3D3F-4AE9-9E0F-5D7F7BB2E741}" srcOrd="22" destOrd="0" presId="urn:microsoft.com/office/officeart/2005/8/layout/target3"/>
    <dgm:cxn modelId="{AC3E2D71-6A91-486E-976C-A8F1BBAF871C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Název školy</a:t>
          </a:r>
          <a:r>
            <a:rPr lang="cs-CZ" sz="1500" kern="1200" dirty="0" smtClean="0"/>
            <a:t>: Základní škola a mateřská škola  Domažlice, </a:t>
          </a:r>
          <a:r>
            <a:rPr lang="cs-CZ" sz="1500" kern="1200" dirty="0" err="1" smtClean="0"/>
            <a:t>Msgre</a:t>
          </a:r>
          <a:r>
            <a:rPr lang="cs-CZ" sz="1500" kern="1200" dirty="0" smtClean="0"/>
            <a:t> B. Staška 232, příspěvková organizace </a:t>
          </a:r>
          <a:endParaRPr lang="cs-CZ" sz="15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Autor</a:t>
          </a:r>
          <a:r>
            <a:rPr lang="cs-CZ" sz="1500" kern="1200" dirty="0" smtClean="0"/>
            <a:t>:  Mgr. Vendula </a:t>
          </a:r>
          <a:r>
            <a:rPr lang="cs-CZ" sz="1500" kern="1200" dirty="0" err="1" smtClean="0"/>
            <a:t>Steidlová</a:t>
          </a:r>
          <a:r>
            <a:rPr lang="cs-CZ" sz="1500" kern="1200" dirty="0" smtClean="0"/>
            <a:t>   </a:t>
          </a:r>
          <a:endParaRPr lang="cs-CZ" sz="15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Název : </a:t>
          </a:r>
          <a:r>
            <a:rPr lang="cs-CZ" sz="1500" kern="1200" dirty="0" smtClean="0"/>
            <a:t>VY_32_INOVACE_02_MNOŽNÉ ČÍSLO POD. JMEN</a:t>
          </a:r>
          <a:endParaRPr lang="cs-CZ" sz="15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Sada:  ANGLICKÝ JAZYK 5. ročník</a:t>
          </a:r>
          <a:endParaRPr lang="cs-CZ" sz="15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Téma</a:t>
          </a:r>
          <a:r>
            <a:rPr lang="cs-CZ" sz="1500" kern="1200" dirty="0" smtClean="0"/>
            <a:t>: MNOŽNÉ ČÍSLO POD. </a:t>
          </a:r>
          <a:r>
            <a:rPr lang="cs-CZ" sz="1500" kern="1200" smtClean="0"/>
            <a:t>JMEN</a:t>
          </a:r>
          <a:endParaRPr lang="cs-CZ" sz="15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/>
            <a:t>Číslo projektu</a:t>
          </a:r>
          <a:r>
            <a:rPr lang="cs-CZ" sz="1500" kern="1200" dirty="0" smtClean="0"/>
            <a:t>: CZ.1.07/1.4.00/21.1437</a:t>
          </a:r>
          <a:endParaRPr lang="cs-CZ" sz="15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391B9-34B3-49BA-B928-9F50776F0EE6}" type="datetimeFigureOut">
              <a:rPr lang="cs-CZ" smtClean="0"/>
              <a:t>6.8.2012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A00AE7-1F7C-45CD-A330-39B9E08F00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100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00AE7-1F7C-45CD-A330-39B9E08F00D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62059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ŘEŠENÍ JE SCHOVANÉ POD OBRAZCI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00AE7-1F7C-45CD-A330-39B9E08F00D1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6093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58AD-D55C-40FA-9BC9-8BFB0D002A55}" type="datetimeFigureOut">
              <a:rPr lang="cs-CZ" smtClean="0"/>
              <a:t>6.8.2012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977362F-9015-482C-8F1F-6867062B4D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58AD-D55C-40FA-9BC9-8BFB0D002A55}" type="datetimeFigureOut">
              <a:rPr lang="cs-CZ" smtClean="0"/>
              <a:t>6.8.2012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977362F-9015-482C-8F1F-6867062B4D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58AD-D55C-40FA-9BC9-8BFB0D002A55}" type="datetimeFigureOut">
              <a:rPr lang="cs-CZ" smtClean="0"/>
              <a:t>6.8.2012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7362F-9015-482C-8F1F-6867062B4D0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58AD-D55C-40FA-9BC9-8BFB0D002A55}" type="datetimeFigureOut">
              <a:rPr lang="cs-CZ" smtClean="0"/>
              <a:t>6.8.2012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7362F-9015-482C-8F1F-6867062B4D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58AD-D55C-40FA-9BC9-8BFB0D002A55}" type="datetimeFigureOut">
              <a:rPr lang="cs-CZ" smtClean="0"/>
              <a:t>6.8.2012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977362F-9015-482C-8F1F-6867062B4D0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58AD-D55C-40FA-9BC9-8BFB0D002A55}" type="datetimeFigureOut">
              <a:rPr lang="cs-CZ" smtClean="0"/>
              <a:t>6.8.2012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7362F-9015-482C-8F1F-6867062B4D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58AD-D55C-40FA-9BC9-8BFB0D002A55}" type="datetimeFigureOut">
              <a:rPr lang="cs-CZ" smtClean="0"/>
              <a:t>6.8.2012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7362F-9015-482C-8F1F-6867062B4D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58AD-D55C-40FA-9BC9-8BFB0D002A55}" type="datetimeFigureOut">
              <a:rPr lang="cs-CZ" smtClean="0"/>
              <a:t>6.8.2012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7362F-9015-482C-8F1F-6867062B4D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58AD-D55C-40FA-9BC9-8BFB0D002A55}" type="datetimeFigureOut">
              <a:rPr lang="cs-CZ" smtClean="0"/>
              <a:t>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7362F-9015-482C-8F1F-6867062B4D0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58AD-D55C-40FA-9BC9-8BFB0D002A55}" type="datetimeFigureOut">
              <a:rPr lang="cs-CZ" smtClean="0"/>
              <a:t>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7362F-9015-482C-8F1F-6867062B4D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258AD-D55C-40FA-9BC9-8BFB0D002A55}" type="datetimeFigureOut">
              <a:rPr lang="cs-CZ" smtClean="0"/>
              <a:t>6.8.2012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77362F-9015-482C-8F1F-6867062B4D0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01258AD-D55C-40FA-9BC9-8BFB0D002A55}" type="datetimeFigureOut">
              <a:rPr lang="cs-CZ" smtClean="0"/>
              <a:t>6.8.2012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977362F-9015-482C-8F1F-6867062B4D0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emf"/><Relationship Id="rId7" Type="http://schemas.openxmlformats.org/officeDocument/2006/relationships/image" Target="../media/image8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emf"/><Relationship Id="rId13" Type="http://schemas.openxmlformats.org/officeDocument/2006/relationships/image" Target="../media/image21.emf"/><Relationship Id="rId3" Type="http://schemas.openxmlformats.org/officeDocument/2006/relationships/image" Target="../media/image11.wmf"/><Relationship Id="rId7" Type="http://schemas.openxmlformats.org/officeDocument/2006/relationships/image" Target="../media/image15.emf"/><Relationship Id="rId12" Type="http://schemas.openxmlformats.org/officeDocument/2006/relationships/image" Target="../media/image20.w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wmf"/><Relationship Id="rId11" Type="http://schemas.openxmlformats.org/officeDocument/2006/relationships/image" Target="../media/image19.emf"/><Relationship Id="rId5" Type="http://schemas.openxmlformats.org/officeDocument/2006/relationships/image" Target="../media/image13.emf"/><Relationship Id="rId10" Type="http://schemas.openxmlformats.org/officeDocument/2006/relationships/image" Target="../media/image18.emf"/><Relationship Id="rId4" Type="http://schemas.openxmlformats.org/officeDocument/2006/relationships/image" Target="../media/image12.wmf"/><Relationship Id="rId9" Type="http://schemas.openxmlformats.org/officeDocument/2006/relationships/image" Target="../media/image17.emf"/><Relationship Id="rId14" Type="http://schemas.openxmlformats.org/officeDocument/2006/relationships/image" Target="../media/image22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4986612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7817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960036"/>
              </p:ext>
            </p:extLst>
          </p:nvPr>
        </p:nvGraphicFramePr>
        <p:xfrm>
          <a:off x="1524000" y="1397000"/>
          <a:ext cx="6096000" cy="3215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na inter.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Inter. tabule,  slovník aj-</a:t>
                      </a:r>
                      <a:r>
                        <a:rPr lang="cs-CZ" dirty="0" err="1" smtClean="0"/>
                        <a:t>čj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materiálu /Inovace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Shrnutí učiva, procvičování  učiva a prohloubení znalostí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Snímek 6 – řešení schované pod obrazci</a:t>
                      </a:r>
                    </a:p>
                    <a:p>
                      <a:r>
                        <a:rPr lang="cs-CZ" dirty="0" smtClean="0"/>
                        <a:t>Snímek 8 – </a:t>
                      </a:r>
                      <a:r>
                        <a:rPr lang="cs-CZ" dirty="0" err="1" smtClean="0"/>
                        <a:t>Kimova</a:t>
                      </a:r>
                      <a:r>
                        <a:rPr lang="cs-CZ" dirty="0" smtClean="0"/>
                        <a:t> hra, dívej se na obrázek po dobu 1 min, pak napiš, co je na obrázku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383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MNOŽNÉ ČÍSLO PODSTATNÝCH JMEN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PODSTATNÉ JMÉNO + - S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 smtClean="0"/>
              <a:t> boy- </a:t>
            </a:r>
            <a:r>
              <a:rPr lang="cs-CZ" dirty="0" err="1" smtClean="0"/>
              <a:t>boys</a:t>
            </a:r>
            <a:r>
              <a:rPr lang="cs-CZ" dirty="0" smtClean="0"/>
              <a:t>           girl – </a:t>
            </a:r>
            <a:r>
              <a:rPr lang="cs-CZ" dirty="0" err="1" smtClean="0"/>
              <a:t>girls</a:t>
            </a:r>
            <a:r>
              <a:rPr lang="cs-CZ" dirty="0" smtClean="0"/>
              <a:t>         </a:t>
            </a:r>
            <a:r>
              <a:rPr lang="cs-CZ" dirty="0" err="1" smtClean="0"/>
              <a:t>wood</a:t>
            </a:r>
            <a:r>
              <a:rPr lang="cs-CZ" dirty="0" smtClean="0"/>
              <a:t> - </a:t>
            </a:r>
            <a:r>
              <a:rPr lang="cs-CZ" dirty="0" err="1" smtClean="0"/>
              <a:t>woods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PODSTATNÉ JMÉNO + - ES</a:t>
            </a:r>
          </a:p>
          <a:p>
            <a:pPr marL="0" indent="0">
              <a:buNone/>
            </a:pPr>
            <a:r>
              <a:rPr lang="cs-CZ" dirty="0" smtClean="0"/>
              <a:t>    když pod. jméno končí sykavkou (-s,-z,-x ..)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 smtClean="0"/>
              <a:t>box – </a:t>
            </a:r>
            <a:r>
              <a:rPr lang="cs-CZ" dirty="0" err="1" smtClean="0"/>
              <a:t>boxes</a:t>
            </a:r>
            <a:r>
              <a:rPr lang="cs-CZ" dirty="0" smtClean="0"/>
              <a:t>     bus – </a:t>
            </a:r>
            <a:r>
              <a:rPr lang="cs-CZ" dirty="0" err="1" smtClean="0"/>
              <a:t>buses</a:t>
            </a:r>
            <a:r>
              <a:rPr lang="cs-CZ" dirty="0" smtClean="0"/>
              <a:t>     </a:t>
            </a:r>
            <a:r>
              <a:rPr lang="cs-CZ" dirty="0" err="1" smtClean="0"/>
              <a:t>witch</a:t>
            </a:r>
            <a:r>
              <a:rPr lang="cs-CZ" dirty="0" smtClean="0"/>
              <a:t> - </a:t>
            </a:r>
            <a:r>
              <a:rPr lang="cs-CZ" dirty="0" err="1" smtClean="0"/>
              <a:t>witches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8132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611560" y="3309646"/>
            <a:ext cx="784887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548680"/>
            <a:ext cx="784887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!!!!!!   pozor na změny v pravopise    !!!!!!!!!!!!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pod. jméno končí na – y  /po souhlásce/ </a:t>
            </a:r>
          </a:p>
          <a:p>
            <a:pPr marL="0" indent="0">
              <a:buNone/>
            </a:pPr>
            <a:r>
              <a:rPr lang="cs-CZ" dirty="0" smtClean="0"/>
              <a:t>                       </a:t>
            </a:r>
            <a:r>
              <a:rPr lang="cs-CZ" sz="4300" dirty="0" smtClean="0"/>
              <a:t>- y            - i + - es</a:t>
            </a:r>
          </a:p>
          <a:p>
            <a:pPr marL="0" indent="0">
              <a:buNone/>
            </a:pPr>
            <a:endParaRPr lang="cs-CZ" sz="4300" dirty="0" smtClean="0"/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err="1" smtClean="0"/>
              <a:t>fly</a:t>
            </a:r>
            <a:r>
              <a:rPr lang="cs-CZ" dirty="0" smtClean="0"/>
              <a:t> – </a:t>
            </a:r>
            <a:r>
              <a:rPr lang="cs-CZ" dirty="0" err="1" smtClean="0"/>
              <a:t>flies</a:t>
            </a:r>
            <a:r>
              <a:rPr lang="cs-CZ" dirty="0" smtClean="0"/>
              <a:t>         baby – </a:t>
            </a:r>
            <a:r>
              <a:rPr lang="cs-CZ" dirty="0" err="1" smtClean="0"/>
              <a:t>babies</a:t>
            </a:r>
            <a:r>
              <a:rPr lang="cs-CZ" dirty="0" smtClean="0"/>
              <a:t>         lady – </a:t>
            </a:r>
            <a:r>
              <a:rPr lang="cs-CZ" dirty="0" err="1" smtClean="0"/>
              <a:t>ladies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</a:t>
            </a:r>
          </a:p>
          <a:p>
            <a:r>
              <a:rPr lang="cs-CZ" dirty="0"/>
              <a:t>pod. jméno končí na – </a:t>
            </a:r>
            <a:r>
              <a:rPr lang="cs-CZ" dirty="0" smtClean="0"/>
              <a:t>f, -</a:t>
            </a:r>
            <a:r>
              <a:rPr lang="cs-CZ" dirty="0" err="1" smtClean="0"/>
              <a:t>fe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sz="4300" dirty="0" smtClean="0"/>
              <a:t>                  - f, -</a:t>
            </a:r>
            <a:r>
              <a:rPr lang="cs-CZ" sz="4300" dirty="0" err="1" smtClean="0"/>
              <a:t>fe</a:t>
            </a:r>
            <a:r>
              <a:rPr lang="cs-CZ" sz="4300" dirty="0" smtClean="0"/>
              <a:t>            - v + - es </a:t>
            </a:r>
          </a:p>
          <a:p>
            <a:pPr marL="0" indent="0">
              <a:buNone/>
            </a:pPr>
            <a:endParaRPr lang="cs-CZ" sz="4300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err="1" smtClean="0"/>
              <a:t>wolf</a:t>
            </a:r>
            <a:r>
              <a:rPr lang="cs-CZ" dirty="0" smtClean="0"/>
              <a:t> – </a:t>
            </a:r>
            <a:r>
              <a:rPr lang="cs-CZ" dirty="0" err="1" smtClean="0"/>
              <a:t>wolves</a:t>
            </a:r>
            <a:r>
              <a:rPr lang="cs-CZ" dirty="0" smtClean="0"/>
              <a:t>       </a:t>
            </a:r>
            <a:r>
              <a:rPr lang="cs-CZ" dirty="0" err="1" smtClean="0"/>
              <a:t>wife</a:t>
            </a:r>
            <a:r>
              <a:rPr lang="cs-CZ" dirty="0" smtClean="0"/>
              <a:t> – </a:t>
            </a:r>
            <a:r>
              <a:rPr lang="cs-CZ" dirty="0" err="1" smtClean="0"/>
              <a:t>wives</a:t>
            </a:r>
            <a:r>
              <a:rPr lang="cs-CZ" dirty="0" smtClean="0"/>
              <a:t>         </a:t>
            </a:r>
            <a:r>
              <a:rPr lang="cs-CZ" dirty="0" err="1" smtClean="0"/>
              <a:t>half</a:t>
            </a:r>
            <a:r>
              <a:rPr lang="cs-CZ" dirty="0" smtClean="0"/>
              <a:t>- </a:t>
            </a:r>
            <a:r>
              <a:rPr lang="cs-CZ" dirty="0" err="1" smtClean="0"/>
              <a:t>halves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</a:t>
            </a:r>
            <a:endParaRPr lang="cs-CZ" dirty="0"/>
          </a:p>
        </p:txBody>
      </p:sp>
      <p:sp>
        <p:nvSpPr>
          <p:cNvPr id="10" name="Šipka doprava 9"/>
          <p:cNvSpPr/>
          <p:nvPr/>
        </p:nvSpPr>
        <p:spPr>
          <a:xfrm>
            <a:off x="2570629" y="1990852"/>
            <a:ext cx="849243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3110420" y="3904882"/>
            <a:ext cx="985589" cy="3257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432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NEPRAVIDELNÉ TVARY MNOŽ. ČÍSLA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CHILD – CHILDREN</a:t>
            </a:r>
          </a:p>
          <a:p>
            <a:r>
              <a:rPr lang="cs-CZ" dirty="0" smtClean="0"/>
              <a:t>MAN – MEN</a:t>
            </a:r>
          </a:p>
          <a:p>
            <a:r>
              <a:rPr lang="cs-CZ" dirty="0" smtClean="0"/>
              <a:t>WOMAN - WOMEN</a:t>
            </a:r>
          </a:p>
          <a:p>
            <a:r>
              <a:rPr lang="cs-CZ" dirty="0" smtClean="0"/>
              <a:t>MOUSE – MICE</a:t>
            </a:r>
          </a:p>
          <a:p>
            <a:r>
              <a:rPr lang="cs-CZ" dirty="0" smtClean="0"/>
              <a:t>TOOTH – TEETH</a:t>
            </a:r>
          </a:p>
          <a:p>
            <a:r>
              <a:rPr lang="cs-CZ" dirty="0" smtClean="0"/>
              <a:t>FOOT – FEET</a:t>
            </a:r>
          </a:p>
          <a:p>
            <a:r>
              <a:rPr lang="cs-CZ" dirty="0" smtClean="0"/>
              <a:t>SHEEP - SHEEP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631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POJMENUJ OBRÁZKY A UTVOŘ MNOŽNÉ ČÍSLO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11" y="1628800"/>
            <a:ext cx="2088232" cy="1427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02" y="3861048"/>
            <a:ext cx="1581150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854" y="1516928"/>
            <a:ext cx="1800225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956758"/>
            <a:ext cx="2016224" cy="2834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854" y="3395914"/>
            <a:ext cx="1819275" cy="141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C:\Users\Steidlová\AppData\Local\Microsoft\Windows\Temporary Internet Files\Content.IE5\43BMEWXI\MC90027935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954" y="4334713"/>
            <a:ext cx="1412748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0" y="3252990"/>
            <a:ext cx="43271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SCARF- SCARVES</a:t>
            </a:r>
            <a:endParaRPr lang="cs-CZ" sz="3200" dirty="0"/>
          </a:p>
        </p:txBody>
      </p:sp>
      <p:sp>
        <p:nvSpPr>
          <p:cNvPr id="9" name="Vývojový diagram: alternativní postup 8"/>
          <p:cNvSpPr/>
          <p:nvPr/>
        </p:nvSpPr>
        <p:spPr>
          <a:xfrm>
            <a:off x="48643" y="3263788"/>
            <a:ext cx="3168352" cy="77145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3168352" y="2374178"/>
            <a:ext cx="32265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  MOUSE - MICE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300192" y="3645024"/>
            <a:ext cx="2843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LEAF-LEAVES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-108520" y="594928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CHURCH-CHURCHES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181890" y="4765923"/>
            <a:ext cx="3334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ORANGE - ORANGES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20073" y="5949280"/>
            <a:ext cx="4901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SNOWMAN - SNOWMEN</a:t>
            </a:r>
            <a:endParaRPr lang="cs-CZ" sz="2800" dirty="0"/>
          </a:p>
        </p:txBody>
      </p:sp>
      <p:sp>
        <p:nvSpPr>
          <p:cNvPr id="16" name="Vývojový diagram: alternativní postup 15"/>
          <p:cNvSpPr/>
          <p:nvPr/>
        </p:nvSpPr>
        <p:spPr>
          <a:xfrm>
            <a:off x="3419872" y="2380420"/>
            <a:ext cx="2592288" cy="7605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alternativní postup 16"/>
          <p:cNvSpPr/>
          <p:nvPr/>
        </p:nvSpPr>
        <p:spPr>
          <a:xfrm>
            <a:off x="6278234" y="3791599"/>
            <a:ext cx="2376264" cy="397469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ývojový diagram: alternativní postup 17"/>
          <p:cNvSpPr/>
          <p:nvPr/>
        </p:nvSpPr>
        <p:spPr>
          <a:xfrm>
            <a:off x="3275856" y="4815139"/>
            <a:ext cx="3024336" cy="63008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alternativní postup 18"/>
          <p:cNvSpPr/>
          <p:nvPr/>
        </p:nvSpPr>
        <p:spPr>
          <a:xfrm>
            <a:off x="13538" y="5949280"/>
            <a:ext cx="3550350" cy="58477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alternativní postup 19"/>
          <p:cNvSpPr/>
          <p:nvPr/>
        </p:nvSpPr>
        <p:spPr>
          <a:xfrm>
            <a:off x="5220073" y="6021287"/>
            <a:ext cx="3672407" cy="51276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659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1628800"/>
            <a:ext cx="887369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DÍVEJ SE OBRÁZEK PO DOBU </a:t>
            </a:r>
          </a:p>
          <a:p>
            <a:r>
              <a:rPr lang="cs-CZ" sz="4400" dirty="0" smtClean="0"/>
              <a:t>1 MIN A PAK NAPIŠ, CO JE NA OBRÁZKU</a:t>
            </a:r>
          </a:p>
          <a:p>
            <a:r>
              <a:rPr lang="cs-CZ" sz="4400" dirty="0" smtClean="0"/>
              <a:t>(počet si nemusíš pamatovat)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872642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4950"/>
            <a:ext cx="942975" cy="176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0648"/>
            <a:ext cx="943669" cy="17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 descr="C:\Users\Steidlová\AppData\Local\Microsoft\Windows\Temporary Internet Files\Content.IE5\43BMEWXI\MC9002812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117" y="1383815"/>
            <a:ext cx="2311651" cy="2186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Steidlová\AppData\Local\Microsoft\Windows\Temporary Internet Files\Content.IE5\L2E03RG2\MC9002383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60648"/>
            <a:ext cx="1746504" cy="119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355" y="2408992"/>
            <a:ext cx="1695450" cy="233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 descr="C:\Users\Steidlová\AppData\Local\Microsoft\Windows\Temporary Internet Files\Content.IE5\L2E03RG2\MC90029046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363" y="2915608"/>
            <a:ext cx="2349374" cy="685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286" y="3489081"/>
            <a:ext cx="235267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5513" y="2314575"/>
            <a:ext cx="2352675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7" name="Picture 1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96" y="3429000"/>
            <a:ext cx="240982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603" y="4453304"/>
            <a:ext cx="240982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346" y="5453429"/>
            <a:ext cx="240982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1" name="Picture 2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747013"/>
            <a:ext cx="23241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2" name="Picture 2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080" y="4348529"/>
            <a:ext cx="1457325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4" name="Picture 2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787" y="5148629"/>
            <a:ext cx="65722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5" name="Picture 2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313" y="5215304"/>
            <a:ext cx="65722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6" name="Picture 2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553" y="5640649"/>
            <a:ext cx="65722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7" name="Picture 2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449" y="5682029"/>
            <a:ext cx="657225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8" name="Picture 30" descr="C:\Users\Steidlová\AppData\Local\Microsoft\Windows\Temporary Internet Files\Content.IE5\43BMEWXI\MC900303947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162" y="934683"/>
            <a:ext cx="1805026" cy="1089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206" y="2143125"/>
            <a:ext cx="1714500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81" name="Picture 3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6988" y="662327"/>
            <a:ext cx="1885950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0996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836712"/>
            <a:ext cx="79928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THERE ARE…</a:t>
            </a:r>
          </a:p>
          <a:p>
            <a:endParaRPr lang="cs-CZ" sz="3600" dirty="0" smtClean="0"/>
          </a:p>
          <a:p>
            <a:pPr marL="285750" indent="-285750">
              <a:buFontTx/>
              <a:buChar char="-"/>
            </a:pPr>
            <a:r>
              <a:rPr lang="cs-CZ" sz="3600" dirty="0" smtClean="0"/>
              <a:t>2 </a:t>
            </a:r>
            <a:r>
              <a:rPr lang="cs-CZ" sz="3600" dirty="0"/>
              <a:t>WATCH</a:t>
            </a:r>
            <a:r>
              <a:rPr lang="cs-CZ" sz="3600" dirty="0">
                <a:solidFill>
                  <a:srgbClr val="FF0000"/>
                </a:solidFill>
              </a:rPr>
              <a:t>ES</a:t>
            </a:r>
            <a:r>
              <a:rPr lang="cs-CZ" sz="3600" dirty="0"/>
              <a:t>   </a:t>
            </a:r>
            <a:r>
              <a:rPr lang="cs-CZ" sz="3600" dirty="0" smtClean="0"/>
              <a:t>                    - </a:t>
            </a:r>
            <a:r>
              <a:rPr lang="cs-CZ" sz="3600" dirty="0" smtClean="0">
                <a:solidFill>
                  <a:srgbClr val="FF0000"/>
                </a:solidFill>
              </a:rPr>
              <a:t>TEETH</a:t>
            </a:r>
            <a:r>
              <a:rPr lang="cs-CZ" sz="3600" dirty="0" smtClean="0"/>
              <a:t>    </a:t>
            </a:r>
          </a:p>
          <a:p>
            <a:pPr marL="285750" indent="-285750">
              <a:buFontTx/>
              <a:buChar char="-"/>
            </a:pPr>
            <a:r>
              <a:rPr lang="cs-CZ" sz="3600" dirty="0" smtClean="0"/>
              <a:t> 3 HOUSE</a:t>
            </a:r>
            <a:r>
              <a:rPr lang="cs-CZ" sz="3600" dirty="0" smtClean="0">
                <a:solidFill>
                  <a:srgbClr val="FF0000"/>
                </a:solidFill>
              </a:rPr>
              <a:t>S</a:t>
            </a:r>
            <a:r>
              <a:rPr lang="cs-CZ" sz="3600" dirty="0" smtClean="0"/>
              <a:t>                        - 5 BOX</a:t>
            </a:r>
            <a:r>
              <a:rPr lang="cs-CZ" sz="3600" dirty="0" smtClean="0">
                <a:solidFill>
                  <a:srgbClr val="FF0000"/>
                </a:solidFill>
              </a:rPr>
              <a:t>ES</a:t>
            </a:r>
          </a:p>
          <a:p>
            <a:pPr marL="285750" indent="-285750">
              <a:buFontTx/>
              <a:buChar char="-"/>
            </a:pPr>
            <a:r>
              <a:rPr lang="cs-CZ" sz="3600" dirty="0"/>
              <a:t>3 </a:t>
            </a:r>
            <a:r>
              <a:rPr lang="cs-CZ" sz="3600" dirty="0" smtClean="0"/>
              <a:t>PEN</a:t>
            </a:r>
            <a:r>
              <a:rPr lang="cs-CZ" sz="3600" dirty="0" smtClean="0">
                <a:solidFill>
                  <a:srgbClr val="FF0000"/>
                </a:solidFill>
              </a:rPr>
              <a:t>S</a:t>
            </a:r>
            <a:r>
              <a:rPr lang="cs-CZ" sz="3600" dirty="0" smtClean="0"/>
              <a:t>                              - 2 </a:t>
            </a:r>
            <a:r>
              <a:rPr lang="cs-CZ" sz="3600" dirty="0"/>
              <a:t>GLASS</a:t>
            </a:r>
            <a:r>
              <a:rPr lang="cs-CZ" sz="3600" dirty="0">
                <a:solidFill>
                  <a:srgbClr val="FF0000"/>
                </a:solidFill>
              </a:rPr>
              <a:t>ES</a:t>
            </a:r>
          </a:p>
          <a:p>
            <a:pPr marL="285750" indent="-285750">
              <a:buFontTx/>
              <a:buChar char="-"/>
            </a:pPr>
            <a:r>
              <a:rPr lang="cs-CZ" sz="3600" dirty="0"/>
              <a:t>3 </a:t>
            </a:r>
            <a:r>
              <a:rPr lang="cs-CZ" sz="3600" dirty="0" smtClean="0"/>
              <a:t>TOOTHBRUSH</a:t>
            </a:r>
            <a:r>
              <a:rPr lang="cs-CZ" sz="3600" dirty="0" smtClean="0">
                <a:solidFill>
                  <a:srgbClr val="FF0000"/>
                </a:solidFill>
              </a:rPr>
              <a:t>ES</a:t>
            </a:r>
            <a:r>
              <a:rPr lang="cs-CZ" sz="3600" dirty="0" smtClean="0"/>
              <a:t>           - 3 </a:t>
            </a:r>
            <a:r>
              <a:rPr lang="cs-CZ" sz="3600" dirty="0"/>
              <a:t>DOG</a:t>
            </a:r>
            <a:r>
              <a:rPr lang="cs-CZ" sz="3600" dirty="0">
                <a:solidFill>
                  <a:srgbClr val="FF0000"/>
                </a:solidFill>
              </a:rPr>
              <a:t>S</a:t>
            </a:r>
          </a:p>
          <a:p>
            <a:pPr marL="285750" indent="-285750">
              <a:buFontTx/>
              <a:buChar char="-"/>
            </a:pPr>
            <a:r>
              <a:rPr lang="cs-CZ" sz="3600" dirty="0"/>
              <a:t>4 </a:t>
            </a:r>
            <a:r>
              <a:rPr lang="cs-CZ" sz="3600" dirty="0" smtClean="0">
                <a:solidFill>
                  <a:srgbClr val="FF0000"/>
                </a:solidFill>
              </a:rPr>
              <a:t>CHILDREN</a:t>
            </a:r>
            <a:r>
              <a:rPr lang="cs-CZ" sz="3600" dirty="0" smtClean="0"/>
              <a:t>                     - 4 </a:t>
            </a:r>
            <a:r>
              <a:rPr lang="cs-CZ" sz="3600" dirty="0"/>
              <a:t>CHAIR</a:t>
            </a:r>
            <a:r>
              <a:rPr lang="cs-CZ" sz="3600" dirty="0">
                <a:solidFill>
                  <a:srgbClr val="FF0000"/>
                </a:solidFill>
              </a:rPr>
              <a:t>S</a:t>
            </a:r>
          </a:p>
          <a:p>
            <a:pPr marL="285750" indent="-285750">
              <a:buFontTx/>
              <a:buChar char="-"/>
            </a:pPr>
            <a:r>
              <a:rPr lang="cs-CZ" sz="3600" dirty="0"/>
              <a:t>2 </a:t>
            </a:r>
            <a:r>
              <a:rPr lang="cs-CZ" sz="3600" dirty="0" smtClean="0"/>
              <a:t>CHERR</a:t>
            </a:r>
            <a:r>
              <a:rPr lang="cs-CZ" sz="3600" dirty="0" smtClean="0">
                <a:solidFill>
                  <a:srgbClr val="FF0000"/>
                </a:solidFill>
              </a:rPr>
              <a:t>IES</a:t>
            </a:r>
            <a:r>
              <a:rPr lang="cs-CZ" sz="3600" dirty="0" smtClean="0"/>
              <a:t>                     - 3 </a:t>
            </a:r>
            <a:r>
              <a:rPr lang="cs-CZ" sz="3600" dirty="0"/>
              <a:t>BUS</a:t>
            </a:r>
            <a:r>
              <a:rPr lang="cs-CZ" sz="3600" dirty="0">
                <a:solidFill>
                  <a:srgbClr val="FF0000"/>
                </a:solidFill>
              </a:rPr>
              <a:t>ES</a:t>
            </a:r>
          </a:p>
          <a:p>
            <a:pPr marL="285750" indent="-285750">
              <a:buFontTx/>
              <a:buChar char="-"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48662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764704"/>
            <a:ext cx="266130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ZDROJE: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mtClean="0"/>
              <a:t>Ilustrace:</a:t>
            </a:r>
          </a:p>
          <a:p>
            <a:endParaRPr lang="cs-CZ" dirty="0" smtClean="0"/>
          </a:p>
          <a:p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982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240</TotalTime>
  <Words>338</Words>
  <Application>Microsoft Office PowerPoint</Application>
  <PresentationFormat>Předvádění na obrazovce (4:3)</PresentationFormat>
  <Paragraphs>94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Prezentace aplikace PowerPoint</vt:lpstr>
      <vt:lpstr>Anotace</vt:lpstr>
      <vt:lpstr>MNOŽNÉ ČÍSLO PODSTATNÝCH JMEN </vt:lpstr>
      <vt:lpstr>!!!!!!   pozor na změny v pravopise    !!!!!!!!!!!!</vt:lpstr>
      <vt:lpstr>NEPRAVIDELNÉ TVARY MNOŽ. ČÍSLA</vt:lpstr>
      <vt:lpstr>POJMENUJ OBRÁZKY A UTVOŘ MNOŽNÉ ČÍSLO             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Steidlová</dc:creator>
  <cp:lastModifiedBy>Míra</cp:lastModifiedBy>
  <cp:revision>27</cp:revision>
  <dcterms:created xsi:type="dcterms:W3CDTF">2012-03-25T12:36:42Z</dcterms:created>
  <dcterms:modified xsi:type="dcterms:W3CDTF">2012-08-06T13:30:34Z</dcterms:modified>
</cp:coreProperties>
</file>