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3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28" autoAdjust="0"/>
    <p:restoredTop sz="94660"/>
  </p:normalViewPr>
  <p:slideViewPr>
    <p:cSldViewPr>
      <p:cViewPr varScale="1">
        <p:scale>
          <a:sx n="50" d="100"/>
          <a:sy n="50" d="100"/>
        </p:scale>
        <p:origin x="-5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FEE4F87-664B-4C29-AC17-1B1AD96904F6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D36BB7F-3A39-4546-A46E-DB827453DA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FEE4F87-664B-4C29-AC17-1B1AD96904F6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D36BB7F-3A39-4546-A46E-DB827453DA4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FEE4F87-664B-4C29-AC17-1B1AD96904F6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D36BB7F-3A39-4546-A46E-DB827453DA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E4F87-664B-4C29-AC17-1B1AD96904F6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6BB7F-3A39-4546-A46E-DB827453DA4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E4F87-664B-4C29-AC17-1B1AD96904F6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6BB7F-3A39-4546-A46E-DB827453DA4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FEE4F87-664B-4C29-AC17-1B1AD96904F6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D36BB7F-3A39-4546-A46E-DB827453DA4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E4F87-664B-4C29-AC17-1B1AD96904F6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6BB7F-3A39-4546-A46E-DB827453DA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FEE4F87-664B-4C29-AC17-1B1AD96904F6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D36BB7F-3A39-4546-A46E-DB827453DA4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FEE4F87-664B-4C29-AC17-1B1AD96904F6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D36BB7F-3A39-4546-A46E-DB827453DA4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E4F87-664B-4C29-AC17-1B1AD96904F6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6BB7F-3A39-4546-A46E-DB827453DA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E4F87-664B-4C29-AC17-1B1AD96904F6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6BB7F-3A39-4546-A46E-DB827453DA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FEE4F87-664B-4C29-AC17-1B1AD96904F6}" type="datetimeFigureOut">
              <a:rPr lang="cs-CZ" smtClean="0"/>
              <a:pPr/>
              <a:t>6.8.2012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D36BB7F-3A39-4546-A46E-DB827453DA4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0" y="5229200"/>
          <a:ext cx="9144000" cy="1402080"/>
        </p:xfrm>
        <a:graphic>
          <a:graphicData uri="http://schemas.openxmlformats.org/drawingml/2006/table">
            <a:tbl>
              <a:tblPr/>
              <a:tblGrid>
                <a:gridCol w="2768366"/>
                <a:gridCol w="6375634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Skladba  9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VY_32_INOVACE_11_Větné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členy v 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přístavkové vztahu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Chňoupková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Martina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Větné členy v přístavkovém vztahu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Mgr. Martina </a:t>
            </a:r>
            <a:r>
              <a:rPr lang="cs-CZ" dirty="0" err="1" smtClean="0"/>
              <a:t>Chňoupková</a:t>
            </a: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/>
              <a:t>Pokuste se vyhledat větné členy  v přístavkovém vztahu a řekněte, jakou platnost větného členu mají.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800" i="1" dirty="0" smtClean="0"/>
              <a:t>V roce 1889 byl </a:t>
            </a:r>
            <a:r>
              <a:rPr lang="cs-CZ" sz="2800" i="1" dirty="0"/>
              <a:t>v San </a:t>
            </a:r>
            <a:r>
              <a:rPr lang="cs-CZ" sz="2800" i="1" dirty="0" err="1"/>
              <a:t>Franciscu</a:t>
            </a:r>
            <a:r>
              <a:rPr lang="cs-CZ" sz="2800" i="1" dirty="0"/>
              <a:t>, americkém městě, nainstalován první </a:t>
            </a:r>
            <a:r>
              <a:rPr lang="cs-CZ" sz="2800" i="1" dirty="0" err="1"/>
              <a:t>jukebox</a:t>
            </a:r>
            <a:r>
              <a:rPr lang="cs-CZ" sz="2800" i="1" dirty="0"/>
              <a:t> na světě.</a:t>
            </a:r>
            <a:endParaRPr lang="cs-CZ" sz="2800" dirty="0"/>
          </a:p>
          <a:p>
            <a:r>
              <a:rPr lang="cs-CZ" sz="2800" i="1" dirty="0"/>
              <a:t>Božena Němcová, česká spisovatelka, napsala román Babička.</a:t>
            </a:r>
            <a:endParaRPr lang="cs-CZ" sz="2800" dirty="0"/>
          </a:p>
          <a:p>
            <a:r>
              <a:rPr lang="cs-CZ" sz="2800" i="1" dirty="0"/>
              <a:t>Třídní schůzky byly včera, ve čtvrtek.</a:t>
            </a:r>
            <a:endParaRPr lang="cs-CZ" sz="2800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Na jaké znaky přístavku jste přišli?</a:t>
            </a: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/>
          <a:lstStyle/>
          <a:p>
            <a:pPr algn="ctr"/>
            <a:r>
              <a:rPr lang="cs-CZ" dirty="0" smtClean="0"/>
              <a:t>PŘÍSTAVEK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0" y="1268760"/>
            <a:ext cx="9144000" cy="5589240"/>
          </a:xfrm>
        </p:spPr>
        <p:txBody>
          <a:bodyPr>
            <a:normAutofit lnSpcReduction="10000"/>
          </a:bodyPr>
          <a:lstStyle/>
          <a:p>
            <a:r>
              <a:rPr lang="cs-CZ" dirty="0"/>
              <a:t>Větné členy v tomto vztahu označuje jeden jev dvěma různými způsoby.</a:t>
            </a:r>
          </a:p>
          <a:p>
            <a:r>
              <a:rPr lang="cs-CZ" b="1" dirty="0"/>
              <a:t>Praha, </a:t>
            </a:r>
            <a:r>
              <a:rPr lang="cs-CZ" b="1" u="sng" dirty="0"/>
              <a:t>hlavní město České republiky</a:t>
            </a:r>
            <a:r>
              <a:rPr lang="cs-CZ" b="1" dirty="0"/>
              <a:t>, je rodištěm mnoha lidí. </a:t>
            </a:r>
          </a:p>
          <a:p>
            <a:r>
              <a:rPr lang="cs-CZ" i="1" dirty="0"/>
              <a:t>Podmět v této větě je vyjádřen dvakrát</a:t>
            </a:r>
            <a:r>
              <a:rPr lang="cs-CZ" sz="2600" i="1" dirty="0"/>
              <a:t>: </a:t>
            </a:r>
            <a:r>
              <a:rPr lang="cs-CZ" sz="2600" i="1" dirty="0" smtClean="0"/>
              <a:t> slovem </a:t>
            </a:r>
            <a:r>
              <a:rPr lang="cs-CZ" sz="2600" i="1" dirty="0"/>
              <a:t>Praha </a:t>
            </a:r>
            <a:endParaRPr lang="cs-CZ" sz="2600" dirty="0"/>
          </a:p>
          <a:p>
            <a:pPr>
              <a:buNone/>
            </a:pPr>
            <a:r>
              <a:rPr lang="cs-CZ" sz="2600" i="1" dirty="0"/>
              <a:t>	</a:t>
            </a:r>
            <a:r>
              <a:rPr lang="cs-CZ" sz="2600" i="1" dirty="0" smtClean="0"/>
              <a:t>				</a:t>
            </a:r>
            <a:r>
              <a:rPr lang="cs-CZ" sz="2600" i="1" dirty="0"/>
              <a:t>		</a:t>
            </a:r>
            <a:r>
              <a:rPr lang="cs-CZ" sz="2600" i="1" dirty="0" smtClean="0"/>
              <a:t>      spojením </a:t>
            </a:r>
            <a:r>
              <a:rPr lang="cs-CZ" sz="2600" i="1" dirty="0"/>
              <a:t>hlavní město ČR</a:t>
            </a:r>
            <a:endParaRPr lang="cs-CZ" sz="2600" dirty="0"/>
          </a:p>
          <a:p>
            <a:pPr lvl="0"/>
            <a:r>
              <a:rPr lang="cs-CZ" i="1" dirty="0"/>
              <a:t>stejný význam by měly věty: Praha je rodištěm….; Hlavní město ČR je rodištěm….</a:t>
            </a:r>
            <a:endParaRPr lang="cs-CZ" dirty="0"/>
          </a:p>
          <a:p>
            <a:r>
              <a:rPr lang="cs-CZ" i="1" dirty="0"/>
              <a:t> </a:t>
            </a:r>
            <a:endParaRPr lang="cs-CZ" dirty="0"/>
          </a:p>
          <a:p>
            <a:r>
              <a:rPr lang="cs-CZ" dirty="0"/>
              <a:t>Členy v přístavkovém vztahu oddělujeme čárkami z obou stran.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Přístavkový vztah může být vyjádřen u všech větných členů.</a:t>
            </a:r>
          </a:p>
          <a:p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Vyhledejte větné členy v přístavkovém vztahu, určete jejich druh a oddělte je čárkami</a:t>
            </a:r>
            <a:r>
              <a:rPr lang="cs-CZ" sz="4000" dirty="0" smtClean="0"/>
              <a:t>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Operace Janě </a:t>
            </a:r>
            <a:r>
              <a:rPr lang="cs-CZ" dirty="0"/>
              <a:t>dopadla </a:t>
            </a:r>
            <a:r>
              <a:rPr lang="cs-CZ" dirty="0" smtClean="0"/>
              <a:t>dobře bez </a:t>
            </a:r>
            <a:r>
              <a:rPr lang="cs-CZ" dirty="0"/>
              <a:t>komplikací.</a:t>
            </a:r>
          </a:p>
          <a:p>
            <a:pPr lvl="0"/>
            <a:r>
              <a:rPr lang="cs-CZ" dirty="0" smtClean="0"/>
              <a:t>Hašek </a:t>
            </a:r>
            <a:r>
              <a:rPr lang="cs-CZ" dirty="0"/>
              <a:t>se zapsal do dějin </a:t>
            </a:r>
            <a:r>
              <a:rPr lang="cs-CZ" dirty="0" smtClean="0"/>
              <a:t>našeho hokeje jako </a:t>
            </a:r>
            <a:r>
              <a:rPr lang="cs-CZ" dirty="0"/>
              <a:t>nejlepší </a:t>
            </a:r>
            <a:r>
              <a:rPr lang="cs-CZ" dirty="0" smtClean="0"/>
              <a:t>gólman tj</a:t>
            </a:r>
            <a:r>
              <a:rPr lang="cs-CZ" dirty="0"/>
              <a:t>. </a:t>
            </a:r>
            <a:r>
              <a:rPr lang="cs-CZ" dirty="0" smtClean="0"/>
              <a:t>brankář.</a:t>
            </a:r>
            <a:endParaRPr lang="cs-CZ" dirty="0"/>
          </a:p>
          <a:p>
            <a:pPr lvl="0"/>
            <a:r>
              <a:rPr lang="cs-CZ" dirty="0"/>
              <a:t>Zeus vládce bohů měl své sídlo na </a:t>
            </a:r>
            <a:r>
              <a:rPr lang="cs-CZ" dirty="0" smtClean="0"/>
              <a:t>Olympu </a:t>
            </a:r>
            <a:r>
              <a:rPr lang="cs-CZ" dirty="0"/>
              <a:t>nejvyšší hoře v Řecku.</a:t>
            </a:r>
          </a:p>
          <a:p>
            <a:pPr lvl="0"/>
            <a:r>
              <a:rPr lang="cs-CZ" dirty="0" smtClean="0"/>
              <a:t>Karel </a:t>
            </a:r>
            <a:r>
              <a:rPr lang="cs-CZ" dirty="0"/>
              <a:t>onemocněl angínou zánětem mandlí.</a:t>
            </a:r>
          </a:p>
          <a:p>
            <a:pPr lvl="0"/>
            <a:r>
              <a:rPr lang="cs-CZ" dirty="0"/>
              <a:t>Mezi složkami několikanásobného větného členu může být také poměr </a:t>
            </a:r>
            <a:r>
              <a:rPr lang="cs-CZ" dirty="0" smtClean="0"/>
              <a:t>adverzativní  tzn. odporovací.</a:t>
            </a:r>
            <a:endParaRPr lang="cs-CZ" dirty="0"/>
          </a:p>
          <a:p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4860032" y="2060848"/>
            <a:ext cx="2232248" cy="0"/>
          </a:xfrm>
          <a:prstGeom prst="line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1907704" y="2852936"/>
            <a:ext cx="1656184" cy="0"/>
          </a:xfrm>
          <a:prstGeom prst="line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1547664" y="3284984"/>
            <a:ext cx="1728192" cy="0"/>
          </a:xfrm>
          <a:prstGeom prst="line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6876256" y="3284984"/>
            <a:ext cx="1944216" cy="0"/>
          </a:xfrm>
          <a:prstGeom prst="line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4427984" y="4149080"/>
            <a:ext cx="2376264" cy="0"/>
          </a:xfrm>
          <a:prstGeom prst="line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4932040" y="4941168"/>
            <a:ext cx="2160240" cy="0"/>
          </a:xfrm>
          <a:prstGeom prst="line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755576" y="3645024"/>
            <a:ext cx="1368152" cy="0"/>
          </a:xfrm>
          <a:prstGeom prst="line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Přiřaďte</a:t>
            </a:r>
            <a:r>
              <a:rPr lang="cs-CZ" dirty="0"/>
              <a:t>, co k sobě patří, a vytvořte jednu větu s přístavkovou konstrukcí.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>
          <a:xfrm>
            <a:off x="457200" y="1600201"/>
            <a:ext cx="4038600" cy="3412976"/>
          </a:xfrm>
        </p:spPr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Alois Jirásek se narodil v Hronově.</a:t>
            </a:r>
          </a:p>
          <a:p>
            <a:pPr marL="514350" indent="-514350">
              <a:buAutoNum type="arabicParenR"/>
            </a:pPr>
            <a:r>
              <a:rPr lang="cs-CZ" dirty="0" smtClean="0"/>
              <a:t>V chemii jsme se učili o rtuti.</a:t>
            </a:r>
          </a:p>
          <a:p>
            <a:pPr marL="514350" indent="-514350">
              <a:buAutoNum type="arabicParenR"/>
            </a:pPr>
            <a:r>
              <a:rPr lang="cs-CZ" dirty="0" smtClean="0"/>
              <a:t>Také jsme se učili o králi Přemyslu Otakarovi II.</a:t>
            </a:r>
          </a:p>
          <a:p>
            <a:pPr marL="514350" indent="-514350">
              <a:buAutoNum type="arabicParenR"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648200" y="1600201"/>
            <a:ext cx="4038600" cy="2980928"/>
          </a:xfrm>
        </p:spPr>
        <p:txBody>
          <a:bodyPr>
            <a:normAutofit/>
          </a:bodyPr>
          <a:lstStyle/>
          <a:p>
            <a:pPr marL="514350" indent="-514350">
              <a:buAutoNum type="alphaUcParenR"/>
            </a:pPr>
            <a:r>
              <a:rPr lang="cs-CZ" dirty="0" smtClean="0"/>
              <a:t>Tomuto panovníkovi se říká „král železný a zlatý“.</a:t>
            </a:r>
          </a:p>
          <a:p>
            <a:pPr marL="514350" indent="-514350">
              <a:buAutoNum type="alphaUcParenR"/>
            </a:pPr>
            <a:r>
              <a:rPr lang="cs-CZ" dirty="0" smtClean="0"/>
              <a:t>Byl autorem Starých pověstí českých.</a:t>
            </a:r>
          </a:p>
          <a:p>
            <a:pPr marL="514350" indent="-514350">
              <a:buAutoNum type="alphaUcParenR"/>
            </a:pPr>
            <a:r>
              <a:rPr lang="cs-CZ" dirty="0" smtClean="0"/>
              <a:t>Je to kapalný kov.</a:t>
            </a: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Správné řešení: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1 – B</a:t>
            </a:r>
          </a:p>
          <a:p>
            <a:pPr>
              <a:buNone/>
            </a:pPr>
            <a:r>
              <a:rPr lang="cs-CZ" dirty="0" smtClean="0"/>
              <a:t>2 –C</a:t>
            </a:r>
          </a:p>
          <a:p>
            <a:pPr>
              <a:buNone/>
            </a:pPr>
            <a:r>
              <a:rPr lang="cs-CZ" dirty="0" smtClean="0"/>
              <a:t>3 – A</a:t>
            </a:r>
          </a:p>
          <a:p>
            <a:r>
              <a:rPr lang="cs-CZ" dirty="0" smtClean="0"/>
              <a:t>Alois Jirásek, autor Starých pověstí českých, se narodil v Hronově.</a:t>
            </a:r>
          </a:p>
          <a:p>
            <a:r>
              <a:rPr lang="cs-CZ" dirty="0" smtClean="0"/>
              <a:t>V chemii jsme se učili o rtuti, kapalném kovu.</a:t>
            </a:r>
          </a:p>
          <a:p>
            <a:r>
              <a:rPr lang="cs-CZ" dirty="0" smtClean="0"/>
              <a:t>Také jsme se učili o Přemyslu Otakarovi II., králi železném a zlatém.</a:t>
            </a:r>
          </a:p>
          <a:p>
            <a:endParaRPr lang="cs-CZ" dirty="0" smtClean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Jak znázorňujeme přístavek graficky?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b="1" dirty="0" err="1" smtClean="0"/>
              <a:t>Herr</a:t>
            </a:r>
            <a:r>
              <a:rPr lang="cs-CZ" b="1" dirty="0" smtClean="0"/>
              <a:t> </a:t>
            </a:r>
            <a:r>
              <a:rPr lang="cs-CZ" b="1" dirty="0" err="1" smtClean="0"/>
              <a:t>Müller</a:t>
            </a:r>
            <a:r>
              <a:rPr lang="cs-CZ" b="1" dirty="0" smtClean="0"/>
              <a:t> se vrátil domů, do Rakouska.</a:t>
            </a:r>
          </a:p>
          <a:p>
            <a:pPr algn="ctr"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Herr</a:t>
            </a:r>
            <a:r>
              <a:rPr lang="cs-CZ" dirty="0" smtClean="0"/>
              <a:t> </a:t>
            </a:r>
            <a:r>
              <a:rPr lang="cs-CZ" dirty="0" err="1" smtClean="0"/>
              <a:t>Müller</a:t>
            </a:r>
            <a:r>
              <a:rPr lang="cs-CZ" dirty="0" smtClean="0"/>
              <a:t>              se vrátil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				</a:t>
            </a:r>
            <a:r>
              <a:rPr lang="cs-CZ" dirty="0"/>
              <a:t>	</a:t>
            </a:r>
            <a:r>
              <a:rPr lang="cs-CZ" dirty="0" smtClean="0"/>
              <a:t> domů         do Rakouska </a:t>
            </a:r>
          </a:p>
          <a:p>
            <a:pPr algn="ctr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2339752" y="2780928"/>
            <a:ext cx="9361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4211960" y="2852936"/>
            <a:ext cx="792088" cy="5760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5220072" y="3717032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5220072" y="3645024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5220072" y="3573016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7467600" cy="1084982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/>
              <a:t>Vyhledejte v následujících větách přístavek a zakreslete stavbu věty graficky.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Karel  IV., významný český panovník, nechal v </a:t>
            </a:r>
          </a:p>
          <a:p>
            <a:pPr>
              <a:buNone/>
            </a:pPr>
            <a:r>
              <a:rPr lang="cs-CZ" dirty="0" smtClean="0"/>
              <a:t>Čechách postavit spoustu krásných památek. </a:t>
            </a:r>
          </a:p>
          <a:p>
            <a:pPr>
              <a:buNone/>
            </a:pPr>
            <a:r>
              <a:rPr lang="cs-CZ" dirty="0" smtClean="0"/>
              <a:t>Sněžka, nejvyšší hora ČR, měří 1602 metrů. </a:t>
            </a:r>
          </a:p>
          <a:p>
            <a:pPr>
              <a:buNone/>
            </a:pPr>
            <a:r>
              <a:rPr lang="cs-CZ" dirty="0" smtClean="0"/>
              <a:t>Historické centrum Českého Krumlova, perly </a:t>
            </a:r>
          </a:p>
          <a:p>
            <a:pPr>
              <a:buNone/>
            </a:pPr>
            <a:r>
              <a:rPr lang="cs-CZ" dirty="0" smtClean="0"/>
              <a:t>jižních Čech, je zařazeno mezi památky UNESCO.</a:t>
            </a:r>
          </a:p>
          <a:p>
            <a:pPr>
              <a:buNone/>
            </a:pPr>
            <a:r>
              <a:rPr lang="cs-CZ" dirty="0" smtClean="0"/>
              <a:t>Jan Hus, kazatel, byl upálen v Kostnici. David čte </a:t>
            </a:r>
          </a:p>
          <a:p>
            <a:pPr>
              <a:buNone/>
            </a:pPr>
            <a:r>
              <a:rPr lang="cs-CZ" dirty="0" smtClean="0"/>
              <a:t>knihu, sci-fi román.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Procvičování na doma: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/>
              <a:t>Učebnice:</a:t>
            </a:r>
          </a:p>
          <a:p>
            <a:pPr algn="ctr">
              <a:buNone/>
            </a:pPr>
            <a:endParaRPr lang="cs-CZ" dirty="0"/>
          </a:p>
          <a:p>
            <a:pPr algn="ctr">
              <a:buNone/>
            </a:pPr>
            <a:r>
              <a:rPr lang="cs-CZ" dirty="0" smtClean="0"/>
              <a:t>Cvičení 1 – 3</a:t>
            </a:r>
          </a:p>
          <a:p>
            <a:pPr algn="ctr">
              <a:buNone/>
            </a:pPr>
            <a:r>
              <a:rPr lang="cs-CZ" dirty="0" smtClean="0"/>
              <a:t>Strana 83,84</a:t>
            </a: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Použitá 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GREPL, Miroslav. Příruční mluvnice češtiny</a:t>
            </a:r>
            <a:r>
              <a:rPr lang="cs-CZ" i="1" dirty="0" smtClean="0"/>
              <a:t>.</a:t>
            </a:r>
            <a:r>
              <a:rPr lang="cs-CZ" dirty="0" smtClean="0"/>
              <a:t> [kolektiv autorů] ; Praha : Lidové noviny, 1996.</a:t>
            </a:r>
          </a:p>
          <a:p>
            <a:r>
              <a:rPr lang="cs-CZ" dirty="0" smtClean="0"/>
              <a:t>STYBLÍK, V.  a kol. Český jazyk pro 9. </a:t>
            </a:r>
            <a:r>
              <a:rPr lang="cs-CZ" smtClean="0"/>
              <a:t>ročník </a:t>
            </a:r>
            <a:r>
              <a:rPr lang="cs-CZ" smtClean="0"/>
              <a:t>ZŠ, SPN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86</TotalTime>
  <Words>328</Words>
  <Application>Microsoft Office PowerPoint</Application>
  <PresentationFormat>Předvádění na obrazovce (4:3)</PresentationFormat>
  <Paragraphs>69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Arkýř</vt:lpstr>
      <vt:lpstr>Snímek 1</vt:lpstr>
      <vt:lpstr>Větné členy v přístavkovém vztahu</vt:lpstr>
      <vt:lpstr>Pokuste se vyhledat větné členy  v přístavkovém vztahu a řekněte, jakou platnost větného členu mají.</vt:lpstr>
      <vt:lpstr>PŘÍSTAVEK</vt:lpstr>
      <vt:lpstr>Vyhledejte větné členy v přístavkovém vztahu, určete jejich druh a oddělte je čárkami: </vt:lpstr>
      <vt:lpstr>Přiřaďte, co k sobě patří, a vytvořte jednu větu s přístavkovou konstrukcí.</vt:lpstr>
      <vt:lpstr>Správné řešení:</vt:lpstr>
      <vt:lpstr>Jak znázorňujeme přístavek graficky?</vt:lpstr>
      <vt:lpstr>Vyhledejte v následujících větách přístavek a zakreslete stavbu věty graficky.</vt:lpstr>
      <vt:lpstr>Procvičování na doma:</vt:lpstr>
      <vt:lpstr>Použitá literatura: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Větné členy v přístavkovém vztahu</dc:title>
  <dc:creator>Martina</dc:creator>
  <cp:lastModifiedBy>Martina</cp:lastModifiedBy>
  <cp:revision>12</cp:revision>
  <dcterms:created xsi:type="dcterms:W3CDTF">2010-09-02T06:13:03Z</dcterms:created>
  <dcterms:modified xsi:type="dcterms:W3CDTF">2012-08-06T13:21:19Z</dcterms:modified>
</cp:coreProperties>
</file>