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2" r:id="rId2"/>
    <p:sldId id="274" r:id="rId3"/>
    <p:sldId id="256" r:id="rId4"/>
    <p:sldId id="258" r:id="rId5"/>
    <p:sldId id="262" r:id="rId6"/>
    <p:sldId id="263" r:id="rId7"/>
    <p:sldId id="259" r:id="rId8"/>
    <p:sldId id="269" r:id="rId9"/>
    <p:sldId id="265" r:id="rId10"/>
    <p:sldId id="261" r:id="rId11"/>
    <p:sldId id="270" r:id="rId12"/>
    <p:sldId id="266" r:id="rId13"/>
    <p:sldId id="267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VY_32_INOVACE_12_SLOVESO MÍT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SLOVESO MÍT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ANGLICKÝ JAZYK 5.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B1094C22-002B-4865-9D64-A12CB6CFFA3D}" type="presOf" srcId="{39F8B381-5807-488E-AC22-73DD4140ED4A}" destId="{71045F8C-00FA-488E-A7BD-E2E6753D979D}" srcOrd="0" destOrd="0" presId="urn:microsoft.com/office/officeart/2005/8/layout/target3"/>
    <dgm:cxn modelId="{C1811963-004E-4C4D-A623-80750EA0596F}" type="presOf" srcId="{445C7998-7549-48B0-BD68-D4F0167F02E5}" destId="{4D19AB04-24FA-40C2-B203-52AE3D15E171}" srcOrd="1" destOrd="0" presId="urn:microsoft.com/office/officeart/2005/8/layout/target3"/>
    <dgm:cxn modelId="{38BDABAE-6279-451C-8372-F013D5C13ECD}" type="presOf" srcId="{445C7998-7549-48B0-BD68-D4F0167F02E5}" destId="{BC35EE03-4121-4EF9-923D-7CB6D30D358D}" srcOrd="0" destOrd="0" presId="urn:microsoft.com/office/officeart/2005/8/layout/target3"/>
    <dgm:cxn modelId="{0293B716-4102-4DBC-B9AA-2626C184609D}" type="presOf" srcId="{C73C7642-F245-4585-8F88-243F9FAEF6CA}" destId="{AA41A67C-3D3F-4AE9-9E0F-5D7F7BB2E741}" srcOrd="1" destOrd="0" presId="urn:microsoft.com/office/officeart/2005/8/layout/target3"/>
    <dgm:cxn modelId="{4EF776E8-3716-4519-B071-ADD269AC05A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00D61EE-8B3C-4B0C-8A4F-FF592C3603D3}" type="presOf" srcId="{019433A1-1324-4DE1-9E6F-32B851095F74}" destId="{E7297F21-D4FD-4A41-AE58-814D01A6B5E7}" srcOrd="1" destOrd="0" presId="urn:microsoft.com/office/officeart/2005/8/layout/target3"/>
    <dgm:cxn modelId="{BE6AEA24-91E6-46F3-B674-D2DDFB22B9E4}" type="presOf" srcId="{DAEA276B-ECF9-46F6-A7D3-4693B2D32BC4}" destId="{F69A1436-182C-465B-AD7F-FE48E0C090C1}" srcOrd="1" destOrd="0" presId="urn:microsoft.com/office/officeart/2005/8/layout/target3"/>
    <dgm:cxn modelId="{A383C650-44C8-4BFA-B5A4-965D0052FB1D}" type="presOf" srcId="{FBBFC3EA-9D9D-4F3A-BEA6-9C2C0E46BF20}" destId="{832BF48F-0145-4429-9E02-8FCA946CCE9E}" srcOrd="1" destOrd="0" presId="urn:microsoft.com/office/officeart/2005/8/layout/target3"/>
    <dgm:cxn modelId="{D4EF0225-1964-4027-BC55-14F51A956254}" type="presOf" srcId="{EBC41103-E2E5-4D48-9B4B-425520D3D098}" destId="{F969C235-9271-4D34-B740-D627A121CAD0}" srcOrd="1" destOrd="0" presId="urn:microsoft.com/office/officeart/2005/8/layout/target3"/>
    <dgm:cxn modelId="{BC2C7378-819D-4E33-87E0-47BA3D9BF3A4}" type="presOf" srcId="{C73C7642-F245-4585-8F88-243F9FAEF6CA}" destId="{97289DF2-90F4-4EC2-A9FC-633B00BAB610}" srcOrd="0" destOrd="0" presId="urn:microsoft.com/office/officeart/2005/8/layout/target3"/>
    <dgm:cxn modelId="{6D55DC8B-A38C-468A-986A-920EE37D66FE}" type="presOf" srcId="{019433A1-1324-4DE1-9E6F-32B851095F74}" destId="{A3817367-F2BC-482F-8832-FA00B51DCCF3}" srcOrd="0" destOrd="0" presId="urn:microsoft.com/office/officeart/2005/8/layout/target3"/>
    <dgm:cxn modelId="{032109C3-5932-47D7-91E2-E570612F7EFB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DF87D75-B781-478F-8D6A-D67EF00949D5}" type="presOf" srcId="{EBC41103-E2E5-4D48-9B4B-425520D3D098}" destId="{50C2F88D-8688-44C2-A854-691F34009D3B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209BC86-8843-4812-97D9-8A0B9C42222D}" type="presParOf" srcId="{71045F8C-00FA-488E-A7BD-E2E6753D979D}" destId="{3577EC6B-C980-4F34-8C69-4365E7B8FC8C}" srcOrd="0" destOrd="0" presId="urn:microsoft.com/office/officeart/2005/8/layout/target3"/>
    <dgm:cxn modelId="{7B656728-ADD1-4BAE-8F55-C650F71C9A4B}" type="presParOf" srcId="{71045F8C-00FA-488E-A7BD-E2E6753D979D}" destId="{6940EB87-DC1D-4BC3-9408-9AC2E1FFC039}" srcOrd="1" destOrd="0" presId="urn:microsoft.com/office/officeart/2005/8/layout/target3"/>
    <dgm:cxn modelId="{7CF31C97-66F8-4ED7-9BF6-F04D52B08DA8}" type="presParOf" srcId="{71045F8C-00FA-488E-A7BD-E2E6753D979D}" destId="{BC35EE03-4121-4EF9-923D-7CB6D30D358D}" srcOrd="2" destOrd="0" presId="urn:microsoft.com/office/officeart/2005/8/layout/target3"/>
    <dgm:cxn modelId="{AA6E9A2B-0948-4AE0-B6C5-9E80986B91D6}" type="presParOf" srcId="{71045F8C-00FA-488E-A7BD-E2E6753D979D}" destId="{C95EEA27-3CBF-4645-A92D-9D8AF5C1CBFC}" srcOrd="3" destOrd="0" presId="urn:microsoft.com/office/officeart/2005/8/layout/target3"/>
    <dgm:cxn modelId="{EE54D0EC-B0D4-4FA0-AECC-F80097A60920}" type="presParOf" srcId="{71045F8C-00FA-488E-A7BD-E2E6753D979D}" destId="{851BB866-B6AE-4566-893F-4C635BA974FC}" srcOrd="4" destOrd="0" presId="urn:microsoft.com/office/officeart/2005/8/layout/target3"/>
    <dgm:cxn modelId="{72EE6D3B-4FD2-4786-8B8C-99EE0220A8E1}" type="presParOf" srcId="{71045F8C-00FA-488E-A7BD-E2E6753D979D}" destId="{643EA938-EDE0-4533-ACCC-D2BD6F3A527C}" srcOrd="5" destOrd="0" presId="urn:microsoft.com/office/officeart/2005/8/layout/target3"/>
    <dgm:cxn modelId="{265C62D3-2B33-4F90-ABE3-0395B7E26864}" type="presParOf" srcId="{71045F8C-00FA-488E-A7BD-E2E6753D979D}" destId="{92F31B18-D66D-4CC7-89B9-378928DE877D}" srcOrd="6" destOrd="0" presId="urn:microsoft.com/office/officeart/2005/8/layout/target3"/>
    <dgm:cxn modelId="{877F3C9D-CB80-402C-9F29-0E01E88CB1D3}" type="presParOf" srcId="{71045F8C-00FA-488E-A7BD-E2E6753D979D}" destId="{902074E1-B931-4618-97F1-FADBE82E9C3C}" srcOrd="7" destOrd="0" presId="urn:microsoft.com/office/officeart/2005/8/layout/target3"/>
    <dgm:cxn modelId="{FFBBE300-3C90-4F48-A91B-6C27512E2E2D}" type="presParOf" srcId="{71045F8C-00FA-488E-A7BD-E2E6753D979D}" destId="{A3817367-F2BC-482F-8832-FA00B51DCCF3}" srcOrd="8" destOrd="0" presId="urn:microsoft.com/office/officeart/2005/8/layout/target3"/>
    <dgm:cxn modelId="{0C1D313E-5E13-429C-B0CE-0708CF87E6C1}" type="presParOf" srcId="{71045F8C-00FA-488E-A7BD-E2E6753D979D}" destId="{626ABFF6-56C8-4386-B662-68EC364EED9D}" srcOrd="9" destOrd="0" presId="urn:microsoft.com/office/officeart/2005/8/layout/target3"/>
    <dgm:cxn modelId="{DE5F8743-C0D7-4CE8-BA07-64A0CE6DB95C}" type="presParOf" srcId="{71045F8C-00FA-488E-A7BD-E2E6753D979D}" destId="{6DB11F1C-D028-4800-9625-6611CA9DE6D4}" srcOrd="10" destOrd="0" presId="urn:microsoft.com/office/officeart/2005/8/layout/target3"/>
    <dgm:cxn modelId="{C12D3DF7-9831-4D60-B2FB-3B73F4CDCE12}" type="presParOf" srcId="{71045F8C-00FA-488E-A7BD-E2E6753D979D}" destId="{CDED6FE3-AD8F-4ACC-B6B8-710EDDD97598}" srcOrd="11" destOrd="0" presId="urn:microsoft.com/office/officeart/2005/8/layout/target3"/>
    <dgm:cxn modelId="{A8A21B5A-BECF-4990-BAA7-0ADA162C96AB}" type="presParOf" srcId="{71045F8C-00FA-488E-A7BD-E2E6753D979D}" destId="{397AC6D7-84A6-4150-958F-83C92D9ACF38}" srcOrd="12" destOrd="0" presId="urn:microsoft.com/office/officeart/2005/8/layout/target3"/>
    <dgm:cxn modelId="{09E70D51-B634-4B70-9DD0-D034476A6553}" type="presParOf" srcId="{71045F8C-00FA-488E-A7BD-E2E6753D979D}" destId="{D7419528-33A6-416D-9E64-B3F7915C5149}" srcOrd="13" destOrd="0" presId="urn:microsoft.com/office/officeart/2005/8/layout/target3"/>
    <dgm:cxn modelId="{F7388BE5-458F-4868-89DA-13CB48FB03B9}" type="presParOf" srcId="{71045F8C-00FA-488E-A7BD-E2E6753D979D}" destId="{97289DF2-90F4-4EC2-A9FC-633B00BAB610}" srcOrd="14" destOrd="0" presId="urn:microsoft.com/office/officeart/2005/8/layout/target3"/>
    <dgm:cxn modelId="{CBEFB08C-8368-48AE-AB46-2445C80F5557}" type="presParOf" srcId="{71045F8C-00FA-488E-A7BD-E2E6753D979D}" destId="{234EBA9D-95B4-4C20-A84E-6F65F1085DC6}" srcOrd="15" destOrd="0" presId="urn:microsoft.com/office/officeart/2005/8/layout/target3"/>
    <dgm:cxn modelId="{63ACA30C-E8C7-4236-972A-6180D55AB017}" type="presParOf" srcId="{71045F8C-00FA-488E-A7BD-E2E6753D979D}" destId="{12255512-213F-41DF-90A6-8B4CD74A2B52}" srcOrd="16" destOrd="0" presId="urn:microsoft.com/office/officeart/2005/8/layout/target3"/>
    <dgm:cxn modelId="{E5FE715E-0EBF-4B4E-8B6B-F9BC64C62993}" type="presParOf" srcId="{71045F8C-00FA-488E-A7BD-E2E6753D979D}" destId="{50C2F88D-8688-44C2-A854-691F34009D3B}" srcOrd="17" destOrd="0" presId="urn:microsoft.com/office/officeart/2005/8/layout/target3"/>
    <dgm:cxn modelId="{1350F7AD-B6CE-43E0-998D-43BD47E027F4}" type="presParOf" srcId="{71045F8C-00FA-488E-A7BD-E2E6753D979D}" destId="{4D19AB04-24FA-40C2-B203-52AE3D15E171}" srcOrd="18" destOrd="0" presId="urn:microsoft.com/office/officeart/2005/8/layout/target3"/>
    <dgm:cxn modelId="{044930BC-8AEA-4CB4-8A98-4A885E0A722D}" type="presParOf" srcId="{71045F8C-00FA-488E-A7BD-E2E6753D979D}" destId="{832BF48F-0145-4429-9E02-8FCA946CCE9E}" srcOrd="19" destOrd="0" presId="urn:microsoft.com/office/officeart/2005/8/layout/target3"/>
    <dgm:cxn modelId="{F24DBB96-3169-4596-9742-2E3D4876FB7A}" type="presParOf" srcId="{71045F8C-00FA-488E-A7BD-E2E6753D979D}" destId="{E7297F21-D4FD-4A41-AE58-814D01A6B5E7}" srcOrd="20" destOrd="0" presId="urn:microsoft.com/office/officeart/2005/8/layout/target3"/>
    <dgm:cxn modelId="{1DFDAF72-6D94-4387-8437-00290734C8EB}" type="presParOf" srcId="{71045F8C-00FA-488E-A7BD-E2E6753D979D}" destId="{F69A1436-182C-465B-AD7F-FE48E0C090C1}" srcOrd="21" destOrd="0" presId="urn:microsoft.com/office/officeart/2005/8/layout/target3"/>
    <dgm:cxn modelId="{536A6044-E55E-4E85-B769-F0FF66251EB8}" type="presParOf" srcId="{71045F8C-00FA-488E-A7BD-E2E6753D979D}" destId="{AA41A67C-3D3F-4AE9-9E0F-5D7F7BB2E741}" srcOrd="22" destOrd="0" presId="urn:microsoft.com/office/officeart/2005/8/layout/target3"/>
    <dgm:cxn modelId="{C1099559-996D-4C22-9B3C-FBCB4E075BD9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VY_32_INOVACE_12_SLOVESO MÍT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ANGLICKÝ JAZYK 5.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SLOVESO MÍT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397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9_02.jpg"/>
          <p:cNvPicPr preferRelativeResize="0">
            <a:picLocks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7754112" y="0"/>
            <a:ext cx="73152" cy="6858000"/>
          </a:xfrm>
          <a:prstGeom prst="rect">
            <a:avLst/>
          </a:prstGeom>
        </p:spPr>
      </p:pic>
      <p:pic>
        <p:nvPicPr>
          <p:cNvPr id="7" name="Picture 6" descr="1_05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0500" y="0"/>
            <a:ext cx="1333500" cy="685800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0352"/>
            <a:ext cx="9144000" cy="228600"/>
            <a:chOff x="0" y="6582727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7813040" y="6582727"/>
              <a:ext cx="1330960" cy="228600"/>
            </a:xfrm>
            <a:prstGeom prst="rect">
              <a:avLst/>
            </a:pr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6134101" y="6582727"/>
              <a:ext cx="1609724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0" y="6582727"/>
              <a:ext cx="6096000" cy="228600"/>
            </a:xfrm>
            <a:prstGeom prst="rect">
              <a:avLst/>
            </a:pr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371600"/>
            <a:ext cx="6781800" cy="1069975"/>
          </a:xfrm>
        </p:spPr>
        <p:txBody>
          <a:bodyPr bIns="0" anchor="b" anchorCtr="0">
            <a:noAutofit/>
          </a:bodyPr>
          <a:lstStyle>
            <a:lvl1pPr>
              <a:defRPr sz="42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2438400"/>
            <a:ext cx="6781800" cy="762000"/>
          </a:xfrm>
        </p:spPr>
        <p:txBody>
          <a:bodyPr lIns="0" tIns="0" rIns="0">
            <a:normAutofit/>
          </a:bodyPr>
          <a:lstStyle>
            <a:lvl1pPr marL="0" indent="0" algn="l">
              <a:buNone/>
              <a:defRPr sz="2400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>
          <a:xfrm>
            <a:off x="6210300" y="6610350"/>
            <a:ext cx="1524000" cy="2286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>
          <a:xfrm>
            <a:off x="7924800" y="6610350"/>
            <a:ext cx="1198880" cy="22860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>
          <a:xfrm>
            <a:off x="457200" y="6611112"/>
            <a:ext cx="5600700" cy="2286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32" name="Rectangle 3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3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2"/>
          <p:cNvGrpSpPr/>
          <p:nvPr/>
        </p:nvGrpSpPr>
        <p:grpSpPr>
          <a:xfrm>
            <a:off x="1438274" y="6629400"/>
            <a:ext cx="7705726" cy="228600"/>
            <a:chOff x="1438274" y="6629400"/>
            <a:chExt cx="7705726" cy="228600"/>
          </a:xfrm>
        </p:grpSpPr>
        <p:sp>
          <p:nvSpPr>
            <p:cNvPr id="27" name="Rectangle 26"/>
            <p:cNvSpPr/>
            <p:nvPr/>
          </p:nvSpPr>
          <p:spPr>
            <a:xfrm>
              <a:off x="8763000" y="662940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7"/>
            <p:cNvSpPr/>
            <p:nvPr/>
          </p:nvSpPr>
          <p:spPr>
            <a:xfrm>
              <a:off x="7142480" y="662940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8"/>
            <p:cNvSpPr/>
            <p:nvPr/>
          </p:nvSpPr>
          <p:spPr>
            <a:xfrm>
              <a:off x="1438274" y="6629400"/>
              <a:ext cx="5663565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2600" y="5245101"/>
            <a:ext cx="6934199" cy="1155700"/>
          </a:xfrm>
        </p:spPr>
        <p:txBody>
          <a:bodyPr anchor="t">
            <a:normAutofit/>
          </a:bodyPr>
          <a:lstStyle>
            <a:lvl1pPr algn="r">
              <a:defRPr sz="4200" b="0" i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2600" y="4114800"/>
            <a:ext cx="6934199" cy="1130300"/>
          </a:xfrm>
        </p:spPr>
        <p:txBody>
          <a:bodyPr anchor="b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0" name="Picture 9" descr="9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363980" cy="6858000"/>
          </a:xfrm>
          <a:prstGeom prst="rect">
            <a:avLst/>
          </a:prstGeom>
        </p:spPr>
      </p:pic>
      <p:sp>
        <p:nvSpPr>
          <p:cNvPr id="24" name="Date Placeholder 23"/>
          <p:cNvSpPr>
            <a:spLocks noGrp="1"/>
          </p:cNvSpPr>
          <p:nvPr>
            <p:ph type="dt" sz="half" idx="10"/>
          </p:nvPr>
        </p:nvSpPr>
        <p:spPr>
          <a:xfrm>
            <a:off x="7162800" y="6610350"/>
            <a:ext cx="1524000" cy="246888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1"/>
          </p:nvPr>
        </p:nvSpPr>
        <p:spPr>
          <a:xfrm>
            <a:off x="8742680" y="6610350"/>
            <a:ext cx="381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2"/>
          </p:nvPr>
        </p:nvSpPr>
        <p:spPr>
          <a:xfrm>
            <a:off x="1524000" y="6610350"/>
            <a:ext cx="5562600" cy="247650"/>
          </a:xfrm>
        </p:spPr>
        <p:txBody>
          <a:bodyPr/>
          <a:lstStyle/>
          <a:p>
            <a:endParaRPr lang="cs-CZ"/>
          </a:p>
        </p:txBody>
      </p:sp>
      <p:pic>
        <p:nvPicPr>
          <p:cNvPr id="20" name="Picture 19" descr="vert_bar_02.png"/>
          <p:cNvPicPr preferRelativeResize="0">
            <a:picLocks/>
          </p:cNvPicPr>
          <p:nvPr/>
        </p:nvPicPr>
        <p:blipFill>
          <a:blip r:embed="rId3">
            <a:duotone>
              <a:schemeClr val="accent3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1362456" y="0"/>
            <a:ext cx="73152" cy="6858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bar_06.png"/>
          <p:cNvPicPr>
            <a:picLocks noChangeAspect="1"/>
          </p:cNvPicPr>
          <p:nvPr/>
        </p:nvPicPr>
        <p:blipFill>
          <a:blip r:embed="rId2">
            <a:duotone>
              <a:schemeClr val="accent4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457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Content Placeholder 15"/>
          <p:cNvSpPr>
            <a:spLocks noGrp="1"/>
          </p:cNvSpPr>
          <p:nvPr>
            <p:ph sz="quarter" idx="14"/>
          </p:nvPr>
        </p:nvSpPr>
        <p:spPr>
          <a:xfrm>
            <a:off x="4648200" y="1981200"/>
            <a:ext cx="40386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3" name="Group 14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5" name="Text Placeholder 2"/>
          <p:cNvSpPr>
            <a:spLocks noGrp="1"/>
          </p:cNvSpPr>
          <p:nvPr>
            <p:ph type="body" idx="13"/>
          </p:nvPr>
        </p:nvSpPr>
        <p:spPr>
          <a:xfrm>
            <a:off x="4648200" y="1981200"/>
            <a:ext cx="4040188" cy="411162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6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57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9" name="Content Placeholder 18"/>
          <p:cNvSpPr>
            <a:spLocks noGrp="1"/>
          </p:cNvSpPr>
          <p:nvPr>
            <p:ph sz="quarter" idx="15"/>
          </p:nvPr>
        </p:nvSpPr>
        <p:spPr>
          <a:xfrm>
            <a:off x="4648200" y="2438400"/>
            <a:ext cx="4038600" cy="3657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6" name="Picture 15" descr="bar_06.png"/>
          <p:cNvPicPr>
            <a:picLocks noChangeAspect="1"/>
          </p:cNvPicPr>
          <p:nvPr/>
        </p:nvPicPr>
        <p:blipFill>
          <a:blip r:embed="rId3">
            <a:duotone>
              <a:schemeClr val="accent5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4" name="Group 17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20" name="Rectangle 1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3" name="Date Placeholder 22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Footer Placeholder 24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pic>
        <p:nvPicPr>
          <p:cNvPr id="10" name="Picture 9" descr="2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3">
            <a:duotone>
              <a:schemeClr val="accent6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3" name="Group 11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0" name="Rectangle 9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3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sp>
        <p:nvSpPr>
          <p:cNvPr id="13" name="Text Placeholder 2"/>
          <p:cNvSpPr>
            <a:spLocks noGrp="1"/>
          </p:cNvSpPr>
          <p:nvPr>
            <p:ph type="title"/>
          </p:nvPr>
        </p:nvSpPr>
        <p:spPr>
          <a:xfrm>
            <a:off x="457200" y="1524000"/>
            <a:ext cx="3352800" cy="914400"/>
          </a:xfrm>
        </p:spPr>
        <p:txBody>
          <a:bodyPr lIns="0" rIns="0"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i="0" cap="all" spc="1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419600" y="1524000"/>
            <a:ext cx="42672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idx="2"/>
          </p:nvPr>
        </p:nvSpPr>
        <p:spPr>
          <a:xfrm>
            <a:off x="457201" y="2514599"/>
            <a:ext cx="3352800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Picture 13" descr="bar_06.png"/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grpSp>
        <p:nvGrpSpPr>
          <p:cNvPr id="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7" name="Rectangle 16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1" name="Slide Number Placeholder 20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5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3" name="Rectangle 12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7048"/>
            <a:ext cx="3355848" cy="914400"/>
          </a:xfrm>
        </p:spPr>
        <p:txBody>
          <a:bodyPr anchor="b">
            <a:normAutofit/>
          </a:bodyPr>
          <a:lstStyle>
            <a:lvl1pPr algn="l">
              <a:defRPr lang="en-US" sz="1800" b="1" i="0" kern="1200" cap="all" spc="1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Font typeface="Wingdings" pitchFamily="2" charset="2"/>
              <a:buNone/>
            </a:pPr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25696" y="1554480"/>
            <a:ext cx="4270248" cy="4059936"/>
          </a:xfrm>
          <a:solidFill>
            <a:schemeClr val="bg1"/>
          </a:solidFill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514600"/>
            <a:ext cx="3355848" cy="3127248"/>
          </a:xfr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lang="en-US" sz="1400" kern="1200" baseline="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pic>
        <p:nvPicPr>
          <p:cNvPr id="8" name="Picture 7" descr="4_01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  <p:pic>
        <p:nvPicPr>
          <p:cNvPr id="9" name="Picture 8" descr="bar_06.png"/>
          <p:cNvPicPr>
            <a:picLocks noChangeAspect="1"/>
          </p:cNvPicPr>
          <p:nvPr/>
        </p:nvPicPr>
        <p:blipFill>
          <a:blip r:embed="rId3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cxnSp>
        <p:nvCxnSpPr>
          <p:cNvPr id="10" name="Straight Connector 9"/>
          <p:cNvCxnSpPr/>
          <p:nvPr/>
        </p:nvCxnSpPr>
        <p:spPr>
          <a:xfrm>
            <a:off x="4419600" y="1524000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4419600" y="5637212"/>
            <a:ext cx="4267200" cy="1588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89085"/>
            <a:ext cx="2057400" cy="553707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85216"/>
            <a:ext cx="6019800" cy="554126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grpSp>
        <p:nvGrpSpPr>
          <p:cNvPr id="4" name="Group 10"/>
          <p:cNvGrpSpPr/>
          <p:nvPr/>
        </p:nvGrpSpPr>
        <p:grpSpPr>
          <a:xfrm>
            <a:off x="0" y="6631305"/>
            <a:ext cx="9144000" cy="228600"/>
            <a:chOff x="0" y="6583680"/>
            <a:chExt cx="9144000" cy="228600"/>
          </a:xfrm>
        </p:grpSpPr>
        <p:sp>
          <p:nvSpPr>
            <p:cNvPr id="12" name="Rectangle 11"/>
            <p:cNvSpPr/>
            <p:nvPr/>
          </p:nvSpPr>
          <p:spPr>
            <a:xfrm>
              <a:off x="8763000" y="6583680"/>
              <a:ext cx="381000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7142480" y="6583680"/>
              <a:ext cx="1581912" cy="228600"/>
            </a:xfrm>
            <a:prstGeom prst="rect">
              <a:avLst/>
            </a:prstGeom>
            <a:solidFill>
              <a:schemeClr val="bg1">
                <a:alpha val="30196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/>
          </p:nvSpPr>
          <p:spPr>
            <a:xfrm>
              <a:off x="0" y="6583680"/>
              <a:ext cx="7101840" cy="228600"/>
            </a:xfrm>
            <a:prstGeom prst="rect">
              <a:avLst/>
            </a:prstGeom>
            <a:solidFill>
              <a:schemeClr val="bg1">
                <a:alpha val="29804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1" name="Picture 10" descr="bar_06.png"/>
          <p:cNvPicPr>
            <a:picLocks noChangeAspect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0" y="403860"/>
            <a:ext cx="9144000" cy="53340"/>
          </a:xfrm>
          <a:prstGeom prst="rect">
            <a:avLst/>
          </a:prstGeom>
        </p:spPr>
      </p:pic>
      <p:pic>
        <p:nvPicPr>
          <p:cNvPr id="14" name="Picture 13" descr="2_01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40386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34000">
                <a:schemeClr val="bg1">
                  <a:lumMod val="75000"/>
                  <a:alpha val="61000"/>
                </a:schemeClr>
              </a:gs>
              <a:gs pos="38000">
                <a:schemeClr val="bg1">
                  <a:lumMod val="75000"/>
                  <a:alpha val="76000"/>
                </a:schemeClr>
              </a:gs>
              <a:gs pos="100000">
                <a:schemeClr val="bg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990600"/>
            <a:ext cx="8229600" cy="9144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981200"/>
            <a:ext cx="8229600" cy="4144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610350"/>
            <a:ext cx="1524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610350"/>
            <a:ext cx="6629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42680" y="6610350"/>
            <a:ext cx="3810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aseline="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Char char="§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1">
            <a:lumMod val="50000"/>
            <a:lumOff val="50000"/>
          </a:schemeClr>
        </a:buClr>
        <a:buFont typeface="Wingdings" pitchFamily="2" charset="2"/>
        <a:buNone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FontTx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9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4880295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369726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692696"/>
            <a:ext cx="8229600" cy="9144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505158"/>
              </p:ext>
            </p:extLst>
          </p:nvPr>
        </p:nvGraphicFramePr>
        <p:xfrm>
          <a:off x="1403648" y="2204864"/>
          <a:ext cx="6096000" cy="2387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1390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Přehled slovesných tvarů slovesa mít – </a:t>
                      </a:r>
                      <a:r>
                        <a:rPr lang="cs-CZ" dirty="0" err="1" smtClean="0"/>
                        <a:t>have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got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přiletí na kliknutí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72081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8000" dirty="0" smtClean="0"/>
              <a:t>SLOVESO MÍT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7200" dirty="0" smtClean="0"/>
              <a:t>TO HAVE GOT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354303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9907226"/>
              </p:ext>
            </p:extLst>
          </p:nvPr>
        </p:nvGraphicFramePr>
        <p:xfrm>
          <a:off x="467544" y="978986"/>
          <a:ext cx="7704855" cy="57027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2400266"/>
                <a:gridCol w="2568285"/>
              </a:tblGrid>
              <a:tr h="672301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cs-CZ" sz="3600" dirty="0" smtClean="0"/>
                        <a:t> 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 ´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ve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já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mám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ve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ty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máš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824815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he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  <a:p>
                      <a:r>
                        <a:rPr lang="cs-CZ" sz="3600" dirty="0" err="1" smtClean="0"/>
                        <a:t>she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has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dirty="0" err="1" smtClean="0"/>
                        <a:t>it</a:t>
                      </a:r>
                      <a:r>
                        <a:rPr lang="cs-CZ" sz="3600" dirty="0" smtClean="0"/>
                        <a:t>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/>
                        <a:t>he´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dirty="0" err="1" smtClean="0"/>
                        <a:t>she´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dirty="0" err="1" smtClean="0"/>
                        <a:t>it</a:t>
                      </a:r>
                      <a:r>
                        <a:rPr lang="cs-CZ" sz="3600" dirty="0" smtClean="0"/>
                        <a:t>´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 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ona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ono, to  </a:t>
                      </a:r>
                      <a:endParaRPr lang="cs-CZ" sz="3600" baseline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pPr algn="l"/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´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ve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my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máme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´ ve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vy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máte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´ ve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oni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mají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131840" y="332656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KLADNÁ VĚTA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29024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905000"/>
          </a:xfrm>
        </p:spPr>
        <p:txBody>
          <a:bodyPr/>
          <a:lstStyle/>
          <a:p>
            <a:r>
              <a:rPr lang="cs-CZ" dirty="0" smtClean="0"/>
              <a:t>DOPLŇ SPRÁVNÝ TVAR SLOVESA HAVE GOT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Ben ___________________  a dog.</a:t>
            </a:r>
          </a:p>
          <a:p>
            <a:r>
              <a:rPr lang="cs-CZ" sz="2800" dirty="0" smtClean="0"/>
              <a:t>2.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___________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We</a:t>
            </a:r>
            <a:r>
              <a:rPr lang="cs-CZ" sz="2800" dirty="0" smtClean="0"/>
              <a:t> ___________________  a </a:t>
            </a:r>
            <a:r>
              <a:rPr lang="cs-CZ" sz="2800" dirty="0" err="1" smtClean="0"/>
              <a:t>modern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4. </a:t>
            </a:r>
            <a:r>
              <a:rPr lang="cs-CZ" sz="2800" dirty="0" err="1" smtClean="0"/>
              <a:t>Their</a:t>
            </a:r>
            <a:r>
              <a:rPr lang="cs-CZ" sz="2800" dirty="0" smtClean="0"/>
              <a:t> house _____________________   6 </a:t>
            </a:r>
            <a:r>
              <a:rPr lang="cs-CZ" sz="2800" dirty="0" err="1" smtClean="0"/>
              <a:t>rooms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5. I _______________   a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in London.</a:t>
            </a:r>
          </a:p>
          <a:p>
            <a:r>
              <a:rPr lang="cs-CZ" sz="2800" dirty="0" smtClean="0"/>
              <a:t>6.  </a:t>
            </a:r>
            <a:r>
              <a:rPr lang="cs-CZ" sz="2800" dirty="0" err="1" smtClean="0"/>
              <a:t>You</a:t>
            </a:r>
            <a:r>
              <a:rPr lang="cs-CZ" sz="2800" dirty="0" smtClean="0"/>
              <a:t> _________________  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sister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7. My </a:t>
            </a:r>
            <a:r>
              <a:rPr lang="cs-CZ" sz="2800" dirty="0" err="1" smtClean="0"/>
              <a:t>cat</a:t>
            </a:r>
            <a:r>
              <a:rPr lang="cs-CZ" sz="2800" dirty="0" smtClean="0"/>
              <a:t> _________________  a basket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garden.</a:t>
            </a:r>
          </a:p>
          <a:p>
            <a:r>
              <a:rPr lang="cs-CZ" sz="2800" dirty="0" smtClean="0"/>
              <a:t>8. </a:t>
            </a:r>
            <a:r>
              <a:rPr lang="cs-CZ" sz="2800" dirty="0" err="1" smtClean="0"/>
              <a:t>Spiders</a:t>
            </a:r>
            <a:r>
              <a:rPr lang="cs-CZ" sz="2800" dirty="0" smtClean="0"/>
              <a:t> _________________  </a:t>
            </a:r>
            <a:r>
              <a:rPr lang="cs-CZ" sz="2800" dirty="0" err="1" smtClean="0"/>
              <a:t>eight</a:t>
            </a:r>
            <a:r>
              <a:rPr lang="cs-CZ" sz="2800" dirty="0" smtClean="0"/>
              <a:t> </a:t>
            </a:r>
            <a:r>
              <a:rPr lang="cs-CZ" sz="2800" dirty="0" err="1" smtClean="0"/>
              <a:t>legs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479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905000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Ben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dog.</a:t>
            </a:r>
          </a:p>
          <a:p>
            <a:r>
              <a:rPr lang="cs-CZ" sz="2800" dirty="0" smtClean="0"/>
              <a:t>2.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modern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4. </a:t>
            </a:r>
            <a:r>
              <a:rPr lang="cs-CZ" sz="2800" dirty="0" err="1" smtClean="0"/>
              <a:t>Their</a:t>
            </a:r>
            <a:r>
              <a:rPr lang="cs-CZ" sz="2800" dirty="0" smtClean="0"/>
              <a:t> house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  6 </a:t>
            </a:r>
            <a:r>
              <a:rPr lang="cs-CZ" sz="2800" dirty="0" err="1" smtClean="0"/>
              <a:t>rooms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5.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in London.</a:t>
            </a:r>
          </a:p>
          <a:p>
            <a:r>
              <a:rPr lang="cs-CZ" sz="2800" dirty="0" smtClean="0"/>
              <a:t>6. 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sister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7. My </a:t>
            </a:r>
            <a:r>
              <a:rPr lang="cs-CZ" sz="2800" dirty="0" err="1" smtClean="0"/>
              <a:t>cat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basket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garden.</a:t>
            </a:r>
          </a:p>
          <a:p>
            <a:r>
              <a:rPr lang="cs-CZ" sz="2800" dirty="0" smtClean="0"/>
              <a:t>8. </a:t>
            </a:r>
            <a:r>
              <a:rPr lang="cs-CZ" sz="2800" dirty="0" err="1" smtClean="0"/>
              <a:t>Spiders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eight</a:t>
            </a:r>
            <a:r>
              <a:rPr lang="cs-CZ" sz="2800" dirty="0" smtClean="0"/>
              <a:t> </a:t>
            </a:r>
            <a:r>
              <a:rPr lang="cs-CZ" sz="2800" dirty="0" err="1" smtClean="0"/>
              <a:t>legs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83688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26844788"/>
              </p:ext>
            </p:extLst>
          </p:nvPr>
        </p:nvGraphicFramePr>
        <p:xfrm>
          <a:off x="179512" y="332655"/>
          <a:ext cx="9001000" cy="60801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28391"/>
                <a:gridCol w="3204357"/>
                <a:gridCol w="2268252"/>
              </a:tblGrid>
              <a:tr h="523447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 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haven´t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já</a:t>
                      </a:r>
                      <a:r>
                        <a:rPr lang="cs-CZ" sz="3600" baseline="0" dirty="0" smtClean="0"/>
                        <a:t>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nemám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haven´t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ty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nemáš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782424">
                <a:tc>
                  <a:txBody>
                    <a:bodyPr/>
                    <a:lstStyle/>
                    <a:p>
                      <a:r>
                        <a:rPr lang="cs-CZ" sz="3600" dirty="0" smtClean="0"/>
                        <a:t>he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dirty="0" err="1" smtClean="0"/>
                        <a:t>she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has not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  <a:p>
                      <a:r>
                        <a:rPr lang="cs-CZ" sz="3600" dirty="0" err="1" smtClean="0"/>
                        <a:t>it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/>
                        <a:t>he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she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hasn´t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it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on </a:t>
                      </a:r>
                      <a:endParaRPr lang="cs-CZ" sz="3600" baseline="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3600" baseline="0" dirty="0" smtClean="0"/>
                        <a:t>ona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nemá</a:t>
                      </a:r>
                    </a:p>
                    <a:p>
                      <a:r>
                        <a:rPr lang="cs-CZ" sz="3600" baseline="0" dirty="0" smtClean="0"/>
                        <a:t>ono  </a:t>
                      </a:r>
                      <a:endParaRPr lang="cs-CZ" sz="3600" baseline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we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haven´t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my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nemáme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you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haven´t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vy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nemáte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not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err="1" smtClean="0"/>
                        <a:t>they</a:t>
                      </a:r>
                      <a:r>
                        <a:rPr lang="cs-CZ" sz="3600" dirty="0" smtClean="0"/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haven´t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/>
                        <a:t>oni 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nemají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17123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905000"/>
          </a:xfrm>
        </p:spPr>
        <p:txBody>
          <a:bodyPr/>
          <a:lstStyle/>
          <a:p>
            <a:pPr algn="ctr"/>
            <a:r>
              <a:rPr lang="cs-CZ" dirty="0" smtClean="0"/>
              <a:t>PŘEVEĎ VĚTY DO ZÁPORU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Ben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dog.</a:t>
            </a:r>
          </a:p>
          <a:p>
            <a:r>
              <a:rPr lang="cs-CZ" sz="2800" dirty="0" smtClean="0"/>
              <a:t>2.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modern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4. </a:t>
            </a:r>
            <a:r>
              <a:rPr lang="cs-CZ" sz="2800" dirty="0" err="1" smtClean="0"/>
              <a:t>Their</a:t>
            </a:r>
            <a:r>
              <a:rPr lang="cs-CZ" sz="2800" dirty="0" smtClean="0"/>
              <a:t> house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  6 </a:t>
            </a:r>
            <a:r>
              <a:rPr lang="cs-CZ" sz="2800" dirty="0" err="1" smtClean="0"/>
              <a:t>rooms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5.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in London.</a:t>
            </a:r>
          </a:p>
          <a:p>
            <a:r>
              <a:rPr lang="cs-CZ" sz="2800" dirty="0" smtClean="0"/>
              <a:t>6. 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sister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7. My </a:t>
            </a:r>
            <a:r>
              <a:rPr lang="cs-CZ" sz="2800" dirty="0" err="1" smtClean="0"/>
              <a:t>cat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basket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garden.</a:t>
            </a:r>
          </a:p>
          <a:p>
            <a:r>
              <a:rPr lang="cs-CZ" sz="2800" dirty="0" smtClean="0"/>
              <a:t>8. </a:t>
            </a:r>
            <a:r>
              <a:rPr lang="cs-CZ" sz="2800" dirty="0" err="1" smtClean="0"/>
              <a:t>Spiders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eight</a:t>
            </a:r>
            <a:r>
              <a:rPr lang="cs-CZ" sz="2800" dirty="0" smtClean="0"/>
              <a:t> </a:t>
            </a:r>
            <a:r>
              <a:rPr lang="cs-CZ" sz="2800" dirty="0" err="1" smtClean="0"/>
              <a:t>legs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84832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905000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Ben </a:t>
            </a:r>
            <a:r>
              <a:rPr lang="cs-CZ" sz="2800" dirty="0" err="1" smtClean="0"/>
              <a:t>hasn´t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a dog.</a:t>
            </a:r>
          </a:p>
          <a:p>
            <a:r>
              <a:rPr lang="cs-CZ" sz="2800" dirty="0" smtClean="0"/>
              <a:t>2.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modern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4. </a:t>
            </a:r>
            <a:r>
              <a:rPr lang="cs-CZ" sz="2800" dirty="0" err="1" smtClean="0"/>
              <a:t>Their</a:t>
            </a:r>
            <a:r>
              <a:rPr lang="cs-CZ" sz="2800" dirty="0" smtClean="0"/>
              <a:t> house </a:t>
            </a:r>
            <a:r>
              <a:rPr lang="cs-CZ" sz="2800" dirty="0" err="1" smtClean="0"/>
              <a:t>hasn´t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 6 </a:t>
            </a:r>
            <a:r>
              <a:rPr lang="cs-CZ" sz="2800" dirty="0" err="1" smtClean="0"/>
              <a:t>rooms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5. I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in London.</a:t>
            </a:r>
          </a:p>
          <a:p>
            <a:r>
              <a:rPr lang="cs-CZ" sz="2800" dirty="0" smtClean="0"/>
              <a:t>6. 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sister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7. My </a:t>
            </a:r>
            <a:r>
              <a:rPr lang="cs-CZ" sz="2800" dirty="0" err="1" smtClean="0"/>
              <a:t>cat</a:t>
            </a:r>
            <a:r>
              <a:rPr lang="cs-CZ" sz="2800" dirty="0" smtClean="0"/>
              <a:t> </a:t>
            </a:r>
            <a:r>
              <a:rPr lang="cs-CZ" sz="2800" dirty="0" err="1" smtClean="0"/>
              <a:t>hasn´t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a basket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garden.</a:t>
            </a:r>
          </a:p>
          <a:p>
            <a:r>
              <a:rPr lang="cs-CZ" sz="2800" dirty="0" smtClean="0"/>
              <a:t>8. </a:t>
            </a:r>
            <a:r>
              <a:rPr lang="cs-CZ" sz="2800" dirty="0" err="1" smtClean="0"/>
              <a:t>Spiders</a:t>
            </a:r>
            <a:r>
              <a:rPr lang="cs-CZ" sz="2800" dirty="0" smtClean="0"/>
              <a:t> </a:t>
            </a:r>
            <a:r>
              <a:rPr lang="cs-CZ" sz="2800" dirty="0" err="1" smtClean="0"/>
              <a:t>haven´t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eight</a:t>
            </a:r>
            <a:r>
              <a:rPr lang="cs-CZ" sz="2800" dirty="0" smtClean="0"/>
              <a:t> </a:t>
            </a:r>
            <a:r>
              <a:rPr lang="cs-CZ" sz="2800" dirty="0" err="1" smtClean="0"/>
              <a:t>legs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996260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4173395"/>
              </p:ext>
            </p:extLst>
          </p:nvPr>
        </p:nvGraphicFramePr>
        <p:xfrm>
          <a:off x="323528" y="1003039"/>
          <a:ext cx="8208912" cy="56475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40360"/>
                <a:gridCol w="2520280"/>
                <a:gridCol w="2448272"/>
              </a:tblGrid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mám?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máš?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1824815">
                <a:tc>
                  <a:txBody>
                    <a:bodyPr/>
                    <a:lstStyle/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has </a:t>
                      </a:r>
                      <a:r>
                        <a:rPr lang="cs-CZ" sz="3600" dirty="0" smtClean="0">
                          <a:solidFill>
                            <a:schemeClr val="tx1"/>
                          </a:solidFill>
                        </a:rPr>
                        <a:t>he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 </a:t>
                      </a:r>
                    </a:p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has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she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</a:p>
                    <a:p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has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it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3600" dirty="0" smtClean="0"/>
                        <a:t>stažené tvary se v otázce nepoužívají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ona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</a:p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 </a:t>
                      </a:r>
                      <a:r>
                        <a:rPr lang="cs-CZ" sz="3600" baseline="0" dirty="0" smtClean="0">
                          <a:solidFill>
                            <a:schemeClr val="tx1"/>
                          </a:solidFill>
                        </a:rPr>
                        <a:t>ono, to</a:t>
                      </a:r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r>
                        <a:rPr lang="cs-CZ" sz="3600" baseline="0" dirty="0" smtClean="0"/>
                        <a:t> </a:t>
                      </a:r>
                      <a:endParaRPr lang="cs-CZ" sz="3600" baseline="0" dirty="0"/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pPr algn="l"/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we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máme?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you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3600" dirty="0" smtClean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máte?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672301">
                <a:tc>
                  <a:txBody>
                    <a:bodyPr/>
                    <a:lstStyle/>
                    <a:p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have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chemeClr val="tx1"/>
                          </a:solidFill>
                        </a:rPr>
                        <a:t>they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sz="3600" dirty="0" err="1" smtClean="0">
                          <a:solidFill>
                            <a:srgbClr val="FF0000"/>
                          </a:solidFill>
                        </a:rPr>
                        <a:t>got</a:t>
                      </a:r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? 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600" baseline="0" dirty="0" smtClean="0">
                          <a:solidFill>
                            <a:srgbClr val="FF0000"/>
                          </a:solidFill>
                        </a:rPr>
                        <a:t>mají?</a:t>
                      </a:r>
                      <a:endParaRPr lang="cs-CZ" sz="3600" baseline="0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3131840" y="332656"/>
            <a:ext cx="42484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OTÁZKA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6000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905000"/>
          </a:xfrm>
        </p:spPr>
        <p:txBody>
          <a:bodyPr/>
          <a:lstStyle/>
          <a:p>
            <a:pPr algn="ctr"/>
            <a:r>
              <a:rPr lang="cs-CZ" dirty="0" smtClean="0"/>
              <a:t>UTVOŘ Z DANÝCH VĚT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Ben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dog.</a:t>
            </a:r>
          </a:p>
          <a:p>
            <a:r>
              <a:rPr lang="cs-CZ" sz="2800" dirty="0" smtClean="0"/>
              <a:t>2.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modern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4. </a:t>
            </a:r>
            <a:r>
              <a:rPr lang="cs-CZ" sz="2800" dirty="0" err="1" smtClean="0"/>
              <a:t>Their</a:t>
            </a:r>
            <a:r>
              <a:rPr lang="cs-CZ" sz="2800" dirty="0" smtClean="0"/>
              <a:t> house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  6 </a:t>
            </a:r>
            <a:r>
              <a:rPr lang="cs-CZ" sz="2800" dirty="0" err="1" smtClean="0"/>
              <a:t>rooms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5. I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in London.</a:t>
            </a:r>
          </a:p>
          <a:p>
            <a:r>
              <a:rPr lang="cs-CZ" sz="2800" dirty="0" smtClean="0"/>
              <a:t>6. 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sister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7. My </a:t>
            </a:r>
            <a:r>
              <a:rPr lang="cs-CZ" sz="2800" dirty="0" err="1" smtClean="0"/>
              <a:t>cat</a:t>
            </a:r>
            <a:r>
              <a:rPr lang="cs-CZ" sz="2800" dirty="0" smtClean="0"/>
              <a:t> has </a:t>
            </a:r>
            <a:r>
              <a:rPr lang="cs-CZ" sz="2800" dirty="0" err="1" smtClean="0"/>
              <a:t>got</a:t>
            </a:r>
            <a:r>
              <a:rPr lang="cs-CZ" sz="2800" dirty="0" smtClean="0"/>
              <a:t> a basket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garden.</a:t>
            </a:r>
          </a:p>
          <a:p>
            <a:r>
              <a:rPr lang="cs-CZ" sz="2800" dirty="0" smtClean="0"/>
              <a:t>8. </a:t>
            </a:r>
            <a:r>
              <a:rPr lang="cs-CZ" sz="2800" dirty="0" err="1" smtClean="0"/>
              <a:t>Spiders</a:t>
            </a:r>
            <a:r>
              <a:rPr lang="cs-CZ" sz="2800" dirty="0" smtClean="0"/>
              <a:t>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eight</a:t>
            </a:r>
            <a:r>
              <a:rPr lang="cs-CZ" sz="2800" dirty="0" smtClean="0"/>
              <a:t> </a:t>
            </a:r>
            <a:r>
              <a:rPr lang="cs-CZ" sz="2800" dirty="0" err="1" smtClean="0"/>
              <a:t>legs</a:t>
            </a:r>
            <a:r>
              <a:rPr lang="cs-CZ" sz="2800" dirty="0" smtClean="0"/>
              <a:t>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1637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315416"/>
            <a:ext cx="8229600" cy="1905000"/>
          </a:xfrm>
        </p:spPr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1. Has Ben </a:t>
            </a:r>
            <a:r>
              <a:rPr lang="cs-CZ" sz="2800" dirty="0" err="1" smtClean="0"/>
              <a:t>got</a:t>
            </a:r>
            <a:r>
              <a:rPr lang="cs-CZ" sz="2800" dirty="0" smtClean="0"/>
              <a:t> a dog?</a:t>
            </a:r>
          </a:p>
          <a:p>
            <a:r>
              <a:rPr lang="cs-CZ" sz="2800" dirty="0" smtClean="0"/>
              <a:t>2. </a:t>
            </a:r>
            <a:r>
              <a:rPr lang="cs-CZ" sz="2800" dirty="0" err="1" smtClean="0"/>
              <a:t>Have</a:t>
            </a:r>
            <a:r>
              <a:rPr lang="cs-CZ" sz="2800" dirty="0" smtClean="0"/>
              <a:t> My </a:t>
            </a:r>
            <a:r>
              <a:rPr lang="cs-CZ" sz="2800" dirty="0" err="1" smtClean="0"/>
              <a:t>sister</a:t>
            </a:r>
            <a:r>
              <a:rPr lang="cs-CZ" sz="2800" dirty="0" smtClean="0"/>
              <a:t> and </a:t>
            </a:r>
            <a:r>
              <a:rPr lang="cs-CZ" sz="2800" dirty="0" err="1" smtClean="0"/>
              <a:t>brother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English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3.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modern</a:t>
            </a:r>
            <a:r>
              <a:rPr lang="cs-CZ" sz="2800" dirty="0" smtClean="0"/>
              <a:t> </a:t>
            </a:r>
            <a:r>
              <a:rPr lang="cs-CZ" sz="2800" dirty="0" err="1" smtClean="0"/>
              <a:t>kitchen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4. Has </a:t>
            </a:r>
            <a:r>
              <a:rPr lang="cs-CZ" sz="2800" dirty="0" err="1" smtClean="0"/>
              <a:t>their</a:t>
            </a:r>
            <a:r>
              <a:rPr lang="cs-CZ" sz="2800" dirty="0" smtClean="0"/>
              <a:t> house </a:t>
            </a:r>
            <a:r>
              <a:rPr lang="cs-CZ" sz="2800" dirty="0" err="1" smtClean="0"/>
              <a:t>got</a:t>
            </a:r>
            <a:r>
              <a:rPr lang="cs-CZ" sz="2800" dirty="0" smtClean="0"/>
              <a:t>   6 </a:t>
            </a:r>
            <a:r>
              <a:rPr lang="cs-CZ" sz="2800" dirty="0" err="1" smtClean="0"/>
              <a:t>rooms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5. </a:t>
            </a:r>
            <a:r>
              <a:rPr lang="cs-CZ" sz="2800" dirty="0" err="1" smtClean="0"/>
              <a:t>Have</a:t>
            </a:r>
            <a:r>
              <a:rPr lang="cs-CZ" sz="2800" dirty="0" smtClean="0"/>
              <a:t> I </a:t>
            </a:r>
            <a:r>
              <a:rPr lang="cs-CZ" sz="2800" dirty="0" err="1" smtClean="0"/>
              <a:t>got</a:t>
            </a:r>
            <a:r>
              <a:rPr lang="cs-CZ" sz="2800" dirty="0" smtClean="0"/>
              <a:t>  a </a:t>
            </a:r>
            <a:r>
              <a:rPr lang="cs-CZ" sz="2800" dirty="0" err="1" smtClean="0"/>
              <a:t>friend</a:t>
            </a:r>
            <a:r>
              <a:rPr lang="cs-CZ" sz="2800" dirty="0" smtClean="0"/>
              <a:t> in London?</a:t>
            </a:r>
          </a:p>
          <a:p>
            <a:r>
              <a:rPr lang="cs-CZ" sz="2800" dirty="0" smtClean="0"/>
              <a:t>6. 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 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sister</a:t>
            </a:r>
            <a:r>
              <a:rPr lang="cs-CZ" sz="2800" dirty="0" smtClean="0"/>
              <a:t>?</a:t>
            </a:r>
          </a:p>
          <a:p>
            <a:r>
              <a:rPr lang="cs-CZ" sz="2800" dirty="0" smtClean="0"/>
              <a:t>7. Has my </a:t>
            </a:r>
            <a:r>
              <a:rPr lang="cs-CZ" sz="2800" dirty="0" err="1" smtClean="0"/>
              <a:t>cat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a basket in </a:t>
            </a:r>
            <a:r>
              <a:rPr lang="cs-CZ" sz="2800" dirty="0" err="1" smtClean="0"/>
              <a:t>the</a:t>
            </a:r>
            <a:r>
              <a:rPr lang="cs-CZ" sz="2800" dirty="0" smtClean="0"/>
              <a:t> garden?</a:t>
            </a:r>
          </a:p>
          <a:p>
            <a:r>
              <a:rPr lang="cs-CZ" sz="2800" dirty="0" smtClean="0"/>
              <a:t>8. </a:t>
            </a:r>
            <a:r>
              <a:rPr lang="cs-CZ" sz="2800" dirty="0" err="1" smtClean="0"/>
              <a:t>Have</a:t>
            </a:r>
            <a:r>
              <a:rPr lang="cs-CZ" sz="2800" dirty="0" smtClean="0"/>
              <a:t> </a:t>
            </a:r>
            <a:r>
              <a:rPr lang="cs-CZ" sz="2800" dirty="0" err="1" smtClean="0"/>
              <a:t>spiders</a:t>
            </a:r>
            <a:r>
              <a:rPr lang="cs-CZ" sz="2800" dirty="0" smtClean="0"/>
              <a:t> </a:t>
            </a:r>
            <a:r>
              <a:rPr lang="cs-CZ" sz="2800" dirty="0" err="1" smtClean="0"/>
              <a:t>got</a:t>
            </a:r>
            <a:r>
              <a:rPr lang="cs-CZ" sz="2800" dirty="0" smtClean="0"/>
              <a:t> </a:t>
            </a:r>
            <a:r>
              <a:rPr lang="cs-CZ" sz="2800" dirty="0" err="1" smtClean="0"/>
              <a:t>eight</a:t>
            </a:r>
            <a:r>
              <a:rPr lang="cs-CZ" sz="2800" dirty="0" smtClean="0"/>
              <a:t> </a:t>
            </a:r>
            <a:r>
              <a:rPr lang="cs-CZ" sz="2800" dirty="0" err="1" smtClean="0"/>
              <a:t>legs</a:t>
            </a:r>
            <a:r>
              <a:rPr lang="cs-CZ" sz="2800" dirty="0" smtClean="0"/>
              <a:t>?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22554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656184"/>
          </a:xfrm>
        </p:spPr>
        <p:txBody>
          <a:bodyPr/>
          <a:lstStyle/>
          <a:p>
            <a:pPr algn="ctr"/>
            <a:r>
              <a:rPr lang="cs-CZ" dirty="0" smtClean="0"/>
              <a:t>ODPOVĚZ NA OTÁZKY PODLE PRAVDY – krátké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/>
          <a:lstStyle/>
          <a:p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a </a:t>
            </a:r>
            <a:r>
              <a:rPr lang="cs-CZ" sz="3200" dirty="0" err="1" smtClean="0"/>
              <a:t>brother</a:t>
            </a:r>
            <a:r>
              <a:rPr lang="cs-CZ" sz="3200" dirty="0" smtClean="0"/>
              <a:t>? </a:t>
            </a:r>
          </a:p>
          <a:p>
            <a:r>
              <a:rPr lang="cs-CZ" sz="3200" dirty="0" smtClean="0"/>
              <a:t>Has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mother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</a:t>
            </a:r>
            <a:r>
              <a:rPr lang="cs-CZ" sz="3200" dirty="0" err="1" smtClean="0"/>
              <a:t>black</a:t>
            </a:r>
            <a:r>
              <a:rPr lang="cs-CZ" sz="3200" dirty="0" smtClean="0"/>
              <a:t> </a:t>
            </a:r>
            <a:r>
              <a:rPr lang="cs-CZ" sz="3200" dirty="0" err="1" smtClean="0"/>
              <a:t>hair</a:t>
            </a:r>
            <a:r>
              <a:rPr lang="cs-CZ" sz="3200" dirty="0" smtClean="0"/>
              <a:t>?</a:t>
            </a:r>
          </a:p>
          <a:p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parents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a </a:t>
            </a:r>
            <a:r>
              <a:rPr lang="cs-CZ" sz="3200" dirty="0" err="1" smtClean="0"/>
              <a:t>red</a:t>
            </a:r>
            <a:r>
              <a:rPr lang="cs-CZ" sz="3200" dirty="0" smtClean="0"/>
              <a:t> car? </a:t>
            </a:r>
          </a:p>
          <a:p>
            <a:r>
              <a:rPr lang="cs-CZ" sz="3200" dirty="0" err="1" smtClean="0"/>
              <a:t>Have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 a skateboard?  </a:t>
            </a:r>
          </a:p>
          <a:p>
            <a:r>
              <a:rPr lang="cs-CZ" sz="3200" dirty="0" smtClean="0"/>
              <a:t>Has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father</a:t>
            </a:r>
            <a:r>
              <a:rPr lang="cs-CZ" sz="3200" dirty="0" smtClean="0"/>
              <a:t> </a:t>
            </a:r>
            <a:r>
              <a:rPr lang="cs-CZ" sz="3200" dirty="0" err="1" smtClean="0"/>
              <a:t>got</a:t>
            </a:r>
            <a:r>
              <a:rPr lang="cs-CZ" sz="3200" dirty="0" smtClean="0"/>
              <a:t> a green </a:t>
            </a:r>
            <a:r>
              <a:rPr lang="cs-CZ" sz="3200" dirty="0" err="1" smtClean="0"/>
              <a:t>frog</a:t>
            </a:r>
            <a:r>
              <a:rPr lang="cs-CZ" sz="3200" dirty="0" smtClean="0"/>
              <a:t>?  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031797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59912" y="980728"/>
            <a:ext cx="343216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Ilustrace:</a:t>
            </a:r>
          </a:p>
          <a:p>
            <a:endParaRPr lang="cs-CZ" dirty="0" smtClean="0"/>
          </a:p>
          <a:p>
            <a:r>
              <a:rPr lang="cs-CZ" dirty="0" smtClean="0">
                <a:hlinkClick r:id="rId2"/>
              </a:rPr>
              <a:t>- www.office.microsoft.com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5015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acro">
  <a:themeElements>
    <a:clrScheme name="Macro">
      <a:dk1>
        <a:sysClr val="windowText" lastClr="000000"/>
      </a:dk1>
      <a:lt1>
        <a:sysClr val="window" lastClr="FFFFFF"/>
      </a:lt1>
      <a:dk2>
        <a:srgbClr val="3F3F4D"/>
      </a:dk2>
      <a:lt2>
        <a:srgbClr val="DDDDDD"/>
      </a:lt2>
      <a:accent1>
        <a:srgbClr val="A51009"/>
      </a:accent1>
      <a:accent2>
        <a:srgbClr val="DE7014"/>
      </a:accent2>
      <a:accent3>
        <a:srgbClr val="704836"/>
      </a:accent3>
      <a:accent4>
        <a:srgbClr val="F2B431"/>
      </a:accent4>
      <a:accent5>
        <a:srgbClr val="7F221D"/>
      </a:accent5>
      <a:accent6>
        <a:srgbClr val="CDAC77"/>
      </a:accent6>
      <a:hlink>
        <a:srgbClr val="F5B123"/>
      </a:hlink>
      <a:folHlink>
        <a:srgbClr val="E19B0B"/>
      </a:folHlink>
    </a:clrScheme>
    <a:fontScheme name="Macro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cro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300000"/>
              </a:schemeClr>
            </a:gs>
            <a:gs pos="100000">
              <a:schemeClr val="phClr">
                <a:tint val="80000"/>
                <a:satMod val="15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90000"/>
                <a:satMod val="300000"/>
              </a:schemeClr>
            </a:gs>
            <a:gs pos="100000">
              <a:schemeClr val="phClr">
                <a:satMod val="150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3970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70000"/>
              </a:srgbClr>
            </a:outerShdw>
          </a:effectLst>
        </a:effectStyle>
        <a:effectStyle>
          <a:effectLst>
            <a:outerShdw blurRad="25400" dist="254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5875" prstMaterial="softmetal">
            <a:bevelT w="25400" h="19050" prst="angle"/>
            <a:contourClr>
              <a:schemeClr val="phClr">
                <a:shade val="30000"/>
              </a:schemeClr>
            </a:contourClr>
          </a:sp3d>
        </a:effectStyle>
        <a:effectStyle>
          <a:effectLst>
            <a:outerShdw blurRad="254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contourW="19050" prstMaterial="metal">
            <a:bevelT w="63500" h="31750" prst="angle"/>
            <a:contourClr>
              <a:schemeClr val="phClr">
                <a:shade val="25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7000"/>
                <a:shade val="93000"/>
                <a:satMod val="110000"/>
                <a:lumMod val="90000"/>
              </a:schemeClr>
            </a:gs>
            <a:gs pos="76000">
              <a:schemeClr val="phClr">
                <a:tint val="85000"/>
                <a:shade val="75000"/>
                <a:satMod val="120000"/>
              </a:schemeClr>
            </a:gs>
            <a:gs pos="100000">
              <a:schemeClr val="phClr">
                <a:tint val="86000"/>
                <a:shade val="50000"/>
                <a:satMod val="13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35000"/>
                <a:satMod val="146000"/>
                <a:lumMod val="101000"/>
              </a:schemeClr>
            </a:gs>
            <a:gs pos="26000">
              <a:schemeClr val="phClr">
                <a:tint val="96000"/>
                <a:shade val="96000"/>
                <a:satMod val="190000"/>
              </a:schemeClr>
            </a:gs>
            <a:gs pos="100000">
              <a:schemeClr val="phClr">
                <a:tint val="60000"/>
                <a:shade val="90000"/>
                <a:satMod val="22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Makro</Template>
  <TotalTime>4725</TotalTime>
  <Words>775</Words>
  <Application>Microsoft Office PowerPoint</Application>
  <PresentationFormat>Předvádění na obrazovce (4:3)</PresentationFormat>
  <Paragraphs>153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Macro</vt:lpstr>
      <vt:lpstr>Prezentace aplikace PowerPoint</vt:lpstr>
      <vt:lpstr>Anotace</vt:lpstr>
      <vt:lpstr>SLOVESO MÍT</vt:lpstr>
      <vt:lpstr>Prezentace aplikace PowerPoint</vt:lpstr>
      <vt:lpstr>DOPLŇ SPRÁVNÝ TVAR SLOVESA HAVE GOT</vt:lpstr>
      <vt:lpstr>ŘEŠENÍ</vt:lpstr>
      <vt:lpstr>Prezentace aplikace PowerPoint</vt:lpstr>
      <vt:lpstr>PŘEVEĎ VĚTY DO ZÁPORU</vt:lpstr>
      <vt:lpstr>ŘEŠENÍ</vt:lpstr>
      <vt:lpstr>Prezentace aplikace PowerPoint</vt:lpstr>
      <vt:lpstr>UTVOŘ Z DANÝCH VĚT OTÁZKY</vt:lpstr>
      <vt:lpstr>ŘEŠENÍ</vt:lpstr>
      <vt:lpstr>ODPOVĚZ NA OTÁZKY PODLE PRAVDY – krátké odpovědi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SLOVESO MÍT</dc:title>
  <dc:creator>Steidlová</dc:creator>
  <cp:lastModifiedBy>Steidlová</cp:lastModifiedBy>
  <cp:revision>11</cp:revision>
  <dcterms:created xsi:type="dcterms:W3CDTF">2012-04-26T08:20:27Z</dcterms:created>
  <dcterms:modified xsi:type="dcterms:W3CDTF">2012-06-03T12:55:19Z</dcterms:modified>
</cp:coreProperties>
</file>