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1" r:id="rId2"/>
    <p:sldId id="272" r:id="rId3"/>
    <p:sldId id="256" r:id="rId4"/>
    <p:sldId id="257" r:id="rId5"/>
    <p:sldId id="260" r:id="rId6"/>
    <p:sldId id="265" r:id="rId7"/>
    <p:sldId id="267" r:id="rId8"/>
    <p:sldId id="268" r:id="rId9"/>
    <p:sldId id="258" r:id="rId10"/>
    <p:sldId id="261" r:id="rId11"/>
    <p:sldId id="266" r:id="rId12"/>
    <p:sldId id="259" r:id="rId13"/>
    <p:sldId id="262" r:id="rId14"/>
    <p:sldId id="263" r:id="rId15"/>
    <p:sldId id="269" r:id="rId16"/>
    <p:sldId id="270" r:id="rId17"/>
    <p:sldId id="273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</a:t>
          </a:r>
          <a:r>
            <a:rPr lang="cs-CZ" dirty="0" smtClean="0"/>
            <a:t>Domažlice,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Vendula </a:t>
          </a:r>
          <a:r>
            <a:rPr lang="cs-CZ" dirty="0" err="1" smtClean="0"/>
            <a:t>Steidlová</a:t>
          </a:r>
          <a:r>
            <a:rPr lang="cs-CZ" dirty="0" smtClean="0"/>
            <a:t> 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VY_32_INOVACE_01_PŘEDPONY S-, Z-, VZ-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 PŘEDPONY S-, Z-, VZ-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ČESKÝ JAZYK 8.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 custLinFactNeighborX="0" custLinFactNeighborY="0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D1EA43B-4A89-4324-9D5E-05BC28158773}" type="presOf" srcId="{019433A1-1324-4DE1-9E6F-32B851095F74}" destId="{A3817367-F2BC-482F-8832-FA00B51DCCF3}" srcOrd="0" destOrd="0" presId="urn:microsoft.com/office/officeart/2005/8/layout/target3"/>
    <dgm:cxn modelId="{BC225FB9-E246-4BBC-B0FE-E0BFF4931B75}" type="presOf" srcId="{C73C7642-F245-4585-8F88-243F9FAEF6CA}" destId="{97289DF2-90F4-4EC2-A9FC-633B00BAB610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81F18E2E-CB29-47EC-BAA1-96E6989012FE}" type="presOf" srcId="{019433A1-1324-4DE1-9E6F-32B851095F74}" destId="{E7297F21-D4FD-4A41-AE58-814D01A6B5E7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F5265E73-6DD5-464E-A365-B4B41A917CC5}" type="presOf" srcId="{FBBFC3EA-9D9D-4F3A-BEA6-9C2C0E46BF20}" destId="{832BF48F-0145-4429-9E02-8FCA946CCE9E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C0C92AFC-70AA-42C0-8EAC-A3009D4340E5}" type="presOf" srcId="{C73C7642-F245-4585-8F88-243F9FAEF6CA}" destId="{AA41A67C-3D3F-4AE9-9E0F-5D7F7BB2E741}" srcOrd="1" destOrd="0" presId="urn:microsoft.com/office/officeart/2005/8/layout/target3"/>
    <dgm:cxn modelId="{0A1DF951-BA32-449F-8A93-66845914DD37}" type="presOf" srcId="{FBBFC3EA-9D9D-4F3A-BEA6-9C2C0E46BF20}" destId="{643EA938-EDE0-4533-ACCC-D2BD6F3A527C}" srcOrd="0" destOrd="0" presId="urn:microsoft.com/office/officeart/2005/8/layout/target3"/>
    <dgm:cxn modelId="{7DC8A3DE-A0F4-4393-960B-7992726C4A86}" type="presOf" srcId="{DAEA276B-ECF9-46F6-A7D3-4693B2D32BC4}" destId="{F69A1436-182C-465B-AD7F-FE48E0C090C1}" srcOrd="1" destOrd="0" presId="urn:microsoft.com/office/officeart/2005/8/layout/target3"/>
    <dgm:cxn modelId="{E506A672-3723-4DBA-AE45-AB324E2D3935}" type="presOf" srcId="{EBC41103-E2E5-4D48-9B4B-425520D3D098}" destId="{50C2F88D-8688-44C2-A854-691F34009D3B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41E98811-3D92-4719-8C90-14E569AABFAC}" type="presOf" srcId="{DAEA276B-ECF9-46F6-A7D3-4693B2D32BC4}" destId="{CDED6FE3-AD8F-4ACC-B6B8-710EDDD97598}" srcOrd="0" destOrd="0" presId="urn:microsoft.com/office/officeart/2005/8/layout/target3"/>
    <dgm:cxn modelId="{3C44CF1A-C5BC-485B-BD71-B538EEFAAD58}" type="presOf" srcId="{445C7998-7549-48B0-BD68-D4F0167F02E5}" destId="{4D19AB04-24FA-40C2-B203-52AE3D15E17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BDDB61F0-7C4F-4271-A47A-F8BB4E559639}" type="presOf" srcId="{39F8B381-5807-488E-AC22-73DD4140ED4A}" destId="{71045F8C-00FA-488E-A7BD-E2E6753D979D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8D1C6066-68E9-4472-B69F-7903665A8750}" type="presOf" srcId="{445C7998-7549-48B0-BD68-D4F0167F02E5}" destId="{BC35EE03-4121-4EF9-923D-7CB6D30D358D}" srcOrd="0" destOrd="0" presId="urn:microsoft.com/office/officeart/2005/8/layout/target3"/>
    <dgm:cxn modelId="{7FF7937D-510C-4CDB-9919-06F9BC48A587}" type="presOf" srcId="{EBC41103-E2E5-4D48-9B4B-425520D3D098}" destId="{F969C235-9271-4D34-B740-D627A121CAD0}" srcOrd="1" destOrd="0" presId="urn:microsoft.com/office/officeart/2005/8/layout/target3"/>
    <dgm:cxn modelId="{286251A4-9B25-4622-967E-C293DBEBD0F8}" type="presParOf" srcId="{71045F8C-00FA-488E-A7BD-E2E6753D979D}" destId="{3577EC6B-C980-4F34-8C69-4365E7B8FC8C}" srcOrd="0" destOrd="0" presId="urn:microsoft.com/office/officeart/2005/8/layout/target3"/>
    <dgm:cxn modelId="{71603FB3-860A-475E-8584-CC76AF0FAB93}" type="presParOf" srcId="{71045F8C-00FA-488E-A7BD-E2E6753D979D}" destId="{6940EB87-DC1D-4BC3-9408-9AC2E1FFC039}" srcOrd="1" destOrd="0" presId="urn:microsoft.com/office/officeart/2005/8/layout/target3"/>
    <dgm:cxn modelId="{CCA3B810-33FC-4F3F-AA17-86E23F338835}" type="presParOf" srcId="{71045F8C-00FA-488E-A7BD-E2E6753D979D}" destId="{BC35EE03-4121-4EF9-923D-7CB6D30D358D}" srcOrd="2" destOrd="0" presId="urn:microsoft.com/office/officeart/2005/8/layout/target3"/>
    <dgm:cxn modelId="{E11B1A69-A72D-4E21-9077-6506376765E3}" type="presParOf" srcId="{71045F8C-00FA-488E-A7BD-E2E6753D979D}" destId="{C95EEA27-3CBF-4645-A92D-9D8AF5C1CBFC}" srcOrd="3" destOrd="0" presId="urn:microsoft.com/office/officeart/2005/8/layout/target3"/>
    <dgm:cxn modelId="{83400417-4B9C-4676-A0F4-6B08F9C2C82F}" type="presParOf" srcId="{71045F8C-00FA-488E-A7BD-E2E6753D979D}" destId="{851BB866-B6AE-4566-893F-4C635BA974FC}" srcOrd="4" destOrd="0" presId="urn:microsoft.com/office/officeart/2005/8/layout/target3"/>
    <dgm:cxn modelId="{08D2F0C6-B2D9-48E2-9B48-4B5240AAFA1E}" type="presParOf" srcId="{71045F8C-00FA-488E-A7BD-E2E6753D979D}" destId="{643EA938-EDE0-4533-ACCC-D2BD6F3A527C}" srcOrd="5" destOrd="0" presId="urn:microsoft.com/office/officeart/2005/8/layout/target3"/>
    <dgm:cxn modelId="{1DA40A37-CD96-49F8-BE33-BCA32E0CDC12}" type="presParOf" srcId="{71045F8C-00FA-488E-A7BD-E2E6753D979D}" destId="{92F31B18-D66D-4CC7-89B9-378928DE877D}" srcOrd="6" destOrd="0" presId="urn:microsoft.com/office/officeart/2005/8/layout/target3"/>
    <dgm:cxn modelId="{0BF949C9-ED10-4245-B623-64ECF60DD9C3}" type="presParOf" srcId="{71045F8C-00FA-488E-A7BD-E2E6753D979D}" destId="{902074E1-B931-4618-97F1-FADBE82E9C3C}" srcOrd="7" destOrd="0" presId="urn:microsoft.com/office/officeart/2005/8/layout/target3"/>
    <dgm:cxn modelId="{C7ECE3E6-8378-41A0-BCF0-A218B54C38EE}" type="presParOf" srcId="{71045F8C-00FA-488E-A7BD-E2E6753D979D}" destId="{A3817367-F2BC-482F-8832-FA00B51DCCF3}" srcOrd="8" destOrd="0" presId="urn:microsoft.com/office/officeart/2005/8/layout/target3"/>
    <dgm:cxn modelId="{AD8C95A8-1D38-4137-BB32-065BB0D87EF6}" type="presParOf" srcId="{71045F8C-00FA-488E-A7BD-E2E6753D979D}" destId="{626ABFF6-56C8-4386-B662-68EC364EED9D}" srcOrd="9" destOrd="0" presId="urn:microsoft.com/office/officeart/2005/8/layout/target3"/>
    <dgm:cxn modelId="{67D2FFBC-14B7-43AB-9E5D-A2BAE91D897B}" type="presParOf" srcId="{71045F8C-00FA-488E-A7BD-E2E6753D979D}" destId="{6DB11F1C-D028-4800-9625-6611CA9DE6D4}" srcOrd="10" destOrd="0" presId="urn:microsoft.com/office/officeart/2005/8/layout/target3"/>
    <dgm:cxn modelId="{7F3F6E89-7F29-48A9-AA64-999ACD6D4AB1}" type="presParOf" srcId="{71045F8C-00FA-488E-A7BD-E2E6753D979D}" destId="{CDED6FE3-AD8F-4ACC-B6B8-710EDDD97598}" srcOrd="11" destOrd="0" presId="urn:microsoft.com/office/officeart/2005/8/layout/target3"/>
    <dgm:cxn modelId="{193B9917-4371-479F-9CED-D04CC69626FE}" type="presParOf" srcId="{71045F8C-00FA-488E-A7BD-E2E6753D979D}" destId="{397AC6D7-84A6-4150-958F-83C92D9ACF38}" srcOrd="12" destOrd="0" presId="urn:microsoft.com/office/officeart/2005/8/layout/target3"/>
    <dgm:cxn modelId="{55A1E592-3FA0-4E86-8AC3-DE2B365042E3}" type="presParOf" srcId="{71045F8C-00FA-488E-A7BD-E2E6753D979D}" destId="{D7419528-33A6-416D-9E64-B3F7915C5149}" srcOrd="13" destOrd="0" presId="urn:microsoft.com/office/officeart/2005/8/layout/target3"/>
    <dgm:cxn modelId="{00C135BC-353A-4354-B570-8F8EE39073A6}" type="presParOf" srcId="{71045F8C-00FA-488E-A7BD-E2E6753D979D}" destId="{97289DF2-90F4-4EC2-A9FC-633B00BAB610}" srcOrd="14" destOrd="0" presId="urn:microsoft.com/office/officeart/2005/8/layout/target3"/>
    <dgm:cxn modelId="{CE2A6BCF-2602-433A-BA27-D04A416FE81B}" type="presParOf" srcId="{71045F8C-00FA-488E-A7BD-E2E6753D979D}" destId="{234EBA9D-95B4-4C20-A84E-6F65F1085DC6}" srcOrd="15" destOrd="0" presId="urn:microsoft.com/office/officeart/2005/8/layout/target3"/>
    <dgm:cxn modelId="{D8E00021-60C3-4BC9-93B7-262DFE3DD31D}" type="presParOf" srcId="{71045F8C-00FA-488E-A7BD-E2E6753D979D}" destId="{12255512-213F-41DF-90A6-8B4CD74A2B52}" srcOrd="16" destOrd="0" presId="urn:microsoft.com/office/officeart/2005/8/layout/target3"/>
    <dgm:cxn modelId="{1BF0FD23-F844-4474-B944-2E6D119B4325}" type="presParOf" srcId="{71045F8C-00FA-488E-A7BD-E2E6753D979D}" destId="{50C2F88D-8688-44C2-A854-691F34009D3B}" srcOrd="17" destOrd="0" presId="urn:microsoft.com/office/officeart/2005/8/layout/target3"/>
    <dgm:cxn modelId="{C890829C-3439-4147-BB3A-81E281E4E23B}" type="presParOf" srcId="{71045F8C-00FA-488E-A7BD-E2E6753D979D}" destId="{4D19AB04-24FA-40C2-B203-52AE3D15E171}" srcOrd="18" destOrd="0" presId="urn:microsoft.com/office/officeart/2005/8/layout/target3"/>
    <dgm:cxn modelId="{01839C1C-C02E-488F-AE2F-37F9FDD310F6}" type="presParOf" srcId="{71045F8C-00FA-488E-A7BD-E2E6753D979D}" destId="{832BF48F-0145-4429-9E02-8FCA946CCE9E}" srcOrd="19" destOrd="0" presId="urn:microsoft.com/office/officeart/2005/8/layout/target3"/>
    <dgm:cxn modelId="{58EF16BA-C732-4B73-A416-1E3D8A0CCD30}" type="presParOf" srcId="{71045F8C-00FA-488E-A7BD-E2E6753D979D}" destId="{E7297F21-D4FD-4A41-AE58-814D01A6B5E7}" srcOrd="20" destOrd="0" presId="urn:microsoft.com/office/officeart/2005/8/layout/target3"/>
    <dgm:cxn modelId="{6C6B4289-92B1-44BF-8A7B-C485DC947E3E}" type="presParOf" srcId="{71045F8C-00FA-488E-A7BD-E2E6753D979D}" destId="{F69A1436-182C-465B-AD7F-FE48E0C090C1}" srcOrd="21" destOrd="0" presId="urn:microsoft.com/office/officeart/2005/8/layout/target3"/>
    <dgm:cxn modelId="{1AF11702-B895-4B58-B2D3-DAB6DF3E38CF}" type="presParOf" srcId="{71045F8C-00FA-488E-A7BD-E2E6753D979D}" destId="{AA41A67C-3D3F-4AE9-9E0F-5D7F7BB2E741}" srcOrd="22" destOrd="0" presId="urn:microsoft.com/office/officeart/2005/8/layout/target3"/>
    <dgm:cxn modelId="{4FE4AB74-0DA8-41F8-B41C-6533FC877DF0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Název školy</a:t>
          </a:r>
          <a:r>
            <a:rPr lang="cs-CZ" sz="1500" kern="1200" dirty="0" smtClean="0"/>
            <a:t>: Základní škola a mateřská škola  </a:t>
          </a:r>
          <a:r>
            <a:rPr lang="cs-CZ" sz="1500" kern="1200" dirty="0" smtClean="0"/>
            <a:t>Domažlice, </a:t>
          </a:r>
          <a:r>
            <a:rPr lang="cs-CZ" sz="1500" kern="1200" dirty="0" err="1" smtClean="0"/>
            <a:t>Msgre</a:t>
          </a:r>
          <a:r>
            <a:rPr lang="cs-CZ" sz="1500" kern="1200" dirty="0" smtClean="0"/>
            <a:t> B. Staška 232, příspěvková organizace </a:t>
          </a:r>
          <a:endParaRPr lang="cs-CZ" sz="15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Autor</a:t>
          </a:r>
          <a:r>
            <a:rPr lang="cs-CZ" sz="1500" kern="1200" dirty="0" smtClean="0"/>
            <a:t>:  Mgr. Vendula </a:t>
          </a:r>
          <a:r>
            <a:rPr lang="cs-CZ" sz="1500" kern="1200" dirty="0" err="1" smtClean="0"/>
            <a:t>Steidlová</a:t>
          </a:r>
          <a:r>
            <a:rPr lang="cs-CZ" sz="1500" kern="1200" dirty="0" smtClean="0"/>
            <a:t>   </a:t>
          </a:r>
          <a:endParaRPr lang="cs-CZ" sz="15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Název : </a:t>
          </a:r>
          <a:r>
            <a:rPr lang="cs-CZ" sz="1500" kern="1200" dirty="0" smtClean="0"/>
            <a:t>VY_32_INOVACE_01_PŘEDPONY S-, Z-, VZ-</a:t>
          </a:r>
          <a:endParaRPr lang="cs-CZ" sz="15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Sada:  ČESKÝ JAZYK 8. ročník</a:t>
          </a:r>
          <a:endParaRPr lang="cs-CZ" sz="15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Téma</a:t>
          </a:r>
          <a:r>
            <a:rPr lang="cs-CZ" sz="1500" kern="1200" dirty="0" smtClean="0"/>
            <a:t>:  PŘEDPONY S-, Z-, VZ-</a:t>
          </a:r>
          <a:endParaRPr lang="cs-CZ" sz="15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Číslo projektu</a:t>
          </a:r>
          <a:r>
            <a:rPr lang="cs-CZ" sz="1500" kern="1200" dirty="0" smtClean="0"/>
            <a:t>: CZ.1.07/1.4.00/21.1437</a:t>
          </a:r>
          <a:endParaRPr lang="cs-CZ" sz="15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0608537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849814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13011519"/>
              </p:ext>
            </p:extLst>
          </p:nvPr>
        </p:nvGraphicFramePr>
        <p:xfrm>
          <a:off x="1403648" y="1988840"/>
          <a:ext cx="6096000" cy="3759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na inter.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Inter. tabule, popř. Pravidla českého pravopisu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materiálu /Inovace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Shrnutí učiva o předponách s-, z-, </a:t>
                      </a:r>
                      <a:r>
                        <a:rPr lang="cs-CZ" dirty="0" err="1" smtClean="0"/>
                        <a:t>vz</a:t>
                      </a:r>
                      <a:r>
                        <a:rPr lang="cs-CZ" dirty="0" smtClean="0"/>
                        <a:t>-, přehled + procvičení 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Správné řešení  je vždy na následujícím snímku, přiletí na kliknutí</a:t>
                      </a:r>
                    </a:p>
                    <a:p>
                      <a:r>
                        <a:rPr lang="cs-CZ" dirty="0" smtClean="0"/>
                        <a:t>Snímek 7 – rozhodni, zda je věta napsaná dobře  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055678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628799"/>
            <a:ext cx="7772400" cy="2880321"/>
          </a:xfrm>
        </p:spPr>
        <p:txBody>
          <a:bodyPr>
            <a:normAutofit/>
          </a:bodyPr>
          <a:lstStyle/>
          <a:p>
            <a:pPr algn="ctr"/>
            <a:r>
              <a:rPr lang="cs-CZ" sz="7200" dirty="0" smtClean="0"/>
              <a:t>PŘEDPONY </a:t>
            </a:r>
            <a:br>
              <a:rPr lang="cs-CZ" sz="7200" dirty="0" smtClean="0"/>
            </a:br>
            <a:r>
              <a:rPr lang="cs-CZ" sz="7200" dirty="0" smtClean="0"/>
              <a:t>S-, Z-, VZ-</a:t>
            </a:r>
            <a:endParaRPr lang="cs-CZ" sz="7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985664"/>
          </a:xfrm>
        </p:spPr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731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Autofit/>
          </a:bodyPr>
          <a:lstStyle/>
          <a:p>
            <a:pPr algn="ctr"/>
            <a:r>
              <a:rPr lang="cs-CZ" sz="5400" dirty="0" smtClean="0">
                <a:solidFill>
                  <a:srgbClr val="FF0000"/>
                </a:solidFill>
              </a:rPr>
              <a:t>PŘEDPONA S-</a:t>
            </a:r>
            <a:endParaRPr lang="cs-CZ" sz="5400" dirty="0">
              <a:solidFill>
                <a:srgbClr val="FF0000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77460676"/>
              </p:ext>
            </p:extLst>
          </p:nvPr>
        </p:nvGraphicFramePr>
        <p:xfrm>
          <a:off x="827584" y="1340768"/>
          <a:ext cx="8064897" cy="5014312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2688299"/>
                <a:gridCol w="2208245"/>
                <a:gridCol w="3168353"/>
              </a:tblGrid>
              <a:tr h="2088232"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SMĚR DOHROMADY</a:t>
                      </a:r>
                    </a:p>
                    <a:p>
                      <a:pPr algn="l"/>
                      <a:endParaRPr lang="cs-CZ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="0" dirty="0" smtClean="0"/>
                        <a:t>sbírat</a:t>
                      </a:r>
                    </a:p>
                    <a:p>
                      <a:r>
                        <a:rPr lang="cs-CZ" sz="3200" b="0" dirty="0" smtClean="0"/>
                        <a:t>shromáždit</a:t>
                      </a:r>
                    </a:p>
                    <a:p>
                      <a:r>
                        <a:rPr lang="cs-CZ" sz="3200" b="0" dirty="0" smtClean="0"/>
                        <a:t>spojit </a:t>
                      </a:r>
                    </a:p>
                    <a:p>
                      <a:r>
                        <a:rPr lang="cs-CZ" sz="3200" b="0" dirty="0" smtClean="0"/>
                        <a:t>spočítat</a:t>
                      </a:r>
                    </a:p>
                  </a:txBody>
                  <a:tcPr/>
                </a:tc>
              </a:tr>
              <a:tr h="1296144"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rgbClr val="FF0000"/>
                          </a:solidFill>
                        </a:rPr>
                        <a:t>SMĚR DOLŮ</a:t>
                      </a:r>
                    </a:p>
                    <a:p>
                      <a:endParaRPr lang="cs-CZ" sz="3200" b="1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sklouznout</a:t>
                      </a:r>
                    </a:p>
                    <a:p>
                      <a:r>
                        <a:rPr lang="cs-CZ" sz="2800" dirty="0" smtClean="0"/>
                        <a:t>spadnout </a:t>
                      </a:r>
                    </a:p>
                    <a:p>
                      <a:r>
                        <a:rPr lang="cs-CZ" sz="2800" dirty="0" smtClean="0"/>
                        <a:t>stáhnout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rgbClr val="FF0000"/>
                          </a:solidFill>
                        </a:rPr>
                        <a:t>SMĚR Z POVRCHU PRYČ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smést ze stolu</a:t>
                      </a:r>
                    </a:p>
                    <a:p>
                      <a:r>
                        <a:rPr lang="cs-CZ" sz="3200" dirty="0" smtClean="0"/>
                        <a:t>smazat</a:t>
                      </a:r>
                    </a:p>
                    <a:p>
                      <a:r>
                        <a:rPr lang="cs-CZ" sz="3200" dirty="0" smtClean="0"/>
                        <a:t>stírat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Šipka nahoru 4"/>
          <p:cNvSpPr/>
          <p:nvPr/>
        </p:nvSpPr>
        <p:spPr>
          <a:xfrm rot="5400000">
            <a:off x="3876656" y="1924251"/>
            <a:ext cx="484632" cy="648072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nahoru 5"/>
          <p:cNvSpPr/>
          <p:nvPr/>
        </p:nvSpPr>
        <p:spPr>
          <a:xfrm>
            <a:off x="4405564" y="2408518"/>
            <a:ext cx="484632" cy="648072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nahoru 6"/>
          <p:cNvSpPr/>
          <p:nvPr/>
        </p:nvSpPr>
        <p:spPr>
          <a:xfrm rot="16200000">
            <a:off x="5009238" y="1895980"/>
            <a:ext cx="484632" cy="648072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nahoru 7"/>
          <p:cNvSpPr/>
          <p:nvPr/>
        </p:nvSpPr>
        <p:spPr>
          <a:xfrm rot="10800000">
            <a:off x="4416438" y="1461328"/>
            <a:ext cx="484632" cy="648072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lů 9"/>
          <p:cNvSpPr/>
          <p:nvPr/>
        </p:nvSpPr>
        <p:spPr>
          <a:xfrm>
            <a:off x="4385859" y="3851029"/>
            <a:ext cx="484632" cy="64807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Steidlová\AppData\Local\Microsoft\Windows\Temporary Internet Files\Content.IE5\DIKZ2MT3\MC9001936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5989" y="5445224"/>
            <a:ext cx="1323782" cy="818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Šipka dolů 11"/>
          <p:cNvSpPr/>
          <p:nvPr/>
        </p:nvSpPr>
        <p:spPr>
          <a:xfrm rot="16383994">
            <a:off x="4003988" y="5020451"/>
            <a:ext cx="484632" cy="64807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5638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01752" y="188640"/>
            <a:ext cx="8686800" cy="1109808"/>
          </a:xfrm>
        </p:spPr>
        <p:txBody>
          <a:bodyPr>
            <a:noAutofit/>
          </a:bodyPr>
          <a:lstStyle/>
          <a:p>
            <a:pPr algn="ctr"/>
            <a:r>
              <a:rPr lang="cs-CZ" sz="5400" dirty="0" smtClean="0">
                <a:solidFill>
                  <a:srgbClr val="FF0000"/>
                </a:solidFill>
              </a:rPr>
              <a:t>PŘEDPONA Z-</a:t>
            </a:r>
            <a:endParaRPr lang="cs-CZ" sz="5400" dirty="0">
              <a:solidFill>
                <a:srgbClr val="FF0000"/>
              </a:solidFill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80890759"/>
              </p:ext>
            </p:extLst>
          </p:nvPr>
        </p:nvGraphicFramePr>
        <p:xfrm>
          <a:off x="755576" y="1988840"/>
          <a:ext cx="7512496" cy="3108960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2880320"/>
                <a:gridCol w="2454032"/>
                <a:gridCol w="217814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DOKONČENÍ DĚJE</a:t>
                      </a:r>
                      <a:endParaRPr lang="cs-CZ" sz="32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="0" dirty="0" smtClean="0"/>
                        <a:t>hasla, hasla až zhasla</a:t>
                      </a:r>
                      <a:endParaRPr lang="cs-CZ" sz="32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="0" dirty="0" smtClean="0"/>
                        <a:t>změnit</a:t>
                      </a:r>
                    </a:p>
                    <a:p>
                      <a:r>
                        <a:rPr lang="cs-CZ" sz="3200" b="0" dirty="0" smtClean="0"/>
                        <a:t>ztišit</a:t>
                      </a:r>
                    </a:p>
                    <a:p>
                      <a:r>
                        <a:rPr lang="cs-CZ" sz="3200" b="0" dirty="0" smtClean="0"/>
                        <a:t>zklamat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rgbClr val="FF0000"/>
                          </a:solidFill>
                        </a:rPr>
                        <a:t>STÁT SE  NĚJAKÝM</a:t>
                      </a:r>
                      <a:endParaRPr lang="cs-CZ" sz="32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zúrodnit  = stát se úrodným 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zčervivět</a:t>
                      </a:r>
                    </a:p>
                    <a:p>
                      <a:r>
                        <a:rPr lang="cs-CZ" sz="3200" dirty="0" smtClean="0"/>
                        <a:t>zkřivit</a:t>
                      </a:r>
                    </a:p>
                    <a:p>
                      <a:r>
                        <a:rPr lang="cs-CZ" sz="3200" dirty="0" smtClean="0"/>
                        <a:t>zčervenat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4853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523528"/>
          </a:xfrm>
        </p:spPr>
        <p:txBody>
          <a:bodyPr>
            <a:noAutofit/>
          </a:bodyPr>
          <a:lstStyle/>
          <a:p>
            <a:pPr algn="ctr"/>
            <a:r>
              <a:rPr lang="cs-CZ" sz="5400" dirty="0" smtClean="0">
                <a:solidFill>
                  <a:srgbClr val="FF0000"/>
                </a:solidFill>
              </a:rPr>
              <a:t>PŘEDPONA VZ -</a:t>
            </a:r>
            <a:endParaRPr lang="cs-CZ" sz="5400" dirty="0">
              <a:solidFill>
                <a:srgbClr val="FF0000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04989449"/>
              </p:ext>
            </p:extLst>
          </p:nvPr>
        </p:nvGraphicFramePr>
        <p:xfrm>
          <a:off x="1524000" y="2492896"/>
          <a:ext cx="6096000" cy="2058536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2032000"/>
                <a:gridCol w="2032000"/>
                <a:gridCol w="2032000"/>
              </a:tblGrid>
              <a:tr h="2058536"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SMĚR VZHŮRU</a:t>
                      </a:r>
                      <a:endParaRPr lang="cs-CZ" sz="32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vzlétnout</a:t>
                      </a:r>
                    </a:p>
                    <a:p>
                      <a:r>
                        <a:rPr lang="cs-CZ" sz="3200" dirty="0" smtClean="0"/>
                        <a:t>vzplanout</a:t>
                      </a:r>
                    </a:p>
                    <a:p>
                      <a:r>
                        <a:rPr lang="cs-CZ" sz="3200" dirty="0" smtClean="0"/>
                        <a:t>vztyčit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Šipka nahoru 4"/>
          <p:cNvSpPr/>
          <p:nvPr/>
        </p:nvSpPr>
        <p:spPr>
          <a:xfrm>
            <a:off x="4132985" y="3140968"/>
            <a:ext cx="484632" cy="670057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7709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Dobře  x špatně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04800" y="1554162"/>
            <a:ext cx="6355432" cy="4525963"/>
          </a:xfrm>
        </p:spPr>
        <p:txBody>
          <a:bodyPr>
            <a:normAutofit/>
          </a:bodyPr>
          <a:lstStyle/>
          <a:p>
            <a:r>
              <a:rPr lang="cs-CZ" sz="3600" dirty="0" smtClean="0"/>
              <a:t> </a:t>
            </a:r>
            <a:r>
              <a:rPr lang="cs-CZ" sz="3600" dirty="0" err="1" smtClean="0"/>
              <a:t>Zpláchnul</a:t>
            </a:r>
            <a:r>
              <a:rPr lang="cs-CZ" sz="3600" dirty="0" smtClean="0"/>
              <a:t> si mýdlo vodou.    </a:t>
            </a:r>
          </a:p>
          <a:p>
            <a:r>
              <a:rPr lang="cs-CZ" sz="3600" dirty="0" smtClean="0"/>
              <a:t> Shodli jsme se na cíli cesty.</a:t>
            </a:r>
          </a:p>
          <a:p>
            <a:r>
              <a:rPr lang="cs-CZ" sz="3600" dirty="0" smtClean="0"/>
              <a:t> Shrabal seno.</a:t>
            </a:r>
          </a:p>
          <a:p>
            <a:r>
              <a:rPr lang="cs-CZ" sz="3600" dirty="0" smtClean="0"/>
              <a:t> Had se </a:t>
            </a:r>
            <a:r>
              <a:rPr lang="cs-CZ" sz="3600" dirty="0" err="1" smtClean="0"/>
              <a:t>ztyčil</a:t>
            </a:r>
            <a:r>
              <a:rPr lang="cs-CZ" sz="3600" dirty="0" smtClean="0"/>
              <a:t> do výšky.  </a:t>
            </a:r>
          </a:p>
          <a:p>
            <a:r>
              <a:rPr lang="cs-CZ" sz="3600" dirty="0" smtClean="0"/>
              <a:t> Zmrzlina nás pěkně zchladila.</a:t>
            </a:r>
          </a:p>
          <a:p>
            <a:r>
              <a:rPr lang="cs-CZ" sz="3600" dirty="0" smtClean="0"/>
              <a:t> Dny už se zkrátily. </a:t>
            </a:r>
            <a:endParaRPr lang="cs-CZ" sz="36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6516216" y="1628801"/>
            <a:ext cx="190999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ŠPATNĚ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588224" y="2213576"/>
            <a:ext cx="165618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DOBŘE</a:t>
            </a:r>
          </a:p>
          <a:p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635896" y="2924944"/>
            <a:ext cx="1800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</a:rPr>
              <a:t>DOBŘE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5291776" y="3645023"/>
            <a:ext cx="244780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ŠPATNĚ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660232" y="4229798"/>
            <a:ext cx="162758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</a:rPr>
              <a:t>DOBŘE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4535996" y="4941168"/>
            <a:ext cx="2628293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</a:rPr>
              <a:t>DOBŘE</a:t>
            </a:r>
          </a:p>
          <a:p>
            <a:pPr lvl="0"/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06299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8" grpId="0"/>
      <p:bldP spid="1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04800" y="1554162"/>
            <a:ext cx="6355432" cy="4525963"/>
          </a:xfrm>
        </p:spPr>
        <p:txBody>
          <a:bodyPr>
            <a:normAutofit/>
          </a:bodyPr>
          <a:lstStyle/>
          <a:p>
            <a:r>
              <a:rPr lang="cs-CZ" sz="3600" dirty="0" smtClean="0"/>
              <a:t> </a:t>
            </a:r>
            <a:r>
              <a:rPr lang="cs-CZ" sz="3600" dirty="0" smtClean="0">
                <a:solidFill>
                  <a:srgbClr val="FF0000"/>
                </a:solidFill>
              </a:rPr>
              <a:t>S</a:t>
            </a:r>
            <a:r>
              <a:rPr lang="cs-CZ" sz="3600" dirty="0" smtClean="0"/>
              <a:t>pláchnul si mýdlo vodou.    </a:t>
            </a:r>
          </a:p>
          <a:p>
            <a:r>
              <a:rPr lang="cs-CZ" sz="3600" dirty="0" smtClean="0"/>
              <a:t> Shodli jsme se na cíli cesty.</a:t>
            </a:r>
          </a:p>
          <a:p>
            <a:r>
              <a:rPr lang="cs-CZ" sz="3600" dirty="0" smtClean="0"/>
              <a:t> Shrabal seno.</a:t>
            </a:r>
          </a:p>
          <a:p>
            <a:r>
              <a:rPr lang="cs-CZ" sz="3600" dirty="0" smtClean="0"/>
              <a:t> Had se </a:t>
            </a:r>
            <a:r>
              <a:rPr lang="cs-CZ" sz="3600" dirty="0" smtClean="0">
                <a:solidFill>
                  <a:srgbClr val="FF0000"/>
                </a:solidFill>
              </a:rPr>
              <a:t>vz</a:t>
            </a:r>
            <a:r>
              <a:rPr lang="cs-CZ" sz="3600" dirty="0" smtClean="0"/>
              <a:t>tyčil do výšky.  </a:t>
            </a:r>
          </a:p>
          <a:p>
            <a:r>
              <a:rPr lang="cs-CZ" sz="3600" dirty="0" smtClean="0"/>
              <a:t> Zmrzlina nás pěkně zchladila.</a:t>
            </a:r>
          </a:p>
          <a:p>
            <a:r>
              <a:rPr lang="cs-CZ" sz="3600" dirty="0" smtClean="0"/>
              <a:t> Dny už se zkrátily.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685586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!!!!!!!!           </a:t>
            </a:r>
            <a:r>
              <a:rPr lang="cs-CZ" dirty="0" smtClean="0">
                <a:solidFill>
                  <a:srgbClr val="FF0000"/>
                </a:solidFill>
              </a:rPr>
              <a:t>PAMATOVAT   </a:t>
            </a:r>
            <a:r>
              <a:rPr lang="cs-CZ" dirty="0" smtClean="0"/>
              <a:t>                        !!!!!!!!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683568" y="1556792"/>
            <a:ext cx="4104456" cy="4896544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q"/>
            </a:pPr>
            <a:r>
              <a:rPr lang="cs-CZ" sz="4400" dirty="0" smtClean="0"/>
              <a:t> </a:t>
            </a:r>
            <a:r>
              <a:rPr lang="cs-CZ" sz="4400" dirty="0" smtClean="0">
                <a:solidFill>
                  <a:srgbClr val="FF0000"/>
                </a:solidFill>
              </a:rPr>
              <a:t>s</a:t>
            </a:r>
            <a:r>
              <a:rPr lang="cs-CZ" sz="4400" dirty="0" smtClean="0"/>
              <a:t>končit</a:t>
            </a:r>
          </a:p>
          <a:p>
            <a:pPr>
              <a:buFont typeface="Wingdings" pitchFamily="2" charset="2"/>
              <a:buChar char="q"/>
            </a:pPr>
            <a:r>
              <a:rPr lang="cs-CZ" sz="4400" dirty="0" smtClean="0"/>
              <a:t> </a:t>
            </a:r>
            <a:r>
              <a:rPr lang="cs-CZ" sz="4400" dirty="0" smtClean="0">
                <a:solidFill>
                  <a:srgbClr val="FF0000"/>
                </a:solidFill>
              </a:rPr>
              <a:t>s</a:t>
            </a:r>
            <a:r>
              <a:rPr lang="cs-CZ" sz="4400" dirty="0" smtClean="0"/>
              <a:t>levit</a:t>
            </a:r>
          </a:p>
          <a:p>
            <a:pPr>
              <a:buFont typeface="Wingdings" pitchFamily="2" charset="2"/>
              <a:buChar char="q"/>
            </a:pPr>
            <a:r>
              <a:rPr lang="cs-CZ" sz="4400" dirty="0" smtClean="0"/>
              <a:t> </a:t>
            </a:r>
            <a:r>
              <a:rPr lang="cs-CZ" sz="4400" dirty="0" smtClean="0">
                <a:solidFill>
                  <a:srgbClr val="FF0000"/>
                </a:solidFill>
              </a:rPr>
              <a:t>s</a:t>
            </a:r>
            <a:r>
              <a:rPr lang="cs-CZ" sz="4400" dirty="0" smtClean="0"/>
              <a:t>těžovat si</a:t>
            </a:r>
          </a:p>
          <a:p>
            <a:pPr>
              <a:buFont typeface="Wingdings" pitchFamily="2" charset="2"/>
              <a:buChar char="q"/>
            </a:pPr>
            <a:r>
              <a:rPr lang="cs-CZ" sz="4400" dirty="0" smtClean="0"/>
              <a:t> </a:t>
            </a:r>
            <a:r>
              <a:rPr lang="cs-CZ" sz="4400" dirty="0" smtClean="0">
                <a:solidFill>
                  <a:srgbClr val="FF0000"/>
                </a:solidFill>
              </a:rPr>
              <a:t>s</a:t>
            </a:r>
            <a:r>
              <a:rPr lang="cs-CZ" sz="4400" dirty="0" smtClean="0"/>
              <a:t>trávit</a:t>
            </a:r>
          </a:p>
          <a:p>
            <a:pPr>
              <a:buFont typeface="Wingdings" pitchFamily="2" charset="2"/>
              <a:buChar char="q"/>
            </a:pPr>
            <a:r>
              <a:rPr lang="cs-CZ" sz="4400" dirty="0" smtClean="0"/>
              <a:t> </a:t>
            </a:r>
            <a:r>
              <a:rPr lang="cs-CZ" sz="4400" dirty="0" smtClean="0">
                <a:solidFill>
                  <a:srgbClr val="FF0000"/>
                </a:solidFill>
              </a:rPr>
              <a:t>s</a:t>
            </a:r>
            <a:r>
              <a:rPr lang="cs-CZ" sz="4400" dirty="0" smtClean="0"/>
              <a:t>týskat si</a:t>
            </a:r>
            <a:endParaRPr lang="cs-CZ" sz="4400" dirty="0"/>
          </a:p>
        </p:txBody>
      </p:sp>
      <p:sp>
        <p:nvSpPr>
          <p:cNvPr id="10" name="Obdélník 9"/>
          <p:cNvSpPr/>
          <p:nvPr/>
        </p:nvSpPr>
        <p:spPr>
          <a:xfrm>
            <a:off x="4571998" y="2060848"/>
            <a:ext cx="3456386" cy="156966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extrusionH="57150"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9600" b="1" cap="none" spc="0" dirty="0" smtClean="0">
                <a:ln w="11430">
                  <a:solidFill>
                    <a:schemeClr val="accent2">
                      <a:lumMod val="50000"/>
                    </a:schemeClr>
                  </a:solidFill>
                </a:ln>
                <a:solidFill>
                  <a:srgbClr val="C00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S-</a:t>
            </a:r>
            <a:endParaRPr lang="cs-CZ" sz="9600" b="1" cap="none" spc="0" dirty="0">
              <a:ln w="11430">
                <a:solidFill>
                  <a:schemeClr val="accent2">
                    <a:lumMod val="50000"/>
                  </a:schemeClr>
                </a:solidFill>
              </a:ln>
              <a:solidFill>
                <a:srgbClr val="C00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545623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!!!!!!!     </a:t>
            </a:r>
            <a:r>
              <a:rPr lang="cs-CZ" dirty="0" smtClean="0">
                <a:solidFill>
                  <a:srgbClr val="FF0000"/>
                </a:solidFill>
              </a:rPr>
              <a:t>PAMATOVAT</a:t>
            </a:r>
            <a:r>
              <a:rPr lang="cs-CZ" dirty="0" smtClean="0"/>
              <a:t>            !!!!!!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916832"/>
            <a:ext cx="8452048" cy="4163293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4400" dirty="0" smtClean="0"/>
              <a:t> </a:t>
            </a:r>
            <a:r>
              <a:rPr lang="cs-CZ" sz="4400" dirty="0" smtClean="0">
                <a:solidFill>
                  <a:srgbClr val="FF0000"/>
                </a:solidFill>
              </a:rPr>
              <a:t>z</a:t>
            </a:r>
            <a:r>
              <a:rPr lang="cs-CZ" sz="4400" dirty="0" smtClean="0"/>
              <a:t>koumat</a:t>
            </a:r>
          </a:p>
          <a:p>
            <a:pPr>
              <a:buFont typeface="Wingdings" pitchFamily="2" charset="2"/>
              <a:buChar char="q"/>
            </a:pPr>
            <a:r>
              <a:rPr lang="cs-CZ" sz="4400" dirty="0" smtClean="0"/>
              <a:t> </a:t>
            </a:r>
            <a:r>
              <a:rPr lang="cs-CZ" sz="4400" dirty="0" smtClean="0">
                <a:solidFill>
                  <a:srgbClr val="FF0000"/>
                </a:solidFill>
              </a:rPr>
              <a:t>z</a:t>
            </a:r>
            <a:r>
              <a:rPr lang="cs-CZ" sz="4400" dirty="0" smtClean="0"/>
              <a:t>koušet</a:t>
            </a:r>
          </a:p>
          <a:p>
            <a:pPr>
              <a:buFont typeface="Wingdings" pitchFamily="2" charset="2"/>
              <a:buChar char="q"/>
            </a:pPr>
            <a:r>
              <a:rPr lang="cs-CZ" sz="4400" dirty="0" smtClean="0"/>
              <a:t> </a:t>
            </a:r>
            <a:r>
              <a:rPr lang="cs-CZ" sz="4400" dirty="0" smtClean="0">
                <a:solidFill>
                  <a:srgbClr val="FF0000"/>
                </a:solidFill>
              </a:rPr>
              <a:t>z</a:t>
            </a:r>
            <a:r>
              <a:rPr lang="cs-CZ" sz="4400" dirty="0" smtClean="0"/>
              <a:t>pívat</a:t>
            </a:r>
          </a:p>
          <a:p>
            <a:pPr>
              <a:buFont typeface="Wingdings" pitchFamily="2" charset="2"/>
              <a:buChar char="q"/>
            </a:pPr>
            <a:r>
              <a:rPr lang="cs-CZ" sz="4400" dirty="0" smtClean="0"/>
              <a:t> </a:t>
            </a:r>
            <a:r>
              <a:rPr lang="cs-CZ" sz="4400" dirty="0" smtClean="0">
                <a:solidFill>
                  <a:srgbClr val="FF0000"/>
                </a:solidFill>
              </a:rPr>
              <a:t>z</a:t>
            </a:r>
            <a:r>
              <a:rPr lang="cs-CZ" sz="4400" dirty="0" smtClean="0"/>
              <a:t>působ</a:t>
            </a:r>
          </a:p>
          <a:p>
            <a:pPr>
              <a:buFont typeface="Wingdings" pitchFamily="2" charset="2"/>
              <a:buChar char="q"/>
            </a:pPr>
            <a:r>
              <a:rPr lang="cs-CZ" sz="4400" dirty="0" smtClean="0"/>
              <a:t> </a:t>
            </a:r>
            <a:r>
              <a:rPr lang="cs-CZ" sz="4400" dirty="0" smtClean="0">
                <a:solidFill>
                  <a:srgbClr val="FF0000"/>
                </a:solidFill>
              </a:rPr>
              <a:t>z</a:t>
            </a:r>
            <a:r>
              <a:rPr lang="cs-CZ" sz="4400" dirty="0" smtClean="0"/>
              <a:t>tratit</a:t>
            </a:r>
            <a:endParaRPr lang="cs-CZ" sz="4400" dirty="0"/>
          </a:p>
        </p:txBody>
      </p:sp>
      <p:sp>
        <p:nvSpPr>
          <p:cNvPr id="4" name="Obdélník 3"/>
          <p:cNvSpPr/>
          <p:nvPr/>
        </p:nvSpPr>
        <p:spPr>
          <a:xfrm>
            <a:off x="4571998" y="2060848"/>
            <a:ext cx="3456386" cy="156966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extrusionH="57150"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9600" b="1" cap="none" spc="0" dirty="0" smtClean="0">
                <a:ln w="11430">
                  <a:solidFill>
                    <a:schemeClr val="accent2">
                      <a:lumMod val="50000"/>
                    </a:schemeClr>
                  </a:solidFill>
                </a:ln>
                <a:solidFill>
                  <a:srgbClr val="C00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Z-</a:t>
            </a:r>
            <a:endParaRPr lang="cs-CZ" sz="9600" b="1" cap="none" spc="0" dirty="0">
              <a:ln w="11430">
                <a:solidFill>
                  <a:schemeClr val="accent2">
                    <a:lumMod val="50000"/>
                  </a:schemeClr>
                </a:solidFill>
              </a:ln>
              <a:solidFill>
                <a:srgbClr val="C00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567743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!!!!!!!     </a:t>
            </a:r>
            <a:r>
              <a:rPr lang="cs-CZ" dirty="0" smtClean="0">
                <a:solidFill>
                  <a:srgbClr val="FF0000"/>
                </a:solidFill>
              </a:rPr>
              <a:t>PAMATOVAT </a:t>
            </a:r>
            <a:r>
              <a:rPr lang="cs-CZ" dirty="0" smtClean="0"/>
              <a:t>           !!!!!!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060848"/>
            <a:ext cx="8452048" cy="4019277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4400" dirty="0" smtClean="0"/>
              <a:t> </a:t>
            </a:r>
            <a:r>
              <a:rPr lang="cs-CZ" sz="4400" dirty="0" smtClean="0">
                <a:solidFill>
                  <a:srgbClr val="FF0000"/>
                </a:solidFill>
              </a:rPr>
              <a:t>vz</a:t>
            </a:r>
            <a:r>
              <a:rPr lang="cs-CZ" sz="4400" dirty="0" smtClean="0"/>
              <a:t>pomenout</a:t>
            </a:r>
          </a:p>
          <a:p>
            <a:pPr>
              <a:buFont typeface="Wingdings" pitchFamily="2" charset="2"/>
              <a:buChar char="q"/>
            </a:pPr>
            <a:r>
              <a:rPr lang="cs-CZ" sz="4400" dirty="0" smtClean="0"/>
              <a:t> </a:t>
            </a:r>
            <a:r>
              <a:rPr lang="cs-CZ" sz="4400" dirty="0" smtClean="0">
                <a:solidFill>
                  <a:srgbClr val="FF0000"/>
                </a:solidFill>
              </a:rPr>
              <a:t>vz</a:t>
            </a:r>
            <a:r>
              <a:rPr lang="cs-CZ" sz="4400" dirty="0" smtClean="0"/>
              <a:t>pamatovat</a:t>
            </a:r>
          </a:p>
          <a:p>
            <a:pPr>
              <a:buFont typeface="Wingdings" pitchFamily="2" charset="2"/>
              <a:buChar char="q"/>
            </a:pPr>
            <a:r>
              <a:rPr lang="cs-CZ" sz="4400" dirty="0" smtClean="0"/>
              <a:t> </a:t>
            </a:r>
            <a:r>
              <a:rPr lang="cs-CZ" sz="4400" dirty="0" smtClean="0">
                <a:solidFill>
                  <a:srgbClr val="FF0000"/>
                </a:solidFill>
              </a:rPr>
              <a:t>vz</a:t>
            </a:r>
            <a:r>
              <a:rPr lang="cs-CZ" sz="4400" dirty="0" smtClean="0"/>
              <a:t>tekat</a:t>
            </a:r>
            <a:endParaRPr lang="cs-CZ" sz="4400" dirty="0"/>
          </a:p>
        </p:txBody>
      </p:sp>
      <p:sp>
        <p:nvSpPr>
          <p:cNvPr id="4" name="Obdélník 3"/>
          <p:cNvSpPr/>
          <p:nvPr/>
        </p:nvSpPr>
        <p:spPr>
          <a:xfrm>
            <a:off x="4571998" y="2060848"/>
            <a:ext cx="3456386" cy="156966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extrusionH="57150"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9600" b="1" cap="none" spc="0" dirty="0" smtClean="0">
                <a:ln w="11430">
                  <a:solidFill>
                    <a:schemeClr val="accent2">
                      <a:lumMod val="50000"/>
                    </a:schemeClr>
                  </a:solidFill>
                </a:ln>
                <a:solidFill>
                  <a:srgbClr val="C00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VZ-</a:t>
            </a:r>
            <a:endParaRPr lang="cs-CZ" sz="9600" b="1" cap="none" spc="0" dirty="0">
              <a:ln w="11430">
                <a:solidFill>
                  <a:schemeClr val="accent2">
                    <a:lumMod val="50000"/>
                  </a:schemeClr>
                </a:solidFill>
              </a:ln>
              <a:solidFill>
                <a:srgbClr val="C00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563486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739552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400" dirty="0" smtClean="0">
                <a:solidFill>
                  <a:srgbClr val="FF0000"/>
                </a:solidFill>
              </a:rPr>
              <a:t>SBÍT X ZBÍT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1"/>
          </p:nvPr>
        </p:nvSpPr>
        <p:spPr>
          <a:xfrm>
            <a:off x="251520" y="2133600"/>
            <a:ext cx="4191000" cy="4724400"/>
          </a:xfrm>
        </p:spPr>
        <p:txBody>
          <a:bodyPr/>
          <a:lstStyle/>
          <a:p>
            <a:r>
              <a:rPr lang="cs-CZ" dirty="0" smtClean="0"/>
              <a:t>SBÍT  NĚCO</a:t>
            </a:r>
          </a:p>
          <a:p>
            <a:pPr marL="0" indent="0">
              <a:buNone/>
            </a:pPr>
            <a:r>
              <a:rPr lang="cs-CZ" dirty="0" smtClean="0"/>
              <a:t>= dvě prkna dohromady</a:t>
            </a:r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2"/>
          </p:nvPr>
        </p:nvSpPr>
        <p:spPr>
          <a:xfrm>
            <a:off x="4716016" y="2132856"/>
            <a:ext cx="4275584" cy="4191744"/>
          </a:xfrm>
        </p:spPr>
        <p:txBody>
          <a:bodyPr/>
          <a:lstStyle/>
          <a:p>
            <a:r>
              <a:rPr lang="cs-CZ" dirty="0" smtClean="0"/>
              <a:t>ZBÍT NĚKOHO</a:t>
            </a:r>
          </a:p>
          <a:p>
            <a:pPr marL="0" indent="0">
              <a:buNone/>
            </a:pPr>
            <a:r>
              <a:rPr lang="cs-CZ" dirty="0" smtClean="0"/>
              <a:t>= někoho  zmlátit</a:t>
            </a:r>
            <a:endParaRPr lang="cs-CZ" dirty="0"/>
          </a:p>
        </p:txBody>
      </p:sp>
      <p:pic>
        <p:nvPicPr>
          <p:cNvPr id="2053" name="Picture 5" descr="C:\Users\Steidlová\AppData\Local\Microsoft\Windows\Temporary Internet Files\Content.IE5\Z51QTSJV\MC9002324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428999"/>
            <a:ext cx="3384376" cy="26642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" name="Přímá spojnice 2"/>
          <p:cNvCxnSpPr/>
          <p:nvPr/>
        </p:nvCxnSpPr>
        <p:spPr>
          <a:xfrm>
            <a:off x="4427984" y="1340768"/>
            <a:ext cx="0" cy="50405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44863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Shlédnout x zhlédnout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shlédnout </a:t>
            </a:r>
          </a:p>
          <a:p>
            <a:pPr marL="0" indent="0">
              <a:buNone/>
            </a:pPr>
            <a:r>
              <a:rPr lang="cs-CZ" dirty="0" smtClean="0"/>
              <a:t>=  dívat se shora dolů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shlédnout z kopce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shlédnout z věže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zhlédnout</a:t>
            </a:r>
          </a:p>
          <a:p>
            <a:pPr marL="0" indent="0">
              <a:buNone/>
            </a:pPr>
            <a:r>
              <a:rPr lang="cs-CZ" dirty="0" smtClean="0"/>
              <a:t>= dívat se rovně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= zhlédnout představení</a:t>
            </a:r>
          </a:p>
          <a:p>
            <a:pPr marL="0" indent="0">
              <a:buNone/>
            </a:pPr>
            <a:r>
              <a:rPr lang="cs-CZ" dirty="0" smtClean="0"/>
              <a:t>= zhlédnout film </a:t>
            </a:r>
            <a:endParaRPr lang="cs-CZ" dirty="0"/>
          </a:p>
        </p:txBody>
      </p:sp>
      <p:pic>
        <p:nvPicPr>
          <p:cNvPr id="3074" name="Picture 2" descr="C:\Users\Steidlová\AppData\Local\Microsoft\Windows\Temporary Internet Files\Content.IE5\RGU26O7Q\MC9000552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7750" y="4221088"/>
            <a:ext cx="1786058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5"/>
          <p:cNvCxnSpPr/>
          <p:nvPr/>
        </p:nvCxnSpPr>
        <p:spPr>
          <a:xfrm>
            <a:off x="4139952" y="1412776"/>
            <a:ext cx="0" cy="48965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96556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SPRÁVA X ZPRÁVA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SPRÁVA</a:t>
            </a:r>
          </a:p>
          <a:p>
            <a:pPr marL="0" indent="0">
              <a:buNone/>
            </a:pPr>
            <a:r>
              <a:rPr lang="cs-CZ" dirty="0" smtClean="0"/>
              <a:t>= vedení, údržba</a:t>
            </a:r>
          </a:p>
          <a:p>
            <a:pPr marL="0" indent="0">
              <a:buNone/>
            </a:pPr>
            <a:endParaRPr lang="cs-CZ" dirty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Správa silnic a dálnic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správa zámku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ZPRÁVA </a:t>
            </a:r>
          </a:p>
          <a:p>
            <a:pPr marL="0" indent="0">
              <a:buNone/>
            </a:pPr>
            <a:r>
              <a:rPr lang="cs-CZ" dirty="0" smtClean="0"/>
              <a:t>= oznámení, novinka</a:t>
            </a:r>
          </a:p>
          <a:p>
            <a:pPr marL="0" indent="0">
              <a:buNone/>
            </a:pPr>
            <a:endParaRPr lang="cs-CZ" dirty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zprávy v televizi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zpráva v novinách</a:t>
            </a:r>
            <a:endParaRPr lang="cs-CZ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4139952" y="1412776"/>
            <a:ext cx="0" cy="46805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C:\Users\Steidlová\AppData\Local\Microsoft\Windows\Temporary Internet Files\Content.IE5\QE7YB77L\MC9002502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437112"/>
            <a:ext cx="2520280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6731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DOPLŇ SPRÁVNOU PŘEDPONU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Hodina  ___ </a:t>
            </a:r>
            <a:r>
              <a:rPr lang="cs-CZ" dirty="0" err="1" smtClean="0"/>
              <a:t>pěvu</a:t>
            </a:r>
            <a:r>
              <a:rPr lang="cs-CZ" dirty="0" smtClean="0"/>
              <a:t>  už  ___ končila.</a:t>
            </a:r>
          </a:p>
          <a:p>
            <a:r>
              <a:rPr lang="cs-CZ" dirty="0" smtClean="0"/>
              <a:t>Oheň  ___ plál. </a:t>
            </a:r>
          </a:p>
          <a:p>
            <a:r>
              <a:rPr lang="cs-CZ" dirty="0" smtClean="0"/>
              <a:t>Slyšeli jsem samé dobré  ___právy.</a:t>
            </a:r>
          </a:p>
          <a:p>
            <a:r>
              <a:rPr lang="cs-CZ" dirty="0" smtClean="0"/>
              <a:t>V </a:t>
            </a:r>
            <a:r>
              <a:rPr lang="cs-CZ" dirty="0"/>
              <a:t>Krkonoších jsem   ___trávil celý </a:t>
            </a:r>
            <a:r>
              <a:rPr lang="cs-CZ" dirty="0" smtClean="0"/>
              <a:t>víkend.</a:t>
            </a:r>
          </a:p>
          <a:p>
            <a:r>
              <a:rPr lang="cs-CZ" dirty="0" smtClean="0"/>
              <a:t>Vylezli jsme na rozhlednu a  ___ hlédli dolů.</a:t>
            </a:r>
          </a:p>
          <a:p>
            <a:r>
              <a:rPr lang="cs-CZ" dirty="0" smtClean="0"/>
              <a:t>Málem jsme  se v lese  ___ tratili.</a:t>
            </a:r>
          </a:p>
          <a:p>
            <a:r>
              <a:rPr lang="cs-CZ" dirty="0" smtClean="0"/>
              <a:t>Úplně   ___ bělela  ___ teky.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3383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Hodina  </a:t>
            </a:r>
            <a:r>
              <a:rPr lang="cs-CZ" dirty="0" smtClean="0">
                <a:solidFill>
                  <a:srgbClr val="FF0000"/>
                </a:solidFill>
              </a:rPr>
              <a:t>z</a:t>
            </a:r>
            <a:r>
              <a:rPr lang="cs-CZ" dirty="0" smtClean="0"/>
              <a:t>pěvu  už  </a:t>
            </a:r>
            <a:r>
              <a:rPr lang="cs-CZ" dirty="0" smtClean="0">
                <a:solidFill>
                  <a:srgbClr val="FF0000"/>
                </a:solidFill>
              </a:rPr>
              <a:t>s</a:t>
            </a:r>
            <a:r>
              <a:rPr lang="cs-CZ" dirty="0" smtClean="0"/>
              <a:t>končila.</a:t>
            </a:r>
          </a:p>
          <a:p>
            <a:r>
              <a:rPr lang="cs-CZ" dirty="0" smtClean="0"/>
              <a:t>Oheň  </a:t>
            </a:r>
            <a:r>
              <a:rPr lang="cs-CZ" dirty="0" smtClean="0">
                <a:solidFill>
                  <a:srgbClr val="FF0000"/>
                </a:solidFill>
              </a:rPr>
              <a:t>vz</a:t>
            </a:r>
            <a:r>
              <a:rPr lang="cs-CZ" dirty="0" smtClean="0"/>
              <a:t>plál. </a:t>
            </a:r>
          </a:p>
          <a:p>
            <a:r>
              <a:rPr lang="cs-CZ" dirty="0" smtClean="0"/>
              <a:t>Slyšeli jsem samé dobré  </a:t>
            </a:r>
            <a:r>
              <a:rPr lang="cs-CZ" dirty="0" smtClean="0">
                <a:solidFill>
                  <a:srgbClr val="FF0000"/>
                </a:solidFill>
              </a:rPr>
              <a:t>z</a:t>
            </a:r>
            <a:r>
              <a:rPr lang="cs-CZ" dirty="0" smtClean="0"/>
              <a:t>právy.</a:t>
            </a:r>
          </a:p>
          <a:p>
            <a:r>
              <a:rPr lang="cs-CZ" dirty="0" smtClean="0"/>
              <a:t>V </a:t>
            </a:r>
            <a:r>
              <a:rPr lang="cs-CZ" dirty="0"/>
              <a:t>Krkonoších jsem 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s</a:t>
            </a:r>
            <a:r>
              <a:rPr lang="cs-CZ" dirty="0" smtClean="0"/>
              <a:t>trávil </a:t>
            </a:r>
            <a:r>
              <a:rPr lang="cs-CZ" dirty="0"/>
              <a:t>celý </a:t>
            </a:r>
            <a:r>
              <a:rPr lang="cs-CZ" dirty="0" smtClean="0"/>
              <a:t>víkend.</a:t>
            </a:r>
          </a:p>
          <a:p>
            <a:r>
              <a:rPr lang="cs-CZ" dirty="0" smtClean="0"/>
              <a:t>Vylezli jsme na rozhlednu a  </a:t>
            </a:r>
            <a:r>
              <a:rPr lang="cs-CZ" dirty="0" smtClean="0">
                <a:solidFill>
                  <a:srgbClr val="FF0000"/>
                </a:solidFill>
              </a:rPr>
              <a:t>s</a:t>
            </a:r>
            <a:r>
              <a:rPr lang="cs-CZ" dirty="0" smtClean="0"/>
              <a:t>hlédli dolů.</a:t>
            </a:r>
          </a:p>
          <a:p>
            <a:r>
              <a:rPr lang="cs-CZ" dirty="0" smtClean="0"/>
              <a:t>Málem jsme se v lese </a:t>
            </a:r>
            <a:r>
              <a:rPr lang="cs-CZ" dirty="0" smtClean="0">
                <a:solidFill>
                  <a:srgbClr val="FF0000"/>
                </a:solidFill>
              </a:rPr>
              <a:t>z</a:t>
            </a:r>
            <a:r>
              <a:rPr lang="cs-CZ" dirty="0" smtClean="0"/>
              <a:t>tratili.</a:t>
            </a:r>
          </a:p>
          <a:p>
            <a:r>
              <a:rPr lang="cs-CZ" dirty="0"/>
              <a:t>Úplně   </a:t>
            </a:r>
            <a:r>
              <a:rPr lang="cs-CZ" dirty="0" smtClean="0">
                <a:solidFill>
                  <a:srgbClr val="FF0000"/>
                </a:solidFill>
              </a:rPr>
              <a:t>z</a:t>
            </a:r>
            <a:r>
              <a:rPr lang="cs-CZ" dirty="0" smtClean="0"/>
              <a:t>bělela  </a:t>
            </a:r>
            <a:r>
              <a:rPr lang="cs-CZ" dirty="0" smtClean="0">
                <a:solidFill>
                  <a:srgbClr val="FF0000"/>
                </a:solidFill>
              </a:rPr>
              <a:t>vz</a:t>
            </a:r>
            <a:r>
              <a:rPr lang="cs-CZ" dirty="0" smtClean="0"/>
              <a:t>teky.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05424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980728"/>
            <a:ext cx="432048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Ilustrace:</a:t>
            </a:r>
          </a:p>
          <a:p>
            <a:endParaRPr lang="cs-CZ" dirty="0" smtClean="0"/>
          </a:p>
          <a:p>
            <a:r>
              <a:rPr lang="cs-CZ" dirty="0" smtClean="0">
                <a:hlinkClick r:id="rId2"/>
              </a:rPr>
              <a:t>- www.office.microsoft.com</a:t>
            </a:r>
            <a:endParaRPr lang="cs-CZ" dirty="0" smtClean="0"/>
          </a:p>
          <a:p>
            <a:r>
              <a:rPr lang="cs-CZ" dirty="0" smtClean="0"/>
              <a:t>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99458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374</TotalTime>
  <Words>457</Words>
  <Application>Microsoft Office PowerPoint</Application>
  <PresentationFormat>Předvádění na obrazovce (4:3)</PresentationFormat>
  <Paragraphs>138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Cesta</vt:lpstr>
      <vt:lpstr>Prezentace aplikace PowerPoint</vt:lpstr>
      <vt:lpstr>Anotace</vt:lpstr>
      <vt:lpstr>PŘEDPONY  S-, Z-, VZ-</vt:lpstr>
      <vt:lpstr>PŘEDPONA S-</vt:lpstr>
      <vt:lpstr>PŘEDPONA Z-</vt:lpstr>
      <vt:lpstr>PŘEDPONA VZ -</vt:lpstr>
      <vt:lpstr>Dobře  x špatně</vt:lpstr>
      <vt:lpstr>ŘEŠENÍ</vt:lpstr>
      <vt:lpstr>!!!!!!!!           PAMATOVAT                           !!!!!!!!</vt:lpstr>
      <vt:lpstr>!!!!!!!     PAMATOVAT            !!!!!!</vt:lpstr>
      <vt:lpstr>!!!!!!!     PAMATOVAT            !!!!!!</vt:lpstr>
      <vt:lpstr>SBÍT X ZBÍT</vt:lpstr>
      <vt:lpstr>Shlédnout x zhlédnout</vt:lpstr>
      <vt:lpstr>SPRÁVA X ZPRÁVA</vt:lpstr>
      <vt:lpstr>DOPLŇ SPRÁVNOU PŘEDPONU</vt:lpstr>
      <vt:lpstr>ŘEŠENÍ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PŘEDPONY  S-, Z-, VZ-</dc:title>
  <dc:creator>Steidlová</dc:creator>
  <cp:lastModifiedBy>Steidlová</cp:lastModifiedBy>
  <cp:revision>23</cp:revision>
  <cp:lastPrinted>2012-06-03T15:53:59Z</cp:lastPrinted>
  <dcterms:created xsi:type="dcterms:W3CDTF">2012-05-28T06:46:51Z</dcterms:created>
  <dcterms:modified xsi:type="dcterms:W3CDTF">2012-06-03T15:54:56Z</dcterms:modified>
</cp:coreProperties>
</file>