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8" r:id="rId2"/>
    <p:sldId id="256" r:id="rId3"/>
    <p:sldId id="267" r:id="rId4"/>
    <p:sldId id="257" r:id="rId5"/>
    <p:sldId id="258" r:id="rId6"/>
    <p:sldId id="260" r:id="rId7"/>
    <p:sldId id="259" r:id="rId8"/>
    <p:sldId id="262" r:id="rId9"/>
    <p:sldId id="263" r:id="rId10"/>
    <p:sldId id="264" r:id="rId11"/>
    <p:sldId id="265" r:id="rId12"/>
    <p:sldId id="266" r:id="rId13"/>
    <p:sldId id="261" r:id="rId14"/>
    <p:sldId id="269" r:id="rId15"/>
  </p:sldIdLst>
  <p:sldSz cx="9144000" cy="6858000" type="screen4x3"/>
  <p:notesSz cx="6858000" cy="9144000"/>
  <p:defaultTextStyle>
    <a:lvl1pPr marL="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A33440A-D04E-4FB0-ACBB-D1FD42651063}" type="datetime1">
              <a:rPr lang="en-US" smtClean="0"/>
              <a:pPr/>
              <a:t>8/6/2012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/>
            <a:fld id="{E5C7EF4D-DD50-400C-9F04-EB20CB99416E}" type="slidenum">
              <a:rPr lang="en-US" sz="2800" smtClean="0">
                <a:solidFill>
                  <a:schemeClr val="tx2"/>
                </a:solidFill>
              </a:rPr>
              <a:pPr algn="ctr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33440A-D04E-4FB0-ACBB-D1FD42651063}" type="datetime1">
              <a:rPr lang="en-US" smtClean="0"/>
              <a:pPr/>
              <a:t>8/6/2012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/>
            <a:fld id="{E5C7EF4D-DD50-400C-9F04-EB20CB99416E}" type="slidenum">
              <a:rPr lang="en-US" sz="2800" smtClean="0">
                <a:solidFill>
                  <a:schemeClr val="tx2"/>
                </a:solidFill>
              </a:rPr>
              <a:pPr algn="ctr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DA7-12A5-4168-87FD-0A7BA931419B}" type="datetime1">
              <a:rPr lang="en-US" smtClean="0"/>
              <a:pPr/>
              <a:t>8/6/2012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42B7-F7A6-44F5-A940-BF91B5A1AE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5A2C-8CF9-418C-929E-59F23F70E5F3}" type="datetime1">
              <a:rPr lang="en-US" smtClean="0"/>
              <a:pPr/>
              <a:t>8/6/2012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42B7-F7A6-44F5-A940-BF91B5A1AE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42B7-F7A6-44F5-A940-BF91B5A1AE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69BAF-DF50-49A9-A24B-E772F34D4EE8}" type="datetime1">
              <a:rPr lang="en-US" smtClean="0"/>
              <a:pPr/>
              <a:t>8/6/2012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29F9C-0FE7-4725-BBF1-3A439DEFF6B8}" type="datetime1">
              <a:rPr lang="en-US" smtClean="0"/>
              <a:pPr/>
              <a:t>8/6/2012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42B7-F7A6-44F5-A940-BF91B5A1AE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92ABE-290F-4556-9BE6-EA283C4356C3}" type="datetime1">
              <a:rPr lang="en-US" smtClean="0"/>
              <a:pPr/>
              <a:t>8/6/2012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442B7-F7A6-44F5-A940-BF91B5A1AE3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37221-B4EC-499E-8F13-52A4FCD99E36}" type="datetime1">
              <a:rPr lang="en-US" smtClean="0"/>
              <a:pPr/>
              <a:t>8/6/2012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86442B7-F7A6-44F5-A940-BF91B5A1AE3C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042D-FBEA-40C8-ACF1-388DE857BC66}" type="datetime1">
              <a:rPr lang="en-US" smtClean="0"/>
              <a:pPr/>
              <a:t>8/6/2012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86442B7-F7A6-44F5-A940-BF91B5A1AE3C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32B87-34EF-4A51-9D34-7E034C3F98AF}" type="datetimeFigureOut">
              <a:rPr lang="en-US" smtClean="0"/>
              <a:pPr/>
              <a:t>8/6/2012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A0D0-45D7-4B2C-80ED-6B833606DD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32B87-34EF-4A51-9D34-7E034C3F98AF}" type="datetimeFigureOut">
              <a:rPr lang="en-US" smtClean="0"/>
              <a:pPr/>
              <a:t>8/6/2012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A0D0-45D7-4B2C-80ED-6B833606DD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1A33440A-D04E-4FB0-ACBB-D1FD42651063}" type="datetime1">
              <a:rPr lang="en-US" smtClean="0"/>
              <a:pPr/>
              <a:t>8/6/2012</a:t>
            </a:fld>
            <a:endParaRPr lang="en-US" sz="1600" dirty="0">
              <a:solidFill>
                <a:schemeClr val="tx2"/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pPr algn="r"/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pPr algn="ctr"/>
            <a:fld id="{E5C7EF4D-DD50-400C-9F04-EB20CB99416E}" type="slidenum">
              <a:rPr lang="en-US" sz="2800" smtClean="0">
                <a:solidFill>
                  <a:schemeClr val="tx2"/>
                </a:solidFill>
              </a:rPr>
              <a:pPr algn="ctr"/>
              <a:t>‹#›</a:t>
            </a:fld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VY_32_INOVACE_03_Útvary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českého jazyka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Útvary českého jazyka</a:t>
            </a:r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i,í/y,ý: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524000"/>
            <a:ext cx="9144000" cy="5334000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Otík</a:t>
            </a:r>
            <a:r>
              <a:rPr lang="cs-CZ" dirty="0" smtClean="0"/>
              <a:t> nerad půjčuje své hračky </a:t>
            </a:r>
            <a:r>
              <a:rPr lang="cs-CZ" dirty="0" err="1" smtClean="0"/>
              <a:t>bratrov</a:t>
            </a:r>
            <a:r>
              <a:rPr lang="cs-CZ" dirty="0" smtClean="0"/>
              <a:t>__. </a:t>
            </a:r>
            <a:r>
              <a:rPr lang="cs-CZ" dirty="0" err="1" smtClean="0"/>
              <a:t>Bratrov</a:t>
            </a:r>
            <a:r>
              <a:rPr lang="cs-CZ" dirty="0" smtClean="0"/>
              <a:t>__ děti si </a:t>
            </a:r>
          </a:p>
          <a:p>
            <a:pPr>
              <a:buNone/>
            </a:pPr>
            <a:r>
              <a:rPr lang="cs-CZ" dirty="0" smtClean="0"/>
              <a:t>se mnou rád__ hrají. Sokol__ létal__ nad </a:t>
            </a:r>
            <a:r>
              <a:rPr lang="cs-CZ" dirty="0" err="1" smtClean="0"/>
              <a:t>pol</a:t>
            </a:r>
            <a:r>
              <a:rPr lang="cs-CZ" dirty="0" smtClean="0"/>
              <a:t>__  s obil__m. </a:t>
            </a:r>
          </a:p>
          <a:p>
            <a:pPr>
              <a:buNone/>
            </a:pPr>
            <a:r>
              <a:rPr lang="cs-CZ" dirty="0" smtClean="0"/>
              <a:t>Vlak jel z Mladé Boleslav__ do Ostrav__.  Sněhuláci </a:t>
            </a:r>
            <a:r>
              <a:rPr lang="cs-CZ" dirty="0" err="1" smtClean="0"/>
              <a:t>brz</a:t>
            </a:r>
            <a:r>
              <a:rPr lang="cs-CZ" dirty="0" smtClean="0"/>
              <a:t>__ </a:t>
            </a:r>
          </a:p>
          <a:p>
            <a:pPr>
              <a:buNone/>
            </a:pPr>
            <a:r>
              <a:rPr lang="cs-CZ" dirty="0" smtClean="0"/>
              <a:t>z jara roztál__.  V </a:t>
            </a:r>
            <a:r>
              <a:rPr lang="cs-CZ" dirty="0" err="1" smtClean="0"/>
              <a:t>televiz</a:t>
            </a:r>
            <a:r>
              <a:rPr lang="cs-CZ" dirty="0" smtClean="0"/>
              <a:t>__ dával__  můj oblíbený seriál. </a:t>
            </a:r>
          </a:p>
          <a:p>
            <a:pPr>
              <a:buNone/>
            </a:pPr>
            <a:r>
              <a:rPr lang="cs-CZ" dirty="0" smtClean="0"/>
              <a:t>Navštívil__ nás  </a:t>
            </a:r>
            <a:r>
              <a:rPr lang="cs-CZ" dirty="0" err="1" smtClean="0"/>
              <a:t>Kolomazníkov</a:t>
            </a:r>
            <a:r>
              <a:rPr lang="cs-CZ" dirty="0" smtClean="0"/>
              <a:t>__. </a:t>
            </a:r>
            <a:r>
              <a:rPr lang="cs-CZ" dirty="0" err="1" smtClean="0"/>
              <a:t>Střídm</a:t>
            </a:r>
            <a:r>
              <a:rPr lang="cs-CZ" dirty="0" smtClean="0"/>
              <a:t>__ lidé  jsou </a:t>
            </a:r>
          </a:p>
          <a:p>
            <a:pPr>
              <a:buNone/>
            </a:pPr>
            <a:r>
              <a:rPr lang="cs-CZ" dirty="0" smtClean="0"/>
              <a:t>většinou zdrav__.  Horská b__</a:t>
            </a:r>
            <a:r>
              <a:rPr lang="cs-CZ" dirty="0" err="1" smtClean="0"/>
              <a:t>střina</a:t>
            </a:r>
            <a:r>
              <a:rPr lang="cs-CZ" dirty="0" smtClean="0"/>
              <a:t> se </a:t>
            </a:r>
            <a:r>
              <a:rPr lang="cs-CZ" dirty="0" err="1" smtClean="0"/>
              <a:t>třp</a:t>
            </a:r>
            <a:r>
              <a:rPr lang="cs-CZ" dirty="0" smtClean="0"/>
              <a:t>__</a:t>
            </a:r>
            <a:r>
              <a:rPr lang="cs-CZ" dirty="0" err="1" smtClean="0"/>
              <a:t>tila</a:t>
            </a:r>
            <a:r>
              <a:rPr lang="cs-CZ" dirty="0" smtClean="0"/>
              <a:t> už z dáli. S </a:t>
            </a:r>
          </a:p>
          <a:p>
            <a:pPr>
              <a:buNone/>
            </a:pPr>
            <a:r>
              <a:rPr lang="cs-CZ" dirty="0" err="1" smtClean="0"/>
              <a:t>bolestm</a:t>
            </a:r>
            <a:r>
              <a:rPr lang="cs-CZ" dirty="0" smtClean="0"/>
              <a:t>__ odvezl__ Johanku do nemocnice. Kapky deště </a:t>
            </a:r>
          </a:p>
          <a:p>
            <a:pPr>
              <a:buNone/>
            </a:pPr>
            <a:r>
              <a:rPr lang="cs-CZ" dirty="0" smtClean="0"/>
              <a:t>dopadal__ na rozpálenou zem. Musel__ jsme se naučit </a:t>
            </a:r>
          </a:p>
          <a:p>
            <a:pPr>
              <a:buNone/>
            </a:pPr>
            <a:r>
              <a:rPr lang="cs-CZ" dirty="0" err="1" smtClean="0"/>
              <a:t>Erbenov</a:t>
            </a:r>
            <a:r>
              <a:rPr lang="cs-CZ" dirty="0" smtClean="0"/>
              <a:t>__ básně zpaměti.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1484784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1484784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1988840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198884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198884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76256" y="198884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16416" y="198884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2492896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2492896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774988" y="2420888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2996952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2996952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996952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47664" y="3573016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3501008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3501008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11760" y="4005064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55976" y="4077072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88224" y="4077072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75656" y="450912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43808" y="450912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03648" y="5085184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68144" y="5085184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403648" y="5589240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SPISOVNÉ ÚTVARY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SPISOVNÁ ČEŠTINA</a:t>
            </a:r>
          </a:p>
          <a:p>
            <a:pPr lvl="1"/>
            <a:r>
              <a:rPr lang="cs-CZ" dirty="0" smtClean="0"/>
              <a:t>reprezentativní útvar, jednotný a srozumitelný na celém území</a:t>
            </a:r>
          </a:p>
          <a:p>
            <a:pPr lvl="1"/>
            <a:r>
              <a:rPr lang="cs-CZ" dirty="0" smtClean="0"/>
              <a:t>jednací jazyk na veřejnosti (sdělovací prostředky, úřady, školy, odborná literatura, státní a úřední dokumenty)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HOVOROVÁ ČEŠTINA</a:t>
            </a:r>
          </a:p>
          <a:p>
            <a:pPr lvl="1"/>
            <a:r>
              <a:rPr lang="cs-CZ" dirty="0" smtClean="0"/>
              <a:t>mluvená podoba spisovné češtiny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NESPISOVNÉ ÚTVARY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NÁŘEČÍ (DIALEKT)</a:t>
            </a:r>
          </a:p>
          <a:p>
            <a:pPr lvl="1"/>
            <a:r>
              <a:rPr lang="cs-CZ" dirty="0" smtClean="0"/>
              <a:t>rozšířené jen na určité části území</a:t>
            </a:r>
          </a:p>
          <a:p>
            <a:pPr lvl="1"/>
            <a:r>
              <a:rPr lang="cs-CZ" dirty="0" smtClean="0"/>
              <a:t>slouží k dorozumívání při běžném, každodenním styku</a:t>
            </a:r>
          </a:p>
          <a:p>
            <a:pPr lvl="1"/>
            <a:r>
              <a:rPr lang="cs-CZ" dirty="0" smtClean="0"/>
              <a:t>postupně mizí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dirty="0" smtClean="0"/>
              <a:t>OBECNÁ ČEŠTINA</a:t>
            </a:r>
          </a:p>
          <a:p>
            <a:pPr lvl="1"/>
            <a:r>
              <a:rPr lang="cs-CZ" dirty="0" smtClean="0"/>
              <a:t>nejrozšířenější forma běžné mluvy</a:t>
            </a:r>
          </a:p>
          <a:p>
            <a:pPr lvl="1"/>
            <a:r>
              <a:rPr lang="cs-CZ" dirty="0" smtClean="0"/>
              <a:t>nadnářeční útvar (interdialekt)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kcjl.upol.cz/zshml/map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38485" y="0"/>
            <a:ext cx="10767069" cy="681602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04048" y="6237312"/>
            <a:ext cx="3765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http://kcjl.upol.cz/zshml/mapa1.jpg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00213"/>
            <a:ext cx="9144000" cy="4395787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PROFESNÍ MLUVA (profesionalismy)</a:t>
            </a:r>
          </a:p>
          <a:p>
            <a:pPr lvl="1"/>
            <a:r>
              <a:rPr lang="cs-CZ" sz="2900" dirty="0" smtClean="0"/>
              <a:t>mluva v různých povoláních</a:t>
            </a:r>
          </a:p>
          <a:p>
            <a:pPr lvl="1"/>
            <a:r>
              <a:rPr lang="cs-CZ" sz="2900" dirty="0" smtClean="0"/>
              <a:t>př.: medicína: </a:t>
            </a:r>
            <a:r>
              <a:rPr lang="cs-CZ" sz="2900" dirty="0" err="1" smtClean="0"/>
              <a:t>jipka</a:t>
            </a:r>
            <a:r>
              <a:rPr lang="cs-CZ" sz="2900" dirty="0" smtClean="0"/>
              <a:t>, </a:t>
            </a:r>
            <a:r>
              <a:rPr lang="cs-CZ" sz="2900" dirty="0" err="1" smtClean="0"/>
              <a:t>pacoš</a:t>
            </a:r>
            <a:r>
              <a:rPr lang="cs-CZ" sz="2900" dirty="0" smtClean="0"/>
              <a:t>; stavebnictví: </a:t>
            </a:r>
            <a:r>
              <a:rPr lang="cs-CZ" sz="2900" dirty="0" err="1" smtClean="0"/>
              <a:t>fanka</a:t>
            </a:r>
            <a:endParaRPr lang="cs-CZ" sz="2900" dirty="0" smtClean="0"/>
          </a:p>
          <a:p>
            <a:r>
              <a:rPr lang="cs-CZ" sz="3200" dirty="0" smtClean="0"/>
              <a:t>SLANG</a:t>
            </a:r>
          </a:p>
          <a:p>
            <a:pPr lvl="1"/>
            <a:r>
              <a:rPr lang="cs-CZ" sz="2900" dirty="0" smtClean="0"/>
              <a:t>mluva zájmových skupin</a:t>
            </a:r>
          </a:p>
          <a:p>
            <a:pPr lvl="1"/>
            <a:r>
              <a:rPr lang="cs-CZ" sz="2900" dirty="0" smtClean="0"/>
              <a:t>př.: děják, dostat kouli, jesle (fotbalové prostředí)</a:t>
            </a:r>
          </a:p>
          <a:p>
            <a:r>
              <a:rPr lang="cs-CZ" sz="3200" dirty="0" smtClean="0"/>
              <a:t>ARGOT</a:t>
            </a:r>
          </a:p>
          <a:p>
            <a:pPr lvl="1"/>
            <a:r>
              <a:rPr lang="cs-CZ" sz="2900" dirty="0" smtClean="0"/>
              <a:t>mluva lidí na okraji společnosti (zloději, podvodníci)</a:t>
            </a:r>
          </a:p>
          <a:p>
            <a:pPr lvl="1"/>
            <a:r>
              <a:rPr lang="cs-CZ" sz="2900" dirty="0" smtClean="0"/>
              <a:t>př.: udělat káču = vykrást trezor; chlupatý = policisté</a:t>
            </a:r>
          </a:p>
          <a:p>
            <a:pPr lvl="1"/>
            <a:endParaRPr lang="cs-CZ" sz="2900" dirty="0" smtClean="0"/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764704"/>
            <a:ext cx="6223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SOCIÁLNÍ DIFERENCIACE ČEŠTINY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6876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V následující ukázce se vyskytuje mnoho výrazů z obecné češtiny. Přeformulujte text tak, aby nebyl užit nespisovný jazyk: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68760"/>
            <a:ext cx="9144000" cy="482724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"Co prokluzuje! Neumíte řídit!“</a:t>
            </a:r>
          </a:p>
          <a:p>
            <a:pPr>
              <a:buNone/>
            </a:pPr>
            <a:r>
              <a:rPr lang="cs-CZ" sz="2400" dirty="0" smtClean="0"/>
              <a:t>"Já řídit </a:t>
            </a:r>
            <a:r>
              <a:rPr lang="cs-CZ" sz="2400" dirty="0" err="1" smtClean="0"/>
              <a:t>umim</a:t>
            </a:r>
            <a:r>
              <a:rPr lang="cs-CZ" sz="2400" dirty="0" smtClean="0"/>
              <a:t>!" Podle řidičova tónu rotný poznal,, že </a:t>
            </a:r>
            <a:r>
              <a:rPr lang="cs-CZ" sz="2400" dirty="0" err="1" smtClean="0"/>
              <a:t>Andělína</a:t>
            </a:r>
            <a:r>
              <a:rPr lang="cs-CZ" sz="2400" dirty="0" smtClean="0"/>
              <a:t> se </a:t>
            </a:r>
          </a:p>
          <a:p>
            <a:pPr>
              <a:buNone/>
            </a:pPr>
            <a:r>
              <a:rPr lang="cs-CZ" sz="2400" dirty="0" err="1" smtClean="0"/>
              <a:t>Bobbyho</a:t>
            </a:r>
            <a:r>
              <a:rPr lang="cs-CZ" sz="2400" dirty="0" smtClean="0"/>
              <a:t> obvinění dotklo. "Ale tady prokluzuje spojka!“</a:t>
            </a:r>
          </a:p>
          <a:p>
            <a:pPr>
              <a:buNone/>
            </a:pPr>
            <a:r>
              <a:rPr lang="cs-CZ" sz="2400" dirty="0" smtClean="0"/>
              <a:t>"</a:t>
            </a:r>
            <a:r>
              <a:rPr lang="cs-CZ" sz="2400" dirty="0" err="1" smtClean="0"/>
              <a:t>Nekecejte</a:t>
            </a:r>
            <a:r>
              <a:rPr lang="cs-CZ" sz="2400" dirty="0" smtClean="0"/>
              <a:t>! Na materiál se nevymlouvejte! </a:t>
            </a:r>
            <a:r>
              <a:rPr lang="cs-CZ" sz="2400" dirty="0" err="1" smtClean="0"/>
              <a:t>Dobrej</a:t>
            </a:r>
            <a:r>
              <a:rPr lang="cs-CZ" sz="2400" dirty="0" smtClean="0"/>
              <a:t> řidič umí jezdit </a:t>
            </a:r>
          </a:p>
          <a:p>
            <a:pPr>
              <a:buNone/>
            </a:pPr>
            <a:r>
              <a:rPr lang="cs-CZ" sz="2400" dirty="0" smtClean="0"/>
              <a:t>třeba s trakařem!“</a:t>
            </a:r>
          </a:p>
          <a:p>
            <a:pPr>
              <a:buNone/>
            </a:pPr>
            <a:r>
              <a:rPr lang="cs-CZ" sz="2400" dirty="0" smtClean="0"/>
              <a:t>"Jenže ne s </a:t>
            </a:r>
            <a:r>
              <a:rPr lang="cs-CZ" sz="2400" dirty="0" err="1" smtClean="0"/>
              <a:t>takovymhle</a:t>
            </a:r>
            <a:r>
              <a:rPr lang="cs-CZ" sz="2400" dirty="0" smtClean="0"/>
              <a:t> </a:t>
            </a:r>
            <a:r>
              <a:rPr lang="cs-CZ" sz="2400" dirty="0" err="1" smtClean="0"/>
              <a:t>starym</a:t>
            </a:r>
            <a:r>
              <a:rPr lang="cs-CZ" sz="2400" dirty="0" smtClean="0"/>
              <a:t> střepem!“</a:t>
            </a:r>
          </a:p>
          <a:p>
            <a:pPr>
              <a:buNone/>
            </a:pPr>
            <a:r>
              <a:rPr lang="cs-CZ" sz="2400" dirty="0" smtClean="0"/>
              <a:t>"Jak se to vyjadřujete? Tyhle stroje prodělaly několik sovětských </a:t>
            </a:r>
          </a:p>
          <a:p>
            <a:pPr>
              <a:buNone/>
            </a:pPr>
            <a:r>
              <a:rPr lang="cs-CZ" sz="2400" dirty="0" smtClean="0"/>
              <a:t>ofenzív, soudruhu!“</a:t>
            </a:r>
          </a:p>
          <a:p>
            <a:pPr>
              <a:buNone/>
            </a:pPr>
            <a:r>
              <a:rPr lang="cs-CZ" sz="2400" dirty="0" smtClean="0"/>
              <a:t>"Taky je to na nich vidět!" </a:t>
            </a:r>
          </a:p>
          <a:p>
            <a:pPr algn="r">
              <a:buNone/>
            </a:pPr>
            <a:r>
              <a:rPr lang="cs-CZ" sz="2400" dirty="0" smtClean="0"/>
              <a:t>Josef </a:t>
            </a:r>
            <a:r>
              <a:rPr lang="cs-CZ" sz="2400" dirty="0" err="1" smtClean="0"/>
              <a:t>Škvorecký</a:t>
            </a:r>
            <a:r>
              <a:rPr lang="cs-CZ" sz="2400" dirty="0" smtClean="0"/>
              <a:t>: Tankový prapor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877272"/>
            <a:ext cx="79092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 jakého důvodu užil autor nespisovný jazyk?</a:t>
            </a:r>
          </a:p>
          <a:p>
            <a:r>
              <a:rPr lang="cs-CZ" sz="2400" dirty="0" smtClean="0"/>
              <a:t>Co je podle vás lepší? Originál nebo naše „opravená“ verze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0"/>
            <a:ext cx="9144000" cy="6096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300" dirty="0" smtClean="0"/>
              <a:t>Zdálo se mu, jako by kolem prosvitlo.</a:t>
            </a:r>
          </a:p>
          <a:p>
            <a:pPr>
              <a:buNone/>
            </a:pPr>
            <a:r>
              <a:rPr lang="cs-CZ" sz="2300" dirty="0" smtClean="0"/>
              <a:t>"</a:t>
            </a:r>
            <a:r>
              <a:rPr lang="cs-CZ" sz="2300" dirty="0" err="1" smtClean="0"/>
              <a:t>Huž</a:t>
            </a:r>
            <a:r>
              <a:rPr lang="cs-CZ" sz="2300" dirty="0" smtClean="0"/>
              <a:t> </a:t>
            </a:r>
            <a:r>
              <a:rPr lang="cs-CZ" sz="2300" dirty="0" err="1" smtClean="0"/>
              <a:t>du</a:t>
            </a:r>
            <a:r>
              <a:rPr lang="cs-CZ" sz="2300" dirty="0" smtClean="0"/>
              <a:t>," pravila vesele.</a:t>
            </a:r>
          </a:p>
          <a:p>
            <a:pPr>
              <a:buNone/>
            </a:pPr>
            <a:r>
              <a:rPr lang="cs-CZ" sz="2300" dirty="0" smtClean="0"/>
              <a:t>"Jen počkej,nechvátej! Do kostela </a:t>
            </a:r>
            <a:r>
              <a:rPr lang="cs-CZ" sz="2300" dirty="0" err="1" smtClean="0"/>
              <a:t>ešče</a:t>
            </a:r>
            <a:r>
              <a:rPr lang="cs-CZ" sz="2300" dirty="0" smtClean="0"/>
              <a:t> čas,ha my </a:t>
            </a:r>
            <a:r>
              <a:rPr lang="cs-CZ" sz="2300" dirty="0" err="1" smtClean="0"/>
              <a:t>dym</a:t>
            </a:r>
            <a:r>
              <a:rPr lang="cs-CZ" sz="2300" dirty="0" smtClean="0"/>
              <a:t> </a:t>
            </a:r>
            <a:r>
              <a:rPr lang="cs-CZ" sz="2300" dirty="0" err="1" smtClean="0"/>
              <a:t>teky</a:t>
            </a:r>
            <a:r>
              <a:rPr lang="cs-CZ" sz="2300" dirty="0" smtClean="0"/>
              <a:t> dojdeme.“</a:t>
            </a:r>
          </a:p>
          <a:p>
            <a:pPr>
              <a:buNone/>
            </a:pPr>
            <a:r>
              <a:rPr lang="cs-CZ" sz="2300" dirty="0" smtClean="0"/>
              <a:t>"Hale </a:t>
            </a:r>
            <a:r>
              <a:rPr lang="cs-CZ" sz="2300" dirty="0" err="1" smtClean="0"/>
              <a:t>tuti</a:t>
            </a:r>
            <a:r>
              <a:rPr lang="cs-CZ" sz="2300" dirty="0" smtClean="0"/>
              <a:t> v </a:t>
            </a:r>
            <a:r>
              <a:rPr lang="cs-CZ" sz="2300" dirty="0" err="1" smtClean="0"/>
              <a:t>senci</a:t>
            </a:r>
            <a:r>
              <a:rPr lang="cs-CZ" sz="2300" dirty="0" smtClean="0"/>
              <a:t> -" a pohlédla k dveřím do světnice vedoucím.</a:t>
            </a:r>
          </a:p>
          <a:p>
            <a:pPr>
              <a:buNone/>
            </a:pPr>
            <a:r>
              <a:rPr lang="cs-CZ" sz="2300" dirty="0" smtClean="0"/>
              <a:t>"Nech je, </a:t>
            </a:r>
            <a:r>
              <a:rPr lang="cs-CZ" sz="2300" dirty="0" err="1" smtClean="0"/>
              <a:t>nevšimnú</a:t>
            </a:r>
            <a:r>
              <a:rPr lang="cs-CZ" sz="2300" dirty="0" smtClean="0"/>
              <a:t> si. </a:t>
            </a:r>
            <a:r>
              <a:rPr lang="cs-CZ" sz="2300" dirty="0" err="1" smtClean="0"/>
              <a:t>Postuj</a:t>
            </a:r>
            <a:r>
              <a:rPr lang="cs-CZ" sz="2300" dirty="0" smtClean="0"/>
              <a:t>!" děl prosebně. "Těšil jsem se zrovna </a:t>
            </a:r>
          </a:p>
          <a:p>
            <a:pPr>
              <a:buNone/>
            </a:pPr>
            <a:r>
              <a:rPr lang="cs-CZ" sz="2300" dirty="0" smtClean="0"/>
              <a:t>dost na tu chvilku.“</a:t>
            </a:r>
          </a:p>
          <a:p>
            <a:pPr>
              <a:buNone/>
            </a:pPr>
            <a:r>
              <a:rPr lang="cs-CZ" sz="2300" dirty="0" smtClean="0"/>
              <a:t>Nevzpírala se, zůstala, přitáhla však za sebou vorbičku nízkých </a:t>
            </a:r>
          </a:p>
          <a:p>
            <a:pPr>
              <a:buNone/>
            </a:pPr>
            <a:r>
              <a:rPr lang="cs-CZ" sz="2300" dirty="0" smtClean="0"/>
              <a:t>dveří, takže se zavřely. Stále před nimi.</a:t>
            </a:r>
          </a:p>
          <a:p>
            <a:pPr algn="r">
              <a:buNone/>
            </a:pPr>
            <a:r>
              <a:rPr lang="cs-CZ" sz="2300" dirty="0" smtClean="0"/>
              <a:t>A. Jirásek: Psohlavci</a:t>
            </a:r>
            <a:br>
              <a:rPr lang="cs-CZ" sz="23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933056"/>
            <a:ext cx="83778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Vyberte si z úryvku čtyři nářeční výrazy, zapište je do tabulky a</a:t>
            </a:r>
          </a:p>
          <a:p>
            <a:r>
              <a:rPr lang="cs-CZ" sz="2400" dirty="0" smtClean="0"/>
              <a:t> vysvětlete, co znamenají.</a:t>
            </a: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355976" y="4509120"/>
          <a:ext cx="4064000" cy="222504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Nářečí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Spisovná čeština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už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419872" y="2060848"/>
          <a:ext cx="5264150" cy="3384374"/>
        </p:xfrm>
        <a:graphic>
          <a:graphicData uri="http://schemas.openxmlformats.org/drawingml/2006/table">
            <a:tbl>
              <a:tblPr/>
              <a:tblGrid>
                <a:gridCol w="584835"/>
                <a:gridCol w="584835"/>
                <a:gridCol w="584835"/>
                <a:gridCol w="584835"/>
                <a:gridCol w="584835"/>
                <a:gridCol w="584835"/>
                <a:gridCol w="584835"/>
                <a:gridCol w="584835"/>
                <a:gridCol w="585470"/>
              </a:tblGrid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15875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„PŘELOŽTE“ nářeční výrazy: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419872" y="2060848"/>
          <a:ext cx="5264150" cy="3384374"/>
        </p:xfrm>
        <a:graphic>
          <a:graphicData uri="http://schemas.openxmlformats.org/drawingml/2006/table">
            <a:tbl>
              <a:tblPr/>
              <a:tblGrid>
                <a:gridCol w="584835"/>
                <a:gridCol w="584835"/>
                <a:gridCol w="584835"/>
                <a:gridCol w="584835"/>
                <a:gridCol w="584835"/>
                <a:gridCol w="584835"/>
                <a:gridCol w="584835"/>
                <a:gridCol w="584835"/>
                <a:gridCol w="585470"/>
              </a:tblGrid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220072" y="1556792"/>
            <a:ext cx="444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T: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276872"/>
            <a:ext cx="1484702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děvucha</a:t>
            </a:r>
          </a:p>
          <a:p>
            <a:r>
              <a:rPr lang="cs-CZ" sz="2800" dirty="0" smtClean="0"/>
              <a:t>duchna</a:t>
            </a:r>
          </a:p>
          <a:p>
            <a:r>
              <a:rPr lang="cs-CZ" sz="2800" dirty="0" smtClean="0"/>
              <a:t>šalina</a:t>
            </a:r>
          </a:p>
          <a:p>
            <a:r>
              <a:rPr lang="cs-CZ" sz="2800" dirty="0" err="1" smtClean="0"/>
              <a:t>gatě</a:t>
            </a:r>
            <a:endParaRPr lang="cs-CZ" sz="2800" dirty="0" smtClean="0"/>
          </a:p>
          <a:p>
            <a:r>
              <a:rPr lang="cs-CZ" sz="2800" dirty="0" smtClean="0"/>
              <a:t>dědina</a:t>
            </a:r>
          </a:p>
          <a:p>
            <a:r>
              <a:rPr lang="cs-CZ" sz="2800" dirty="0" smtClean="0"/>
              <a:t>jizba</a:t>
            </a:r>
          </a:p>
          <a:p>
            <a:r>
              <a:rPr lang="cs-CZ" sz="2800" dirty="0" smtClean="0"/>
              <a:t>vinšovat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 závěr si zopakujeme teorii: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Celonárodní dorozumívací prostředek  užívaný ve školách, na úřadech atd. se jmenuje __________</a:t>
            </a:r>
          </a:p>
          <a:p>
            <a:pPr algn="just"/>
            <a:r>
              <a:rPr lang="cs-CZ" dirty="0" smtClean="0"/>
              <a:t>Co je to nářečí?</a:t>
            </a:r>
          </a:p>
          <a:p>
            <a:pPr algn="just"/>
            <a:r>
              <a:rPr lang="cs-CZ" dirty="0" smtClean="0"/>
              <a:t>Jak se jmenuje mluva osob na okraji společnosti?</a:t>
            </a:r>
          </a:p>
          <a:p>
            <a:pPr algn="just"/>
            <a:r>
              <a:rPr lang="cs-CZ" dirty="0" smtClean="0"/>
              <a:t>Uveďte nějaký příklad profesionalismu.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smtClean="0"/>
              <a:t>Učebnice strany 16-20.</a:t>
            </a:r>
            <a:endParaRPr lang="cs-CZ" sz="4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Domácí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Pokuste se charakterizovat mluvu své rodiny, svého nejbližšího okolí. Který z útvarů národního jazyka užíváte ve své komunikaci oficiální (prestižní), který v neoficiálních (rodinných, přátelských) rozhovorech?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GREPL, Miroslav. Příruční mluvnice češtiny</a:t>
            </a:r>
            <a:r>
              <a:rPr lang="cs-CZ" i="1" dirty="0" smtClean="0"/>
              <a:t>.</a:t>
            </a:r>
            <a:r>
              <a:rPr lang="cs-CZ" dirty="0" smtClean="0"/>
              <a:t> [kolektiv autorů] ; Praha : Lidové noviny, 1996.</a:t>
            </a:r>
          </a:p>
          <a:p>
            <a:r>
              <a:rPr lang="cs-CZ" dirty="0" smtClean="0"/>
              <a:t>JIRÁSEK, A. Psohlavci.</a:t>
            </a:r>
          </a:p>
          <a:p>
            <a:r>
              <a:rPr lang="cs-CZ" dirty="0" smtClean="0"/>
              <a:t>STYBLÍK, V. a kol. Český jazyk pro 9. </a:t>
            </a:r>
            <a:r>
              <a:rPr lang="cs-CZ" smtClean="0"/>
              <a:t>ročník </a:t>
            </a:r>
            <a:r>
              <a:rPr lang="cs-CZ" smtClean="0"/>
              <a:t>ZŠ, SPN.</a:t>
            </a:r>
            <a:endParaRPr lang="cs-CZ" dirty="0" smtClean="0"/>
          </a:p>
          <a:p>
            <a:r>
              <a:rPr lang="cs-CZ" dirty="0" smtClean="0"/>
              <a:t>ŠKVORECKÝ, J. Tankový prapor.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rrency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Currency</Template>
  <TotalTime>156</TotalTime>
  <Words>705</Words>
  <Application>Microsoft Office PowerPoint</Application>
  <PresentationFormat>Předvádění na obrazovce (4:3)</PresentationFormat>
  <Paragraphs>165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Currency</vt:lpstr>
      <vt:lpstr>Snímek 1</vt:lpstr>
      <vt:lpstr>Útvary českého jazyka</vt:lpstr>
      <vt:lpstr>Doplňte i,í/y,ý:</vt:lpstr>
      <vt:lpstr>SPISOVNÉ ÚTVARY</vt:lpstr>
      <vt:lpstr>NESPISOVNÉ ÚTVARY</vt:lpstr>
      <vt:lpstr>Snímek 6</vt:lpstr>
      <vt:lpstr>Snímek 7</vt:lpstr>
      <vt:lpstr>V následující ukázce se vyskytuje mnoho výrazů z obecné češtiny. Přeformulujte text tak, aby nebyl užit nespisovný jazyk:</vt:lpstr>
      <vt:lpstr>Snímek 9</vt:lpstr>
      <vt:lpstr>„PŘELOŽTE“ nářeční výrazy:</vt:lpstr>
      <vt:lpstr>Na závěr si zopakujeme teorii:</vt:lpstr>
      <vt:lpstr>Procvičení:</vt:lpstr>
      <vt:lpstr>Domácí úkol: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Útvary českého jazyka</dc:title>
  <dc:creator>Martina</dc:creator>
  <cp:lastModifiedBy>Martina</cp:lastModifiedBy>
  <cp:revision>23</cp:revision>
  <dcterms:created xsi:type="dcterms:W3CDTF">2010-11-12T13:59:54Z</dcterms:created>
  <dcterms:modified xsi:type="dcterms:W3CDTF">2012-08-06T13:49:30Z</dcterms:modified>
</cp:coreProperties>
</file>