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4" r:id="rId2"/>
    <p:sldId id="265" r:id="rId3"/>
    <p:sldId id="256" r:id="rId4"/>
    <p:sldId id="258" r:id="rId5"/>
    <p:sldId id="257" r:id="rId6"/>
    <p:sldId id="260" r:id="rId7"/>
    <p:sldId id="262" r:id="rId8"/>
    <p:sldId id="259" r:id="rId9"/>
    <p:sldId id="261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VY_32_INOVACE_03_SHODA PŘÍSUDKU S PODMĚTEM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SHODA PŘÍSUDKU S PODMĚTEM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01681C-A2D0-4B30-A596-1C478EF720AE}" type="presOf" srcId="{445C7998-7549-48B0-BD68-D4F0167F02E5}" destId="{BC35EE03-4121-4EF9-923D-7CB6D30D358D}" srcOrd="0" destOrd="0" presId="urn:microsoft.com/office/officeart/2005/8/layout/target3"/>
    <dgm:cxn modelId="{A958A0F3-220B-4E11-A011-3C0608C77F70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41E94712-B915-4522-8C3F-61D1DF36D7BA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D4FD7C4-163D-4396-8351-5004E9D5AFBE}" type="presOf" srcId="{EBC41103-E2E5-4D48-9B4B-425520D3D098}" destId="{F969C235-9271-4D34-B740-D627A121CAD0}" srcOrd="1" destOrd="0" presId="urn:microsoft.com/office/officeart/2005/8/layout/target3"/>
    <dgm:cxn modelId="{FCBF239A-C8C5-412D-A203-BCCB9BE66699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F3A6347-3262-4948-AA87-298E197811D3}" type="presOf" srcId="{C73C7642-F245-4585-8F88-243F9FAEF6CA}" destId="{97289DF2-90F4-4EC2-A9FC-633B00BAB610}" srcOrd="0" destOrd="0" presId="urn:microsoft.com/office/officeart/2005/8/layout/target3"/>
    <dgm:cxn modelId="{199F62D3-6164-47BB-8195-2DA404D98CD8}" type="presOf" srcId="{445C7998-7549-48B0-BD68-D4F0167F02E5}" destId="{4D19AB04-24FA-40C2-B203-52AE3D15E171}" srcOrd="1" destOrd="0" presId="urn:microsoft.com/office/officeart/2005/8/layout/target3"/>
    <dgm:cxn modelId="{0BB7F13D-A19C-4E21-AB96-E996F100C65C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6C9C4B1-F4D6-457B-899D-71BE58395831}" type="presOf" srcId="{DAEA276B-ECF9-46F6-A7D3-4693B2D32BC4}" destId="{F69A1436-182C-465B-AD7F-FE48E0C090C1}" srcOrd="1" destOrd="0" presId="urn:microsoft.com/office/officeart/2005/8/layout/target3"/>
    <dgm:cxn modelId="{6C778CC0-C34E-4003-BE6F-B9CBB52101F9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F7126A4-5547-47DC-B3BE-58B20F4DE3A2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EFB48B83-2F1F-4CF0-AA26-626C85D60D80}" type="presOf" srcId="{C73C7642-F245-4585-8F88-243F9FAEF6CA}" destId="{AA41A67C-3D3F-4AE9-9E0F-5D7F7BB2E741}" srcOrd="1" destOrd="0" presId="urn:microsoft.com/office/officeart/2005/8/layout/target3"/>
    <dgm:cxn modelId="{A7FA7741-C058-4960-B627-456E0F7625B2}" type="presOf" srcId="{019433A1-1324-4DE1-9E6F-32B851095F74}" destId="{E7297F21-D4FD-4A41-AE58-814D01A6B5E7}" srcOrd="1" destOrd="0" presId="urn:microsoft.com/office/officeart/2005/8/layout/target3"/>
    <dgm:cxn modelId="{45FA60F0-0A02-41FF-B17A-9F2906E867DD}" type="presParOf" srcId="{71045F8C-00FA-488E-A7BD-E2E6753D979D}" destId="{3577EC6B-C980-4F34-8C69-4365E7B8FC8C}" srcOrd="0" destOrd="0" presId="urn:microsoft.com/office/officeart/2005/8/layout/target3"/>
    <dgm:cxn modelId="{D33D97F2-F773-4A8B-92A0-67A77A21530A}" type="presParOf" srcId="{71045F8C-00FA-488E-A7BD-E2E6753D979D}" destId="{6940EB87-DC1D-4BC3-9408-9AC2E1FFC039}" srcOrd="1" destOrd="0" presId="urn:microsoft.com/office/officeart/2005/8/layout/target3"/>
    <dgm:cxn modelId="{CEF6BA57-37AB-4DDF-9C70-098B35BBEA7E}" type="presParOf" srcId="{71045F8C-00FA-488E-A7BD-E2E6753D979D}" destId="{BC35EE03-4121-4EF9-923D-7CB6D30D358D}" srcOrd="2" destOrd="0" presId="urn:microsoft.com/office/officeart/2005/8/layout/target3"/>
    <dgm:cxn modelId="{82368D6B-129C-4C51-AEEC-651BD75262CB}" type="presParOf" srcId="{71045F8C-00FA-488E-A7BD-E2E6753D979D}" destId="{C95EEA27-3CBF-4645-A92D-9D8AF5C1CBFC}" srcOrd="3" destOrd="0" presId="urn:microsoft.com/office/officeart/2005/8/layout/target3"/>
    <dgm:cxn modelId="{D94DC711-8373-4C71-9E19-B25754D0D540}" type="presParOf" srcId="{71045F8C-00FA-488E-A7BD-E2E6753D979D}" destId="{851BB866-B6AE-4566-893F-4C635BA974FC}" srcOrd="4" destOrd="0" presId="urn:microsoft.com/office/officeart/2005/8/layout/target3"/>
    <dgm:cxn modelId="{092BD5C5-5E82-4B9A-BD61-2B6741C2F0C5}" type="presParOf" srcId="{71045F8C-00FA-488E-A7BD-E2E6753D979D}" destId="{643EA938-EDE0-4533-ACCC-D2BD6F3A527C}" srcOrd="5" destOrd="0" presId="urn:microsoft.com/office/officeart/2005/8/layout/target3"/>
    <dgm:cxn modelId="{6BAF0B87-AB98-42C8-9A9C-26B790457273}" type="presParOf" srcId="{71045F8C-00FA-488E-A7BD-E2E6753D979D}" destId="{92F31B18-D66D-4CC7-89B9-378928DE877D}" srcOrd="6" destOrd="0" presId="urn:microsoft.com/office/officeart/2005/8/layout/target3"/>
    <dgm:cxn modelId="{57B964EF-E92B-4456-A351-0EF76B5907EC}" type="presParOf" srcId="{71045F8C-00FA-488E-A7BD-E2E6753D979D}" destId="{902074E1-B931-4618-97F1-FADBE82E9C3C}" srcOrd="7" destOrd="0" presId="urn:microsoft.com/office/officeart/2005/8/layout/target3"/>
    <dgm:cxn modelId="{5DB15341-8AF3-45C6-A515-202C5B0169A3}" type="presParOf" srcId="{71045F8C-00FA-488E-A7BD-E2E6753D979D}" destId="{A3817367-F2BC-482F-8832-FA00B51DCCF3}" srcOrd="8" destOrd="0" presId="urn:microsoft.com/office/officeart/2005/8/layout/target3"/>
    <dgm:cxn modelId="{6E700439-44C2-4423-8F8F-4AA49025E14C}" type="presParOf" srcId="{71045F8C-00FA-488E-A7BD-E2E6753D979D}" destId="{626ABFF6-56C8-4386-B662-68EC364EED9D}" srcOrd="9" destOrd="0" presId="urn:microsoft.com/office/officeart/2005/8/layout/target3"/>
    <dgm:cxn modelId="{AE1C1E31-DAB5-43E0-80D1-4A279DCE5A54}" type="presParOf" srcId="{71045F8C-00FA-488E-A7BD-E2E6753D979D}" destId="{6DB11F1C-D028-4800-9625-6611CA9DE6D4}" srcOrd="10" destOrd="0" presId="urn:microsoft.com/office/officeart/2005/8/layout/target3"/>
    <dgm:cxn modelId="{8A2B4C1D-FAED-417B-A063-512638C1C603}" type="presParOf" srcId="{71045F8C-00FA-488E-A7BD-E2E6753D979D}" destId="{CDED6FE3-AD8F-4ACC-B6B8-710EDDD97598}" srcOrd="11" destOrd="0" presId="urn:microsoft.com/office/officeart/2005/8/layout/target3"/>
    <dgm:cxn modelId="{132DB32D-C679-4D4A-A6FB-390CF9E185FE}" type="presParOf" srcId="{71045F8C-00FA-488E-A7BD-E2E6753D979D}" destId="{397AC6D7-84A6-4150-958F-83C92D9ACF38}" srcOrd="12" destOrd="0" presId="urn:microsoft.com/office/officeart/2005/8/layout/target3"/>
    <dgm:cxn modelId="{D475C406-5AF8-4A9C-87BC-287C2D7B25F8}" type="presParOf" srcId="{71045F8C-00FA-488E-A7BD-E2E6753D979D}" destId="{D7419528-33A6-416D-9E64-B3F7915C5149}" srcOrd="13" destOrd="0" presId="urn:microsoft.com/office/officeart/2005/8/layout/target3"/>
    <dgm:cxn modelId="{A8AC6730-1309-4AB9-A689-63FD962D7928}" type="presParOf" srcId="{71045F8C-00FA-488E-A7BD-E2E6753D979D}" destId="{97289DF2-90F4-4EC2-A9FC-633B00BAB610}" srcOrd="14" destOrd="0" presId="urn:microsoft.com/office/officeart/2005/8/layout/target3"/>
    <dgm:cxn modelId="{9B66B709-2D99-4B20-9F44-41771BF70CEC}" type="presParOf" srcId="{71045F8C-00FA-488E-A7BD-E2E6753D979D}" destId="{234EBA9D-95B4-4C20-A84E-6F65F1085DC6}" srcOrd="15" destOrd="0" presId="urn:microsoft.com/office/officeart/2005/8/layout/target3"/>
    <dgm:cxn modelId="{3794D25F-44E5-4490-A057-8159475C0DDA}" type="presParOf" srcId="{71045F8C-00FA-488E-A7BD-E2E6753D979D}" destId="{12255512-213F-41DF-90A6-8B4CD74A2B52}" srcOrd="16" destOrd="0" presId="urn:microsoft.com/office/officeart/2005/8/layout/target3"/>
    <dgm:cxn modelId="{A02AF0E7-D74F-4099-AEE6-556DE58D7FE0}" type="presParOf" srcId="{71045F8C-00FA-488E-A7BD-E2E6753D979D}" destId="{50C2F88D-8688-44C2-A854-691F34009D3B}" srcOrd="17" destOrd="0" presId="urn:microsoft.com/office/officeart/2005/8/layout/target3"/>
    <dgm:cxn modelId="{953105E4-B6C7-46E8-BDBF-E228FC9735F6}" type="presParOf" srcId="{71045F8C-00FA-488E-A7BD-E2E6753D979D}" destId="{4D19AB04-24FA-40C2-B203-52AE3D15E171}" srcOrd="18" destOrd="0" presId="urn:microsoft.com/office/officeart/2005/8/layout/target3"/>
    <dgm:cxn modelId="{45D663D4-AE9A-4121-A332-14CC7D4C7EC7}" type="presParOf" srcId="{71045F8C-00FA-488E-A7BD-E2E6753D979D}" destId="{832BF48F-0145-4429-9E02-8FCA946CCE9E}" srcOrd="19" destOrd="0" presId="urn:microsoft.com/office/officeart/2005/8/layout/target3"/>
    <dgm:cxn modelId="{9227790C-7F44-434A-91AC-75499B65CDE6}" type="presParOf" srcId="{71045F8C-00FA-488E-A7BD-E2E6753D979D}" destId="{E7297F21-D4FD-4A41-AE58-814D01A6B5E7}" srcOrd="20" destOrd="0" presId="urn:microsoft.com/office/officeart/2005/8/layout/target3"/>
    <dgm:cxn modelId="{664EC6DF-BE8C-44C1-ADBD-8B15D1D506E3}" type="presParOf" srcId="{71045F8C-00FA-488E-A7BD-E2E6753D979D}" destId="{F69A1436-182C-465B-AD7F-FE48E0C090C1}" srcOrd="21" destOrd="0" presId="urn:microsoft.com/office/officeart/2005/8/layout/target3"/>
    <dgm:cxn modelId="{1D67D9D7-708B-49D3-9E1B-4CDFEDC543D4}" type="presParOf" srcId="{71045F8C-00FA-488E-A7BD-E2E6753D979D}" destId="{AA41A67C-3D3F-4AE9-9E0F-5D7F7BB2E741}" srcOrd="22" destOrd="0" presId="urn:microsoft.com/office/officeart/2005/8/layout/target3"/>
    <dgm:cxn modelId="{1F595A95-1F9F-4270-B102-D920A30B84D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VY_32_INOVACE_03_SHODA PŘÍSUDKU S PODMĚTEM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SHODA PŘÍSUDKU S PODMĚTEM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DAE46-44D3-4D8E-9228-DCF1491803E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40090-4C45-4619-B2C1-37DD6BDAD6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97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4032633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524581"/>
              </p:ext>
            </p:extLst>
          </p:nvPr>
        </p:nvGraphicFramePr>
        <p:xfrm>
          <a:off x="1403648" y="1988840"/>
          <a:ext cx="6096000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přehled + procvičení  shody přísudku s podmětem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je vždy na následujícím snímku</a:t>
                      </a:r>
                      <a:r>
                        <a:rPr lang="cs-CZ" dirty="0" smtClean="0"/>
                        <a:t>, popř</a:t>
                      </a:r>
                      <a:r>
                        <a:rPr lang="cs-CZ" dirty="0" smtClean="0"/>
                        <a:t>. přiletí na kliknutí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78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SHODA PŘÍSUDKU S PODMĚTEM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12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9129" y="692696"/>
            <a:ext cx="8640960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u="sng" dirty="0" smtClean="0">
                <a:solidFill>
                  <a:srgbClr val="FF0000"/>
                </a:solidFill>
              </a:rPr>
              <a:t>POKUD JE SLOVESO V MINULÉM ČASE, MUSÍM NAJÍT PODMĚT!!</a:t>
            </a:r>
          </a:p>
          <a:p>
            <a:endParaRPr lang="cs-CZ" sz="4400" dirty="0"/>
          </a:p>
          <a:p>
            <a:r>
              <a:rPr lang="cs-CZ" sz="4400" dirty="0" smtClean="0"/>
              <a:t>Žáci seděli v lavici.</a:t>
            </a:r>
          </a:p>
          <a:p>
            <a:r>
              <a:rPr lang="cs-CZ" sz="4400" dirty="0" smtClean="0"/>
              <a:t>Kdo seděl?    T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 žáci              seděl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</a:p>
          <a:p>
            <a:endParaRPr lang="cs-CZ" sz="4400" dirty="0">
              <a:solidFill>
                <a:srgbClr val="FF0000"/>
              </a:solidFill>
            </a:endParaRPr>
          </a:p>
          <a:p>
            <a:r>
              <a:rPr lang="cs-CZ" sz="4400" dirty="0" smtClean="0"/>
              <a:t>Dívky seděly v lavici.</a:t>
            </a:r>
          </a:p>
          <a:p>
            <a:r>
              <a:rPr lang="cs-CZ" sz="4400" dirty="0"/>
              <a:t>Kdo seděl?    </a:t>
            </a:r>
            <a:r>
              <a:rPr lang="cs-CZ" sz="4400" dirty="0" smtClean="0"/>
              <a:t>T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 dívky              seděl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</a:t>
            </a:r>
          </a:p>
          <a:p>
            <a:endParaRPr lang="cs-CZ" sz="4400" dirty="0">
              <a:solidFill>
                <a:srgbClr val="FF0000"/>
              </a:solidFill>
            </a:endParaRPr>
          </a:p>
          <a:p>
            <a:endParaRPr lang="cs-CZ" sz="4400" dirty="0">
              <a:solidFill>
                <a:srgbClr val="FF0000"/>
              </a:solidFill>
            </a:endParaRPr>
          </a:p>
          <a:p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5147101" y="30689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436096" y="50851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35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202419"/>
              </p:ext>
            </p:extLst>
          </p:nvPr>
        </p:nvGraphicFramePr>
        <p:xfrm>
          <a:off x="539552" y="620688"/>
          <a:ext cx="8136904" cy="551382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520280"/>
                <a:gridCol w="2088232"/>
                <a:gridCol w="3528392"/>
              </a:tblGrid>
              <a:tr h="576064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PODMĚT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KONCOVKA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b="0" dirty="0"/>
                    </a:p>
                  </a:txBody>
                  <a:tcPr/>
                </a:tc>
              </a:tr>
              <a:tr h="1227584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ROD MUŽSKÝ ŽIVOTNÝ</a:t>
                      </a:r>
                    </a:p>
                    <a:p>
                      <a:r>
                        <a:rPr lang="cs-CZ" sz="2800" b="1" dirty="0" smtClean="0"/>
                        <a:t> ti  muži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      </a:t>
                      </a:r>
                      <a:r>
                        <a:rPr lang="cs-CZ" sz="6600" dirty="0" smtClean="0"/>
                        <a:t>- i</a:t>
                      </a:r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T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b="0" dirty="0" smtClean="0"/>
                        <a:t> muži přišl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b="0" dirty="0" smtClean="0"/>
                        <a:t>.</a:t>
                      </a:r>
                    </a:p>
                    <a:p>
                      <a:r>
                        <a:rPr lang="cs-CZ" sz="2800" b="0" dirty="0" smtClean="0"/>
                        <a:t>T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 </a:t>
                      </a:r>
                      <a:r>
                        <a:rPr lang="cs-CZ" sz="2800" b="0" dirty="0" smtClean="0"/>
                        <a:t>kamarádi se vráti</a:t>
                      </a:r>
                      <a:r>
                        <a:rPr lang="cs-CZ" sz="2800" b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b="0" dirty="0" smtClean="0"/>
                        <a:t>.</a:t>
                      </a:r>
                    </a:p>
                    <a:p>
                      <a:r>
                        <a:rPr lang="cs-CZ" sz="2800" b="0" dirty="0" smtClean="0"/>
                        <a:t>T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 </a:t>
                      </a:r>
                      <a:r>
                        <a:rPr lang="cs-CZ" sz="2800" b="0" dirty="0" smtClean="0"/>
                        <a:t>psi na nás vrčel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b="0" dirty="0" smtClean="0"/>
                        <a:t>.</a:t>
                      </a:r>
                      <a:endParaRPr lang="cs-CZ" sz="2800" b="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ROD MUŽSKÝ NEŽIVOTNÝ</a:t>
                      </a:r>
                    </a:p>
                    <a:p>
                      <a:r>
                        <a:rPr lang="cs-CZ" sz="2800" b="1" dirty="0" smtClean="0"/>
                        <a:t> ty hrady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4400" b="1" dirty="0" smtClean="0"/>
                        <a:t>   </a:t>
                      </a:r>
                      <a:r>
                        <a:rPr lang="cs-CZ" sz="6600" b="1" dirty="0" smtClean="0"/>
                        <a:t>- y</a:t>
                      </a:r>
                      <a:endParaRPr lang="cs-CZ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 lesy hučel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.</a:t>
                      </a:r>
                    </a:p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 stroje se rozbil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.</a:t>
                      </a:r>
                    </a:p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 plameny šlehal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ROD ŽENSKÝ</a:t>
                      </a:r>
                    </a:p>
                    <a:p>
                      <a:r>
                        <a:rPr lang="cs-CZ" sz="2800" b="1" dirty="0" smtClean="0"/>
                        <a:t> ty ženy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cs-CZ" sz="4400" b="1" dirty="0" smtClean="0"/>
                        <a:t>   </a:t>
                      </a:r>
                      <a:r>
                        <a:rPr lang="cs-CZ" sz="6600" b="1" dirty="0" smtClean="0"/>
                        <a:t>- y</a:t>
                      </a:r>
                      <a:endParaRPr lang="cs-CZ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 </a:t>
                      </a:r>
                      <a:r>
                        <a:rPr lang="cs-CZ" sz="2800" dirty="0" smtClean="0"/>
                        <a:t>dívky se radoval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.</a:t>
                      </a:r>
                    </a:p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 růže rozkvetl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sz="2800" dirty="0" smtClean="0"/>
                        <a:t>.</a:t>
                      </a:r>
                    </a:p>
                  </a:txBody>
                  <a:tcPr/>
                </a:tc>
              </a:tr>
              <a:tr h="106977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ROD STŘEDNÍ</a:t>
                      </a:r>
                    </a:p>
                    <a:p>
                      <a:r>
                        <a:rPr lang="cs-CZ" sz="2800" b="1" dirty="0" smtClean="0"/>
                        <a:t>  ta města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600" b="1" dirty="0" smtClean="0"/>
                        <a:t>- a</a:t>
                      </a:r>
                      <a:endParaRPr lang="cs-CZ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 pole byl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 zorán</a:t>
                      </a:r>
                      <a:r>
                        <a:rPr lang="cs-CZ" sz="2800" b="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. </a:t>
                      </a:r>
                    </a:p>
                    <a:p>
                      <a:r>
                        <a:rPr lang="cs-CZ" sz="2800" dirty="0" smtClean="0"/>
                        <a:t>T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 auta troubil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.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653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SPRÁVNÉ -I, -Y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Včely létal ___   z květu na květ.</a:t>
            </a:r>
          </a:p>
          <a:p>
            <a:r>
              <a:rPr lang="cs-CZ" sz="3200" dirty="0" smtClean="0"/>
              <a:t>Na jaře se stromy zazelenal___.</a:t>
            </a:r>
          </a:p>
          <a:p>
            <a:r>
              <a:rPr lang="cs-CZ" sz="3200" dirty="0" smtClean="0"/>
              <a:t>Do letadla nastoupil___   všichni cestující.</a:t>
            </a:r>
          </a:p>
          <a:p>
            <a:r>
              <a:rPr lang="cs-CZ" sz="3200" dirty="0" smtClean="0"/>
              <a:t>Knížky ležel___  na stole.</a:t>
            </a:r>
          </a:p>
          <a:p>
            <a:r>
              <a:rPr lang="cs-CZ" sz="3200" dirty="0" smtClean="0"/>
              <a:t>V kleci pobíhal___  malí tygři.</a:t>
            </a:r>
          </a:p>
          <a:p>
            <a:r>
              <a:rPr lang="cs-CZ" sz="3200" dirty="0" smtClean="0"/>
              <a:t>Místa byl___  vyhrazen___  pro děti.</a:t>
            </a:r>
          </a:p>
          <a:p>
            <a:r>
              <a:rPr lang="cs-CZ" sz="3200" dirty="0" smtClean="0"/>
              <a:t>Myslivci zavolal___  na psy.</a:t>
            </a:r>
          </a:p>
          <a:p>
            <a:r>
              <a:rPr lang="cs-CZ" sz="3200" dirty="0" smtClean="0"/>
              <a:t>Lupiči ukradl___  všechny šperky.</a:t>
            </a:r>
          </a:p>
          <a:p>
            <a:r>
              <a:rPr lang="cs-CZ" sz="3200" dirty="0" smtClean="0"/>
              <a:t>Všechny šperky byl___ ukradeny.</a:t>
            </a:r>
          </a:p>
          <a:p>
            <a:endParaRPr lang="cs-CZ" sz="3200" dirty="0" smtClean="0"/>
          </a:p>
          <a:p>
            <a:pPr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491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Včely létal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z květu na květ.</a:t>
            </a:r>
          </a:p>
          <a:p>
            <a:r>
              <a:rPr lang="cs-CZ" sz="3200" dirty="0" smtClean="0"/>
              <a:t>Na jaře se stromy zazelenal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Do letadla nastoupil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všichni cestující.</a:t>
            </a:r>
          </a:p>
          <a:p>
            <a:r>
              <a:rPr lang="cs-CZ" sz="3200" dirty="0" smtClean="0"/>
              <a:t>Knížky ležel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na stole.</a:t>
            </a:r>
          </a:p>
          <a:p>
            <a:r>
              <a:rPr lang="cs-CZ" sz="3200" dirty="0" smtClean="0"/>
              <a:t>V kleci pobíhal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malí tygři.</a:t>
            </a:r>
          </a:p>
          <a:p>
            <a:r>
              <a:rPr lang="cs-CZ" sz="3200" dirty="0" smtClean="0"/>
              <a:t>Místa byl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r>
              <a:rPr lang="cs-CZ" sz="3200" dirty="0" smtClean="0"/>
              <a:t>  vyhrazen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r>
              <a:rPr lang="cs-CZ" sz="3200" dirty="0" smtClean="0"/>
              <a:t>  pro děti.</a:t>
            </a:r>
          </a:p>
          <a:p>
            <a:r>
              <a:rPr lang="cs-CZ" sz="3200" dirty="0" smtClean="0"/>
              <a:t>Myslivci zavolal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na psy.</a:t>
            </a:r>
          </a:p>
          <a:p>
            <a:r>
              <a:rPr lang="cs-CZ" sz="3200" dirty="0" smtClean="0"/>
              <a:t>Lupiči ukradl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všechny šperky.</a:t>
            </a:r>
          </a:p>
          <a:p>
            <a:r>
              <a:rPr lang="cs-CZ" sz="3200" dirty="0" smtClean="0"/>
              <a:t>Všechny šperky byl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ukradeny.</a:t>
            </a:r>
          </a:p>
          <a:p>
            <a:endParaRPr lang="cs-CZ" sz="3200" dirty="0" smtClean="0"/>
          </a:p>
          <a:p>
            <a:pPr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629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!!!     POZOR     !!!!!!!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412776"/>
            <a:ext cx="4067944" cy="4176464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6000" dirty="0" smtClean="0"/>
              <a:t>   </a:t>
            </a:r>
            <a:r>
              <a:rPr lang="cs-CZ" sz="5400" dirty="0" smtClean="0">
                <a:solidFill>
                  <a:srgbClr val="002060"/>
                </a:solidFill>
              </a:rPr>
              <a:t>ti  koně</a:t>
            </a:r>
          </a:p>
          <a:p>
            <a:pPr indent="0">
              <a:buNone/>
            </a:pPr>
            <a:r>
              <a:rPr lang="cs-CZ" sz="5400" dirty="0" smtClean="0">
                <a:solidFill>
                  <a:srgbClr val="002060"/>
                </a:solidFill>
              </a:rPr>
              <a:t>        ti lidičky</a:t>
            </a:r>
          </a:p>
          <a:p>
            <a:pPr indent="0">
              <a:buNone/>
            </a:pPr>
            <a:r>
              <a:rPr lang="cs-CZ" sz="5400" dirty="0" smtClean="0">
                <a:solidFill>
                  <a:srgbClr val="002060"/>
                </a:solidFill>
              </a:rPr>
              <a:t>        ti rodiče</a:t>
            </a:r>
          </a:p>
          <a:p>
            <a:pPr indent="0">
              <a:buNone/>
            </a:pPr>
            <a:r>
              <a:rPr lang="cs-CZ" sz="5400" dirty="0" smtClean="0">
                <a:solidFill>
                  <a:srgbClr val="002060"/>
                </a:solidFill>
              </a:rPr>
              <a:t>    my všichni</a:t>
            </a:r>
          </a:p>
          <a:p>
            <a:endParaRPr lang="cs-CZ" sz="6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076056" y="1844824"/>
            <a:ext cx="3610744" cy="4752528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dirty="0" smtClean="0"/>
              <a:t>     </a:t>
            </a:r>
            <a:r>
              <a:rPr lang="cs-CZ" sz="6600" dirty="0" smtClean="0">
                <a:solidFill>
                  <a:srgbClr val="002060"/>
                </a:solidFill>
              </a:rPr>
              <a:t>ty děti</a:t>
            </a:r>
          </a:p>
          <a:p>
            <a:pPr indent="0">
              <a:buNone/>
            </a:pPr>
            <a:endParaRPr lang="cs-CZ" sz="9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indent="0">
              <a:buNone/>
            </a:pPr>
            <a:r>
              <a:rPr lang="cs-CZ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-y</a:t>
            </a:r>
            <a:endParaRPr lang="cs-CZ" sz="96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5076056" y="1628800"/>
            <a:ext cx="0" cy="4608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1547664" y="4861902"/>
            <a:ext cx="32970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-i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Šipka doprava 11"/>
          <p:cNvSpPr/>
          <p:nvPr/>
        </p:nvSpPr>
        <p:spPr>
          <a:xfrm rot="2953854">
            <a:off x="1839609" y="514831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5400000">
            <a:off x="6413344" y="35318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9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 SPRÁVNÉ -I, -Y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Děti strávil___  prázdniny na táboře.</a:t>
            </a:r>
          </a:p>
          <a:p>
            <a:r>
              <a:rPr lang="cs-CZ" sz="3200" dirty="0" smtClean="0"/>
              <a:t>Jel___  jsme na výlet.</a:t>
            </a:r>
          </a:p>
          <a:p>
            <a:r>
              <a:rPr lang="cs-CZ" sz="3200" dirty="0" smtClean="0"/>
              <a:t>To kolo nám koupil___  rodiče.</a:t>
            </a:r>
          </a:p>
          <a:p>
            <a:r>
              <a:rPr lang="cs-CZ" sz="3200" dirty="0" smtClean="0"/>
              <a:t>Na louce pobíhal___  divocí koně.</a:t>
            </a:r>
          </a:p>
          <a:p>
            <a:r>
              <a:rPr lang="cs-CZ" sz="3200" dirty="0" smtClean="0"/>
              <a:t>Všechny děti zlobil___ své rodiče.</a:t>
            </a:r>
          </a:p>
          <a:p>
            <a:r>
              <a:rPr lang="cs-CZ" sz="3200" dirty="0" smtClean="0"/>
              <a:t>Koupil___   jsme si ty obrázky, co jsme chtěl___ .</a:t>
            </a:r>
          </a:p>
          <a:p>
            <a:r>
              <a:rPr lang="cs-CZ" sz="3200" dirty="0" smtClean="0"/>
              <a:t>Kluci snědl____ jen buchty, které byl___  s mákem.</a:t>
            </a:r>
          </a:p>
          <a:p>
            <a:r>
              <a:rPr lang="cs-CZ" sz="3200" dirty="0" smtClean="0"/>
              <a:t>Hlásil___  to v rádiu.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63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Děti strávil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prázdniny na táboře.</a:t>
            </a:r>
          </a:p>
          <a:p>
            <a:r>
              <a:rPr lang="cs-CZ" sz="3200" dirty="0" smtClean="0"/>
              <a:t>Jel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jsme na výlet.</a:t>
            </a:r>
          </a:p>
          <a:p>
            <a:r>
              <a:rPr lang="cs-CZ" sz="3200" dirty="0" smtClean="0"/>
              <a:t>To kolo nám koupil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rodiče.</a:t>
            </a:r>
          </a:p>
          <a:p>
            <a:r>
              <a:rPr lang="cs-CZ" sz="3200" dirty="0" smtClean="0"/>
              <a:t>Na louce pobíhal</a:t>
            </a:r>
            <a:r>
              <a:rPr lang="cs-CZ" sz="3200" dirty="0" smtClean="0">
                <a:solidFill>
                  <a:srgbClr val="FF0000"/>
                </a:solidFill>
              </a:rPr>
              <a:t>i </a:t>
            </a:r>
            <a:r>
              <a:rPr lang="cs-CZ" sz="3200" dirty="0" smtClean="0"/>
              <a:t> divocí koně.</a:t>
            </a:r>
          </a:p>
          <a:p>
            <a:r>
              <a:rPr lang="cs-CZ" sz="3200" dirty="0" smtClean="0"/>
              <a:t>Všechny děti zlobil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své rodiče.</a:t>
            </a:r>
          </a:p>
          <a:p>
            <a:r>
              <a:rPr lang="cs-CZ" sz="3200" dirty="0" smtClean="0"/>
              <a:t>Koupil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 jsme si ty obrázky, co jsme chtěl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.</a:t>
            </a:r>
          </a:p>
          <a:p>
            <a:r>
              <a:rPr lang="cs-CZ" sz="3200" dirty="0" smtClean="0"/>
              <a:t>Kluci snědl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jen buchty, které byl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s mákem.</a:t>
            </a:r>
          </a:p>
          <a:p>
            <a:r>
              <a:rPr lang="cs-CZ" sz="3200" dirty="0" smtClean="0"/>
              <a:t>Hlásil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 to v rádiu.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05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VYMYSLI VĚTY S TĚMITO PODMĚTY – </a:t>
            </a:r>
            <a:r>
              <a:rPr lang="cs-CZ" sz="2700" dirty="0" smtClean="0"/>
              <a:t>sloveso musí být v minulém čase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5141168"/>
          </a:xfrm>
        </p:spPr>
        <p:txBody>
          <a:bodyPr/>
          <a:lstStyle/>
          <a:p>
            <a:r>
              <a:rPr lang="cs-CZ" dirty="0" smtClean="0"/>
              <a:t>sněhuláci </a:t>
            </a:r>
          </a:p>
          <a:p>
            <a:pPr indent="0">
              <a:buNone/>
            </a:pPr>
            <a:r>
              <a:rPr lang="cs-CZ" dirty="0" smtClean="0"/>
              <a:t>                          Na jaře všichni sněhuláci roztáli.</a:t>
            </a:r>
          </a:p>
          <a:p>
            <a:endParaRPr lang="cs-CZ" dirty="0" smtClean="0"/>
          </a:p>
          <a:p>
            <a:r>
              <a:rPr lang="cs-CZ" dirty="0" smtClean="0"/>
              <a:t>velká parkoviště</a:t>
            </a:r>
          </a:p>
          <a:p>
            <a:pPr indent="0">
              <a:buNone/>
            </a:pPr>
            <a:r>
              <a:rPr lang="cs-CZ" dirty="0" smtClean="0"/>
              <a:t>                           Velká parkoviště zela prázdnotou.</a:t>
            </a:r>
          </a:p>
          <a:p>
            <a:endParaRPr lang="cs-CZ" dirty="0" smtClean="0"/>
          </a:p>
          <a:p>
            <a:r>
              <a:rPr lang="cs-CZ" dirty="0" smtClean="0"/>
              <a:t>motocykly</a:t>
            </a:r>
          </a:p>
          <a:p>
            <a:pPr indent="0">
              <a:buNone/>
            </a:pPr>
            <a:r>
              <a:rPr lang="cs-CZ" dirty="0" smtClean="0"/>
              <a:t>                           Cestou nás předjely asi 4 motocykly.</a:t>
            </a:r>
          </a:p>
          <a:p>
            <a:endParaRPr lang="cs-CZ" dirty="0" smtClean="0"/>
          </a:p>
          <a:p>
            <a:r>
              <a:rPr lang="cs-CZ" dirty="0" smtClean="0"/>
              <a:t>lesy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Blízké lesy tajemně hučely.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302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uman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271</TotalTime>
  <Words>521</Words>
  <Application>Microsoft Office PowerPoint</Application>
  <PresentationFormat>Předvádění na obrazovce (4:3)</PresentationFormat>
  <Paragraphs>115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Human</vt:lpstr>
      <vt:lpstr>Prezentace aplikace PowerPoint</vt:lpstr>
      <vt:lpstr>Anotace</vt:lpstr>
      <vt:lpstr>SHODA PŘÍSUDKU S PODMĚTEM</vt:lpstr>
      <vt:lpstr>Prezentace aplikace PowerPoint</vt:lpstr>
      <vt:lpstr>Prezentace aplikace PowerPoint</vt:lpstr>
      <vt:lpstr>DOPLŇ SPRÁVNÉ -I, -Y</vt:lpstr>
      <vt:lpstr>ŘEŠENÍ</vt:lpstr>
      <vt:lpstr>!!!     POZOR     !!!!!!!</vt:lpstr>
      <vt:lpstr>DOPLŇ SPRÁVNÉ -I, -Y</vt:lpstr>
      <vt:lpstr>ŘEŠENÍ</vt:lpstr>
      <vt:lpstr>VYMYSLI VĚTY S TĚMITO PODMĚTY – sloveso musí být v minulém čase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SHODA PŘÍSUDKU S PODMĚTEM</dc:title>
  <dc:creator>Steidlová</dc:creator>
  <cp:lastModifiedBy>Steidlová</cp:lastModifiedBy>
  <cp:revision>15</cp:revision>
  <dcterms:created xsi:type="dcterms:W3CDTF">2012-05-29T07:14:42Z</dcterms:created>
  <dcterms:modified xsi:type="dcterms:W3CDTF">2012-06-03T15:46:27Z</dcterms:modified>
</cp:coreProperties>
</file>