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VY_32_INOVACE_04_SHODA PŘÍSUDKU S NĚKOLIKANÁSOBNÝM  PODMĚTEM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SHODA PŘÍSUDKU S NĚKOLIKANÁSOBNÝM PODMĚTEM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23AA11-E2FE-4B53-9AB9-0F7971AD7978}" type="presOf" srcId="{DAEA276B-ECF9-46F6-A7D3-4693B2D32BC4}" destId="{F69A1436-182C-465B-AD7F-FE48E0C090C1}" srcOrd="1" destOrd="0" presId="urn:microsoft.com/office/officeart/2005/8/layout/target3"/>
    <dgm:cxn modelId="{F9A3BAD5-D3F9-4C8F-8734-FCA6AF17F419}" type="presOf" srcId="{39F8B381-5807-488E-AC22-73DD4140ED4A}" destId="{71045F8C-00FA-488E-A7BD-E2E6753D979D}" srcOrd="0" destOrd="0" presId="urn:microsoft.com/office/officeart/2005/8/layout/target3"/>
    <dgm:cxn modelId="{5D035664-230B-4186-8CB6-DD4D5C612D27}" type="presOf" srcId="{445C7998-7549-48B0-BD68-D4F0167F02E5}" destId="{BC35EE03-4121-4EF9-923D-7CB6D30D358D}" srcOrd="0" destOrd="0" presId="urn:microsoft.com/office/officeart/2005/8/layout/target3"/>
    <dgm:cxn modelId="{600ACC7A-46EA-4866-A2C3-690DF10B4879}" type="presOf" srcId="{019433A1-1324-4DE1-9E6F-32B851095F74}" destId="{A3817367-F2BC-482F-8832-FA00B51DCCF3}" srcOrd="0" destOrd="0" presId="urn:microsoft.com/office/officeart/2005/8/layout/target3"/>
    <dgm:cxn modelId="{26D6CDE0-CD18-4BE0-9C1C-36E1F7B513CE}" type="presOf" srcId="{FBBFC3EA-9D9D-4F3A-BEA6-9C2C0E46BF20}" destId="{643EA938-EDE0-4533-ACCC-D2BD6F3A527C}" srcOrd="0" destOrd="0" presId="urn:microsoft.com/office/officeart/2005/8/layout/target3"/>
    <dgm:cxn modelId="{6B835B92-7E38-4FE7-9D80-70040A28EE7D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B735ADC-4BAA-4F7B-BABC-EEB98D5EFE44}" type="presOf" srcId="{DAEA276B-ECF9-46F6-A7D3-4693B2D32BC4}" destId="{CDED6FE3-AD8F-4ACC-B6B8-710EDDD97598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D67040A-4951-484E-BE3A-2EF8D1947962}" type="presOf" srcId="{C73C7642-F245-4585-8F88-243F9FAEF6CA}" destId="{97289DF2-90F4-4EC2-A9FC-633B00BAB610}" srcOrd="0" destOrd="0" presId="urn:microsoft.com/office/officeart/2005/8/layout/target3"/>
    <dgm:cxn modelId="{AECF38F5-813A-4ACE-89CF-18A795218110}" type="presOf" srcId="{445C7998-7549-48B0-BD68-D4F0167F02E5}" destId="{4D19AB04-24FA-40C2-B203-52AE3D15E171}" srcOrd="1" destOrd="0" presId="urn:microsoft.com/office/officeart/2005/8/layout/target3"/>
    <dgm:cxn modelId="{BA4761E0-E7A8-4FD7-B629-3E461A88E6D1}" type="presOf" srcId="{EBC41103-E2E5-4D48-9B4B-425520D3D098}" destId="{F969C235-9271-4D34-B740-D627A121CAD0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A587FFB-0B87-41C8-9D4A-FBE4B03B7E7F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FF7BA30-A910-42AD-93C5-F22AE3550504}" type="presOf" srcId="{EBC41103-E2E5-4D48-9B4B-425520D3D098}" destId="{50C2F88D-8688-44C2-A854-691F34009D3B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5E7FAD3-DA55-4189-8C66-8B57403A2FDB}" type="presOf" srcId="{019433A1-1324-4DE1-9E6F-32B851095F74}" destId="{E7297F21-D4FD-4A41-AE58-814D01A6B5E7}" srcOrd="1" destOrd="0" presId="urn:microsoft.com/office/officeart/2005/8/layout/target3"/>
    <dgm:cxn modelId="{17574330-2C8C-443B-93AB-D016D71C0352}" type="presParOf" srcId="{71045F8C-00FA-488E-A7BD-E2E6753D979D}" destId="{3577EC6B-C980-4F34-8C69-4365E7B8FC8C}" srcOrd="0" destOrd="0" presId="urn:microsoft.com/office/officeart/2005/8/layout/target3"/>
    <dgm:cxn modelId="{D91AA6B2-9AA9-4D0F-B918-6781D653A94D}" type="presParOf" srcId="{71045F8C-00FA-488E-A7BD-E2E6753D979D}" destId="{6940EB87-DC1D-4BC3-9408-9AC2E1FFC039}" srcOrd="1" destOrd="0" presId="urn:microsoft.com/office/officeart/2005/8/layout/target3"/>
    <dgm:cxn modelId="{DFD25A96-4885-4722-B899-6530271F0DD4}" type="presParOf" srcId="{71045F8C-00FA-488E-A7BD-E2E6753D979D}" destId="{BC35EE03-4121-4EF9-923D-7CB6D30D358D}" srcOrd="2" destOrd="0" presId="urn:microsoft.com/office/officeart/2005/8/layout/target3"/>
    <dgm:cxn modelId="{1E27BB5C-B704-4F6B-8126-6B6DE52C819E}" type="presParOf" srcId="{71045F8C-00FA-488E-A7BD-E2E6753D979D}" destId="{C95EEA27-3CBF-4645-A92D-9D8AF5C1CBFC}" srcOrd="3" destOrd="0" presId="urn:microsoft.com/office/officeart/2005/8/layout/target3"/>
    <dgm:cxn modelId="{96373BD2-A1F0-47D0-A94C-8A2CCE6FA28D}" type="presParOf" srcId="{71045F8C-00FA-488E-A7BD-E2E6753D979D}" destId="{851BB866-B6AE-4566-893F-4C635BA974FC}" srcOrd="4" destOrd="0" presId="urn:microsoft.com/office/officeart/2005/8/layout/target3"/>
    <dgm:cxn modelId="{9667E52A-B87F-4962-A1D1-98558DB9DAB3}" type="presParOf" srcId="{71045F8C-00FA-488E-A7BD-E2E6753D979D}" destId="{643EA938-EDE0-4533-ACCC-D2BD6F3A527C}" srcOrd="5" destOrd="0" presId="urn:microsoft.com/office/officeart/2005/8/layout/target3"/>
    <dgm:cxn modelId="{707E0A70-8265-4082-BDD6-BA5A2F6F0E8A}" type="presParOf" srcId="{71045F8C-00FA-488E-A7BD-E2E6753D979D}" destId="{92F31B18-D66D-4CC7-89B9-378928DE877D}" srcOrd="6" destOrd="0" presId="urn:microsoft.com/office/officeart/2005/8/layout/target3"/>
    <dgm:cxn modelId="{CB87DD66-CAA0-44E8-AA8C-72BF2E9921F5}" type="presParOf" srcId="{71045F8C-00FA-488E-A7BD-E2E6753D979D}" destId="{902074E1-B931-4618-97F1-FADBE82E9C3C}" srcOrd="7" destOrd="0" presId="urn:microsoft.com/office/officeart/2005/8/layout/target3"/>
    <dgm:cxn modelId="{CB4780DD-F501-4122-89EF-0C5FAAF2A864}" type="presParOf" srcId="{71045F8C-00FA-488E-A7BD-E2E6753D979D}" destId="{A3817367-F2BC-482F-8832-FA00B51DCCF3}" srcOrd="8" destOrd="0" presId="urn:microsoft.com/office/officeart/2005/8/layout/target3"/>
    <dgm:cxn modelId="{80687196-0225-484E-AF1B-F2F82C5CC20F}" type="presParOf" srcId="{71045F8C-00FA-488E-A7BD-E2E6753D979D}" destId="{626ABFF6-56C8-4386-B662-68EC364EED9D}" srcOrd="9" destOrd="0" presId="urn:microsoft.com/office/officeart/2005/8/layout/target3"/>
    <dgm:cxn modelId="{B583AB69-4327-45B4-9FF0-66CB8FBBFA98}" type="presParOf" srcId="{71045F8C-00FA-488E-A7BD-E2E6753D979D}" destId="{6DB11F1C-D028-4800-9625-6611CA9DE6D4}" srcOrd="10" destOrd="0" presId="urn:microsoft.com/office/officeart/2005/8/layout/target3"/>
    <dgm:cxn modelId="{1B817680-1AFC-4E83-B007-9FD716418089}" type="presParOf" srcId="{71045F8C-00FA-488E-A7BD-E2E6753D979D}" destId="{CDED6FE3-AD8F-4ACC-B6B8-710EDDD97598}" srcOrd="11" destOrd="0" presId="urn:microsoft.com/office/officeart/2005/8/layout/target3"/>
    <dgm:cxn modelId="{60BAAAD9-E827-4573-847B-108E1E4F20AF}" type="presParOf" srcId="{71045F8C-00FA-488E-A7BD-E2E6753D979D}" destId="{397AC6D7-84A6-4150-958F-83C92D9ACF38}" srcOrd="12" destOrd="0" presId="urn:microsoft.com/office/officeart/2005/8/layout/target3"/>
    <dgm:cxn modelId="{D316A407-2F6D-4235-87E2-CA4482131DC8}" type="presParOf" srcId="{71045F8C-00FA-488E-A7BD-E2E6753D979D}" destId="{D7419528-33A6-416D-9E64-B3F7915C5149}" srcOrd="13" destOrd="0" presId="urn:microsoft.com/office/officeart/2005/8/layout/target3"/>
    <dgm:cxn modelId="{88272533-A6FE-4CAA-80BA-D235E6D7DE5F}" type="presParOf" srcId="{71045F8C-00FA-488E-A7BD-E2E6753D979D}" destId="{97289DF2-90F4-4EC2-A9FC-633B00BAB610}" srcOrd="14" destOrd="0" presId="urn:microsoft.com/office/officeart/2005/8/layout/target3"/>
    <dgm:cxn modelId="{A3326386-B33F-4356-8AC9-3087AA516626}" type="presParOf" srcId="{71045F8C-00FA-488E-A7BD-E2E6753D979D}" destId="{234EBA9D-95B4-4C20-A84E-6F65F1085DC6}" srcOrd="15" destOrd="0" presId="urn:microsoft.com/office/officeart/2005/8/layout/target3"/>
    <dgm:cxn modelId="{9D1B8A61-692B-4408-AEE2-156D14BE7EC7}" type="presParOf" srcId="{71045F8C-00FA-488E-A7BD-E2E6753D979D}" destId="{12255512-213F-41DF-90A6-8B4CD74A2B52}" srcOrd="16" destOrd="0" presId="urn:microsoft.com/office/officeart/2005/8/layout/target3"/>
    <dgm:cxn modelId="{E03F7FD6-B3A5-47F8-B840-E3D63D8B238F}" type="presParOf" srcId="{71045F8C-00FA-488E-A7BD-E2E6753D979D}" destId="{50C2F88D-8688-44C2-A854-691F34009D3B}" srcOrd="17" destOrd="0" presId="urn:microsoft.com/office/officeart/2005/8/layout/target3"/>
    <dgm:cxn modelId="{1E1B6CE2-1E61-481E-A9C4-8F5B62A4EE30}" type="presParOf" srcId="{71045F8C-00FA-488E-A7BD-E2E6753D979D}" destId="{4D19AB04-24FA-40C2-B203-52AE3D15E171}" srcOrd="18" destOrd="0" presId="urn:microsoft.com/office/officeart/2005/8/layout/target3"/>
    <dgm:cxn modelId="{4C25AEF7-52C5-4B7D-81DB-95C2BA4AED02}" type="presParOf" srcId="{71045F8C-00FA-488E-A7BD-E2E6753D979D}" destId="{832BF48F-0145-4429-9E02-8FCA946CCE9E}" srcOrd="19" destOrd="0" presId="urn:microsoft.com/office/officeart/2005/8/layout/target3"/>
    <dgm:cxn modelId="{98F0330E-E8BB-40F5-8C2D-AE0646E4C763}" type="presParOf" srcId="{71045F8C-00FA-488E-A7BD-E2E6753D979D}" destId="{E7297F21-D4FD-4A41-AE58-814D01A6B5E7}" srcOrd="20" destOrd="0" presId="urn:microsoft.com/office/officeart/2005/8/layout/target3"/>
    <dgm:cxn modelId="{5C3819E1-5F06-4FC0-A7C6-0DA34284DFFA}" type="presParOf" srcId="{71045F8C-00FA-488E-A7BD-E2E6753D979D}" destId="{F69A1436-182C-465B-AD7F-FE48E0C090C1}" srcOrd="21" destOrd="0" presId="urn:microsoft.com/office/officeart/2005/8/layout/target3"/>
    <dgm:cxn modelId="{FAABFB86-0D51-467F-8B8C-585AD5A5F033}" type="presParOf" srcId="{71045F8C-00FA-488E-A7BD-E2E6753D979D}" destId="{AA41A67C-3D3F-4AE9-9E0F-5D7F7BB2E741}" srcOrd="22" destOrd="0" presId="urn:microsoft.com/office/officeart/2005/8/layout/target3"/>
    <dgm:cxn modelId="{2BD4F028-CECC-4C4D-8167-49F2811D3D3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Vendula </a:t>
          </a:r>
          <a:r>
            <a:rPr lang="cs-CZ" sz="1400" kern="1200" dirty="0" err="1" smtClean="0"/>
            <a:t>Steidlová</a:t>
          </a:r>
          <a:r>
            <a:rPr lang="cs-CZ" sz="1400" kern="1200" dirty="0" smtClean="0"/>
            <a:t>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VY_32_INOVACE_04_SHODA PŘÍSUDKU S NĚKOLIKANÁSOBNÝM  PODMĚTEM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8.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SHODA PŘÍSUDKU S NĚKOLIKANÁSOBNÝM PODMĚTEM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4912323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87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645363"/>
              </p:ext>
            </p:extLst>
          </p:nvPr>
        </p:nvGraphicFramePr>
        <p:xfrm>
          <a:off x="1403648" y="1988840"/>
          <a:ext cx="6096000" cy="321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Přehled + procvičení  shody přísudku s několikanásobným podmětem, doplňovací cvičení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je vždy na následujícím snímku</a:t>
                      </a:r>
                      <a:r>
                        <a:rPr lang="cs-CZ" dirty="0" smtClean="0"/>
                        <a:t>, popř</a:t>
                      </a:r>
                      <a:r>
                        <a:rPr lang="cs-CZ" dirty="0" smtClean="0"/>
                        <a:t>. přiletí na kliknutí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515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59471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SHODA PŘÍSUDKU S NĚKOLIKANÁSOBNÝM PODMĚTEM 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27537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433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682042"/>
              </p:ext>
            </p:extLst>
          </p:nvPr>
        </p:nvGraphicFramePr>
        <p:xfrm>
          <a:off x="395536" y="548681"/>
          <a:ext cx="8064895" cy="59740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17855"/>
                <a:gridCol w="1502625"/>
                <a:gridCol w="3744415"/>
              </a:tblGrid>
              <a:tr h="432047"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NĚKOLIKANÁSOBNÝ PODMĚT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KONCOVKA U PŘÍSUDKU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alespoň 1 člen podmětu je rodu </a:t>
                      </a:r>
                      <a:r>
                        <a:rPr lang="cs-CZ" sz="2800" b="1" u="sng" dirty="0" smtClean="0"/>
                        <a:t>mužského životného </a:t>
                      </a:r>
                    </a:p>
                    <a:p>
                      <a:endParaRPr lang="cs-CZ" sz="2800" b="1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9600" b="1" dirty="0" smtClean="0"/>
                        <a:t>- i</a:t>
                      </a:r>
                      <a:endParaRPr lang="cs-CZ" sz="9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Tatínek a maminka spali.</a:t>
                      </a:r>
                    </a:p>
                    <a:p>
                      <a:r>
                        <a:rPr lang="cs-CZ" sz="2400" dirty="0" smtClean="0"/>
                        <a:t>Chlapci a děvčata spali. </a:t>
                      </a:r>
                    </a:p>
                    <a:p>
                      <a:r>
                        <a:rPr lang="cs-CZ" sz="2400" dirty="0" smtClean="0"/>
                        <a:t>Pes, kočky a koťata spali.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všechna podstatná jména </a:t>
                      </a:r>
                      <a:r>
                        <a:rPr lang="cs-CZ" sz="2400" b="1" u="sng" dirty="0" smtClean="0"/>
                        <a:t>středního rodu v množ. čísle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9600" b="1" dirty="0" smtClean="0"/>
                        <a:t> -a</a:t>
                      </a:r>
                      <a:endParaRPr lang="cs-CZ" sz="9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Koťata a štěňata spala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800" dirty="0" smtClean="0"/>
                    </a:p>
                    <a:p>
                      <a:r>
                        <a:rPr lang="cs-CZ" sz="2800" dirty="0" smtClean="0"/>
                        <a:t>ostatní případy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9600" b="1" dirty="0" smtClean="0"/>
                        <a:t>-y</a:t>
                      </a:r>
                      <a:endParaRPr lang="cs-CZ" sz="9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Koťata a štěně spaly. </a:t>
                      </a:r>
                    </a:p>
                    <a:p>
                      <a:r>
                        <a:rPr lang="cs-CZ" dirty="0" smtClean="0"/>
                        <a:t>Rusko a Bulharsko podepsaly dohodu.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864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SPRÁVNÉ –I, -Y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Slepice a kuřata se procházel___  po dvoře.</a:t>
            </a:r>
          </a:p>
          <a:p>
            <a:r>
              <a:rPr lang="cs-CZ" sz="3200" dirty="0" smtClean="0"/>
              <a:t>Knihy a sešity ležel___  na stole.</a:t>
            </a:r>
          </a:p>
          <a:p>
            <a:r>
              <a:rPr lang="cs-CZ" sz="3200" dirty="0" smtClean="0"/>
              <a:t>Petra, Kamila a Honza chyběl___.</a:t>
            </a:r>
          </a:p>
          <a:p>
            <a:r>
              <a:rPr lang="cs-CZ" sz="3200" dirty="0" smtClean="0"/>
              <a:t>Všechna okna i zrcadlo zářil___ čistotou.</a:t>
            </a:r>
          </a:p>
          <a:p>
            <a:r>
              <a:rPr lang="cs-CZ" sz="3200" dirty="0" smtClean="0"/>
              <a:t>Hříbě a kůzle skákal___ .</a:t>
            </a:r>
          </a:p>
          <a:p>
            <a:r>
              <a:rPr lang="cs-CZ" sz="3200" dirty="0" smtClean="0"/>
              <a:t>Hříbě a kůzlata skákal___ .</a:t>
            </a:r>
          </a:p>
          <a:p>
            <a:r>
              <a:rPr lang="cs-CZ" sz="3200" dirty="0" smtClean="0"/>
              <a:t>Hříbata a kůzlata skákal___ .</a:t>
            </a:r>
          </a:p>
          <a:p>
            <a:r>
              <a:rPr lang="cs-CZ" sz="3200" dirty="0" smtClean="0"/>
              <a:t>Všechny dívky a jejich učitel odjel___ .</a:t>
            </a:r>
          </a:p>
          <a:p>
            <a:r>
              <a:rPr lang="cs-CZ" sz="3200" dirty="0" smtClean="0"/>
              <a:t>Hrady a zámky byl___  zavřené.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0509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Slepice a kuřata se procházel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po dvoře.</a:t>
            </a:r>
          </a:p>
          <a:p>
            <a:r>
              <a:rPr lang="cs-CZ" sz="3200" dirty="0" smtClean="0"/>
              <a:t>Knihy a sešity ležel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na stole.</a:t>
            </a:r>
          </a:p>
          <a:p>
            <a:r>
              <a:rPr lang="cs-CZ" sz="3200" dirty="0" smtClean="0"/>
              <a:t>Petra, Kamila a Honza chyběl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Všechna okna i zrcadlo zářil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čistotou.</a:t>
            </a:r>
          </a:p>
          <a:p>
            <a:r>
              <a:rPr lang="cs-CZ" sz="3200" dirty="0" smtClean="0"/>
              <a:t>Hříbě a kůzle skákal</a:t>
            </a:r>
            <a:r>
              <a:rPr lang="cs-CZ" sz="3200" dirty="0" smtClean="0">
                <a:solidFill>
                  <a:srgbClr val="FF0000"/>
                </a:solidFill>
              </a:rPr>
              <a:t>y 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Hříbě a kůzlata skákal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.</a:t>
            </a:r>
          </a:p>
          <a:p>
            <a:r>
              <a:rPr lang="cs-CZ" sz="3200" dirty="0" smtClean="0"/>
              <a:t>Hříbata a kůzlata skákal</a:t>
            </a:r>
            <a:r>
              <a:rPr lang="cs-CZ" sz="3200" dirty="0" smtClean="0">
                <a:solidFill>
                  <a:srgbClr val="FF0000"/>
                </a:solidFill>
              </a:rPr>
              <a:t>a</a:t>
            </a:r>
            <a:r>
              <a:rPr lang="cs-CZ" sz="3200" dirty="0" smtClean="0"/>
              <a:t> .</a:t>
            </a:r>
          </a:p>
          <a:p>
            <a:r>
              <a:rPr lang="cs-CZ" sz="3200" dirty="0" smtClean="0"/>
              <a:t>Všechny dívky a jejich učitel odjel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.</a:t>
            </a:r>
          </a:p>
          <a:p>
            <a:r>
              <a:rPr lang="cs-CZ" sz="3200" dirty="0" smtClean="0"/>
              <a:t>Hrady a zámky byl</a:t>
            </a:r>
            <a:r>
              <a:rPr lang="cs-CZ" sz="3200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zavřené.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899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VYMYSLI VĚTY S TĚMITO PODMĚTY – </a:t>
            </a:r>
            <a:r>
              <a:rPr lang="cs-CZ" sz="2700" dirty="0" smtClean="0"/>
              <a:t>SLOVESO MUSÍ BÝT V MINUL. ČASE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dirty="0" smtClean="0"/>
              <a:t>hrušky a jablka</a:t>
            </a:r>
          </a:p>
          <a:p>
            <a:pPr indent="0">
              <a:buNone/>
            </a:pPr>
            <a:r>
              <a:rPr lang="cs-CZ" dirty="0" smtClean="0"/>
              <a:t>                      Hrušky a jablka na naší zahradě už dozrál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máma, táta a děti</a:t>
            </a:r>
          </a:p>
          <a:p>
            <a:pPr indent="0">
              <a:buNone/>
            </a:pPr>
            <a:r>
              <a:rPr lang="cs-CZ" dirty="0" smtClean="0"/>
              <a:t>                  Máma, táta a děti už odjel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na výlet do Prahy. </a:t>
            </a:r>
          </a:p>
          <a:p>
            <a:endParaRPr lang="cs-CZ" dirty="0" smtClean="0"/>
          </a:p>
          <a:p>
            <a:r>
              <a:rPr lang="cs-CZ" dirty="0" smtClean="0"/>
              <a:t>vlaky, auta a autobusy</a:t>
            </a:r>
          </a:p>
          <a:p>
            <a:pPr indent="0">
              <a:buNone/>
            </a:pPr>
            <a:r>
              <a:rPr lang="cs-CZ" dirty="0" smtClean="0"/>
              <a:t>                  Vlaky, auta a autobusy zastavil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na přejezdu.</a:t>
            </a:r>
          </a:p>
          <a:p>
            <a:endParaRPr lang="cs-CZ" dirty="0" smtClean="0"/>
          </a:p>
          <a:p>
            <a:r>
              <a:rPr lang="cs-CZ" dirty="0" smtClean="0"/>
              <a:t>mé sestry a jejich kamarád</a:t>
            </a:r>
          </a:p>
          <a:p>
            <a:pPr indent="0">
              <a:buNone/>
            </a:pPr>
            <a:r>
              <a:rPr lang="cs-CZ" dirty="0" smtClean="0"/>
              <a:t>                  Mé sestry a jejich kamarád už odešl</a:t>
            </a: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smtClean="0"/>
              <a:t>domů.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568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uman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121</TotalTime>
  <Words>367</Words>
  <Application>Microsoft Office PowerPoint</Application>
  <PresentationFormat>Předvádění na obrazovce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Human</vt:lpstr>
      <vt:lpstr>Prezentace aplikace PowerPoint</vt:lpstr>
      <vt:lpstr>Anotace</vt:lpstr>
      <vt:lpstr>SHODA PŘÍSUDKU S NĚKOLIKANÁSOBNÝM PODMĚTEM </vt:lpstr>
      <vt:lpstr>Prezentace aplikace PowerPoint</vt:lpstr>
      <vt:lpstr>DOPLŇ SPRÁVNÉ –I, -Y</vt:lpstr>
      <vt:lpstr>ŘEŠENÍ</vt:lpstr>
      <vt:lpstr>VYMYSLI VĚTY S TĚMITO PODMĚTY – SLOVESO MUSÍ BÝT V MINUL. ČASE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SHODA PŘÍSUDKU S NĚKOLIKANÁSOBNÝM PODMĚTEM </dc:title>
  <dc:creator>Steidlová</dc:creator>
  <cp:lastModifiedBy>Steidlová</cp:lastModifiedBy>
  <cp:revision>8</cp:revision>
  <dcterms:created xsi:type="dcterms:W3CDTF">2012-05-29T11:46:52Z</dcterms:created>
  <dcterms:modified xsi:type="dcterms:W3CDTF">2012-06-03T15:47:09Z</dcterms:modified>
</cp:coreProperties>
</file>