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8B537D-A77D-477F-8AED-330D26D519C0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0274A3-F4D0-400B-ADF2-6325DA1F3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274A3-F4D0-400B-ADF2-6325DA1F35C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0257FD-0BA6-4337-855A-1C9A29A2216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25E4905-037F-4FEE-9139-AED6C23A4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399706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VY_32_INOVACE_08_Podmět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PODMĚT Po  (subjekt)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275856" y="5445224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47864" y="4869160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4293096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68144" y="3717032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3068960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47864" y="2492896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152" y="1916832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8144" y="1268760"/>
            <a:ext cx="36004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Opakování přísudku: p</a:t>
            </a:r>
            <a:r>
              <a:rPr lang="cs-CZ" sz="2400" i="1" dirty="0" smtClean="0"/>
              <a:t>odtrhněte přísudek a vyberte správné tvrzení o jeho druhu.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251520" y="980728"/>
          <a:ext cx="8463136" cy="4808592"/>
        </p:xfrm>
        <a:graphic>
          <a:graphicData uri="http://schemas.openxmlformats.org/drawingml/2006/table">
            <a:tbl>
              <a:tblPr/>
              <a:tblGrid>
                <a:gridCol w="360039"/>
                <a:gridCol w="2664296"/>
                <a:gridCol w="2592288"/>
                <a:gridCol w="2846513"/>
              </a:tblGrid>
              <a:tr h="648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1.</a:t>
                      </a:r>
                      <a:endParaRPr lang="cs-CZ" sz="18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Co se od nás chcete ještě naučit?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err="1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př.slovesný</a:t>
                      </a: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R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složený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2.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Pomáhali jsme uklízet jídelnu.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jmenný se sponou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Ř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R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3.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Matka už zůstala bydlet na venkově. 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složený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4.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To bych nechtěl znova zažít.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jmenný beze spony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složený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5.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Kniha nejlepší přítel člověka.</a:t>
                      </a:r>
                      <a:endParaRPr lang="cs-CZ" sz="195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jmenný se sponou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Y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jmenný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beze spony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6.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Byla by ráda zůstala doma.</a:t>
                      </a:r>
                      <a:endParaRPr lang="cs-CZ" sz="195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slovesný 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K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slovesný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složený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7.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Byli bychom se víc těšili.</a:t>
                      </a:r>
                      <a:endParaRPr lang="cs-CZ" sz="195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slovesný 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Á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slovesný složený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8.</a:t>
                      </a:r>
                      <a:endParaRPr lang="cs-CZ" sz="18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Učení není vždy snadné.</a:t>
                      </a:r>
                      <a:endParaRPr lang="cs-CZ" sz="195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jmenný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se sponou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př. </a:t>
                      </a:r>
                      <a:r>
                        <a:rPr lang="cs-CZ" sz="195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slovesný jednoduchý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5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K</a:t>
                      </a:r>
                      <a:endParaRPr lang="cs-CZ" sz="19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6093296"/>
          <a:ext cx="3399656" cy="476672"/>
        </p:xfrm>
        <a:graphic>
          <a:graphicData uri="http://schemas.openxmlformats.org/drawingml/2006/table">
            <a:tbl>
              <a:tblPr/>
              <a:tblGrid>
                <a:gridCol w="424957"/>
                <a:gridCol w="424957"/>
                <a:gridCol w="424957"/>
                <a:gridCol w="424957"/>
                <a:gridCol w="424957"/>
                <a:gridCol w="424957"/>
                <a:gridCol w="424957"/>
                <a:gridCol w="424957"/>
              </a:tblGrid>
              <a:tr h="4766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932040" y="6093296"/>
          <a:ext cx="3399656" cy="476672"/>
        </p:xfrm>
        <a:graphic>
          <a:graphicData uri="http://schemas.openxmlformats.org/drawingml/2006/table">
            <a:tbl>
              <a:tblPr/>
              <a:tblGrid>
                <a:gridCol w="424957"/>
                <a:gridCol w="424957"/>
                <a:gridCol w="424957"/>
                <a:gridCol w="424957"/>
                <a:gridCol w="424957"/>
                <a:gridCol w="424957"/>
                <a:gridCol w="424957"/>
                <a:gridCol w="424957"/>
              </a:tblGrid>
              <a:tr h="4766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P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R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K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Á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</a:t>
                      </a:r>
                      <a:endParaRPr lang="cs-CZ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animBg="1"/>
      <p:bldP spid="12" grpId="0" animBg="1"/>
      <p:bldP spid="13" grpId="0" animBg="1"/>
      <p:bldP spid="10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Podmět (Po)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Spolu s přísudkem patří mezi základní větné členy.</a:t>
            </a:r>
          </a:p>
          <a:p>
            <a:r>
              <a:rPr lang="cs-CZ" dirty="0" smtClean="0"/>
              <a:t>Podtrháváme ho rovnou čarou.</a:t>
            </a:r>
          </a:p>
          <a:p>
            <a:r>
              <a:rPr lang="cs-CZ" dirty="0" smtClean="0"/>
              <a:t>Je závislý na přísudku a ptáme se na něj otázkou: kdo, co?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Př.: </a:t>
            </a:r>
            <a:r>
              <a:rPr lang="cs-CZ" u="sng" dirty="0" smtClean="0"/>
              <a:t>Prádlo</a:t>
            </a:r>
            <a:r>
              <a:rPr lang="cs-CZ" dirty="0" smtClean="0"/>
              <a:t> na sluníčku pěkně uschlo.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Podmět může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vyjádřený</a:t>
            </a:r>
          </a:p>
          <a:p>
            <a:pPr lvl="1"/>
            <a:r>
              <a:rPr lang="cs-CZ" i="1" u="sng" dirty="0" smtClean="0"/>
              <a:t>Komenský</a:t>
            </a:r>
            <a:r>
              <a:rPr lang="cs-CZ" i="1" dirty="0" smtClean="0"/>
              <a:t> miloval svou vlast.</a:t>
            </a:r>
          </a:p>
          <a:p>
            <a:endParaRPr lang="cs-CZ" dirty="0" smtClean="0"/>
          </a:p>
          <a:p>
            <a:r>
              <a:rPr lang="cs-CZ" b="1" dirty="0" smtClean="0"/>
              <a:t>nevyjádřený</a:t>
            </a:r>
          </a:p>
          <a:p>
            <a:pPr lvl="1"/>
            <a:r>
              <a:rPr lang="cs-CZ" i="1" dirty="0" smtClean="0"/>
              <a:t>Pořád o tom mluvil. (on)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r>
              <a:rPr lang="cs-CZ" b="1" dirty="0" smtClean="0"/>
              <a:t>všeobecný</a:t>
            </a:r>
          </a:p>
          <a:p>
            <a:pPr lvl="1"/>
            <a:r>
              <a:rPr lang="cs-CZ" dirty="0" smtClean="0"/>
              <a:t>není vyjádřený, nemůžeme ho do věty jednoznačně doplnit, týká se mnoha lidí</a:t>
            </a:r>
          </a:p>
          <a:p>
            <a:pPr lvl="1"/>
            <a:r>
              <a:rPr lang="cs-CZ" i="1" dirty="0" smtClean="0"/>
              <a:t>Povídali, že mu hráli. – </a:t>
            </a:r>
            <a:r>
              <a:rPr lang="cs-CZ" dirty="0" smtClean="0"/>
              <a:t>platí pro více lidí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Vyhledejte podmět a přiřaďte ho ke slovnímu druhu.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Nikolas</a:t>
            </a:r>
            <a:r>
              <a:rPr lang="cs-CZ" dirty="0" smtClean="0"/>
              <a:t> mi o tom neustále vyprávěl.</a:t>
            </a:r>
          </a:p>
          <a:p>
            <a:r>
              <a:rPr lang="cs-CZ" dirty="0" smtClean="0"/>
              <a:t>Ať je částice.</a:t>
            </a:r>
          </a:p>
          <a:p>
            <a:r>
              <a:rPr lang="cs-CZ" dirty="0" smtClean="0"/>
              <a:t>Mluvit o té nešťastné události není snadné.</a:t>
            </a:r>
          </a:p>
          <a:p>
            <a:r>
              <a:rPr lang="cs-CZ" dirty="0" smtClean="0"/>
              <a:t>Poučovat je snadné.</a:t>
            </a:r>
          </a:p>
          <a:p>
            <a:r>
              <a:rPr lang="cs-CZ" dirty="0" smtClean="0"/>
              <a:t>Z lesa se ozývalo hlasité houkání sovy.</a:t>
            </a:r>
          </a:p>
          <a:p>
            <a:r>
              <a:rPr lang="cs-CZ" dirty="0" smtClean="0"/>
              <a:t>Co ti na to řekla matka?</a:t>
            </a:r>
          </a:p>
          <a:p>
            <a:r>
              <a:rPr lang="cs-CZ" dirty="0" smtClean="0"/>
              <a:t>Auto sjelo ze silnice. </a:t>
            </a:r>
          </a:p>
          <a:p>
            <a:r>
              <a:rPr lang="cs-CZ" dirty="0" smtClean="0"/>
              <a:t>Několikrát je číslovka neurčitá.</a:t>
            </a:r>
          </a:p>
          <a:p>
            <a:r>
              <a:rPr lang="cs-CZ" dirty="0" smtClean="0"/>
              <a:t>Z pokoje bylo slyšet hlasité </a:t>
            </a:r>
            <a:r>
              <a:rPr lang="cs-CZ" dirty="0" err="1" smtClean="0"/>
              <a:t>bác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Kouření škodí zdraví.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2060848"/>
            <a:ext cx="115212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55576" y="2420888"/>
            <a:ext cx="43204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55576" y="2924944"/>
            <a:ext cx="1008112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131840" y="4221088"/>
            <a:ext cx="864096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283968" y="3789040"/>
            <a:ext cx="115212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27584" y="3356992"/>
            <a:ext cx="115212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55576" y="5085184"/>
            <a:ext cx="1584176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27584" y="4653136"/>
            <a:ext cx="648072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27584" y="5949280"/>
            <a:ext cx="115212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644008" y="5517232"/>
            <a:ext cx="57606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Rozlište podmět všeobecný a nevyjádřený: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6300192" cy="4572000"/>
          </a:xfrm>
        </p:spPr>
        <p:txBody>
          <a:bodyPr/>
          <a:lstStyle/>
          <a:p>
            <a:r>
              <a:rPr lang="cs-CZ" dirty="0" smtClean="0"/>
              <a:t>Ve slově být píšeme tvrdé </a:t>
            </a:r>
            <a:r>
              <a:rPr lang="cs-CZ" dirty="0" err="1" smtClean="0"/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Šli jsme do kina.</a:t>
            </a:r>
          </a:p>
          <a:p>
            <a:r>
              <a:rPr lang="cs-CZ" dirty="0" smtClean="0"/>
              <a:t>S poctivostí nejdál dojdeš.</a:t>
            </a:r>
          </a:p>
          <a:p>
            <a:r>
              <a:rPr lang="cs-CZ" dirty="0" smtClean="0"/>
              <a:t>Dostal zápal plic.</a:t>
            </a:r>
          </a:p>
          <a:p>
            <a:r>
              <a:rPr lang="cs-CZ" dirty="0" smtClean="0"/>
              <a:t>Maso okořeníme a vložíme do vroucí vody</a:t>
            </a:r>
          </a:p>
          <a:p>
            <a:r>
              <a:rPr lang="cs-CZ" dirty="0" smtClean="0"/>
              <a:t>Co dávají dnes večer v kině?</a:t>
            </a:r>
          </a:p>
          <a:p>
            <a:r>
              <a:rPr lang="cs-CZ" dirty="0" smtClean="0"/>
              <a:t>Jdi už konečně pryč!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300192" y="1600200"/>
            <a:ext cx="2376264" cy="4572000"/>
          </a:xfrm>
        </p:spPr>
        <p:txBody>
          <a:bodyPr/>
          <a:lstStyle/>
          <a:p>
            <a:r>
              <a:rPr lang="cs-CZ" dirty="0" smtClean="0"/>
              <a:t>všeobecný</a:t>
            </a:r>
          </a:p>
          <a:p>
            <a:r>
              <a:rPr lang="cs-CZ" dirty="0" smtClean="0"/>
              <a:t>nevyjádřený</a:t>
            </a:r>
          </a:p>
          <a:p>
            <a:r>
              <a:rPr lang="cs-CZ" dirty="0" smtClean="0"/>
              <a:t>všeobecný</a:t>
            </a:r>
          </a:p>
          <a:p>
            <a:r>
              <a:rPr lang="cs-CZ" dirty="0" smtClean="0"/>
              <a:t>nevyjádřený</a:t>
            </a:r>
          </a:p>
          <a:p>
            <a:r>
              <a:rPr lang="cs-CZ" dirty="0" smtClean="0"/>
              <a:t>všeobecný</a:t>
            </a:r>
          </a:p>
          <a:p>
            <a:r>
              <a:rPr lang="cs-CZ" dirty="0" smtClean="0"/>
              <a:t>všeobecný</a:t>
            </a:r>
          </a:p>
          <a:p>
            <a:r>
              <a:rPr lang="cs-CZ" dirty="0" smtClean="0"/>
              <a:t>nevyjádřený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v následujících větách podmět?</a:t>
            </a:r>
            <a:br>
              <a:rPr lang="cs-CZ" dirty="0" smtClean="0"/>
            </a:br>
            <a:r>
              <a:rPr lang="cs-CZ" dirty="0" smtClean="0"/>
              <a:t>Pokud ano, jaký?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565212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Dnes pršelo celý den.</a:t>
            </a:r>
          </a:p>
          <a:p>
            <a:r>
              <a:rPr lang="cs-CZ" dirty="0" smtClean="0"/>
              <a:t>Vidličku držíme v levé ruce.</a:t>
            </a:r>
          </a:p>
          <a:p>
            <a:r>
              <a:rPr lang="cs-CZ" dirty="0" smtClean="0"/>
              <a:t>Bylo mi smutno.</a:t>
            </a:r>
          </a:p>
          <a:p>
            <a:r>
              <a:rPr lang="cs-CZ" dirty="0" smtClean="0"/>
              <a:t>Nepodařilo se mi dorazit.</a:t>
            </a:r>
          </a:p>
          <a:p>
            <a:r>
              <a:rPr lang="cs-CZ" dirty="0" smtClean="0"/>
              <a:t>Od prachu mě pálily oči.</a:t>
            </a:r>
          </a:p>
          <a:p>
            <a:r>
              <a:rPr lang="cs-CZ" dirty="0" smtClean="0"/>
              <a:t>Silně zahřmělo.</a:t>
            </a:r>
          </a:p>
          <a:p>
            <a:r>
              <a:rPr lang="cs-CZ" dirty="0" smtClean="0"/>
              <a:t>Spal dlouho.</a:t>
            </a:r>
          </a:p>
          <a:p>
            <a:r>
              <a:rPr lang="cs-CZ" dirty="0" smtClean="0"/>
              <a:t>V divadle hráli Hamleta.</a:t>
            </a:r>
          </a:p>
          <a:p>
            <a:r>
              <a:rPr lang="cs-CZ" dirty="0" smtClean="0"/>
              <a:t>Psali jsme test z angličtiny.</a:t>
            </a:r>
          </a:p>
          <a:p>
            <a:r>
              <a:rPr lang="cs-CZ" dirty="0" smtClean="0"/>
              <a:t>Bolí mě v zádech.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80112" y="1600200"/>
            <a:ext cx="316835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Ne – v. </a:t>
            </a:r>
            <a:r>
              <a:rPr lang="cs-CZ" dirty="0" err="1" smtClean="0"/>
              <a:t>jednočl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 – všeobecný</a:t>
            </a:r>
          </a:p>
          <a:p>
            <a:r>
              <a:rPr lang="cs-CZ" dirty="0" smtClean="0"/>
              <a:t>Ne – v. </a:t>
            </a:r>
            <a:r>
              <a:rPr lang="cs-CZ" dirty="0" err="1" smtClean="0"/>
              <a:t>jednočl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 – dorazit</a:t>
            </a:r>
          </a:p>
          <a:p>
            <a:r>
              <a:rPr lang="cs-CZ" dirty="0" smtClean="0"/>
              <a:t>Ano – oči</a:t>
            </a:r>
          </a:p>
          <a:p>
            <a:r>
              <a:rPr lang="cs-CZ" dirty="0" smtClean="0"/>
              <a:t>Ne – v. </a:t>
            </a:r>
            <a:r>
              <a:rPr lang="cs-CZ" dirty="0" err="1" smtClean="0"/>
              <a:t>jednočl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 – nevyjádřený</a:t>
            </a:r>
          </a:p>
          <a:p>
            <a:r>
              <a:rPr lang="cs-CZ" dirty="0" smtClean="0"/>
              <a:t>Ano – všeobecný</a:t>
            </a:r>
          </a:p>
          <a:p>
            <a:r>
              <a:rPr lang="cs-CZ" dirty="0" smtClean="0"/>
              <a:t>Ano – nevyjádřený</a:t>
            </a:r>
          </a:p>
          <a:p>
            <a:r>
              <a:rPr lang="cs-CZ" dirty="0" smtClean="0"/>
              <a:t>Ne – v. </a:t>
            </a:r>
            <a:r>
              <a:rPr lang="cs-CZ" dirty="0" err="1" smtClean="0"/>
              <a:t>jednočl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Vyřešte křížovku: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3923928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Každý o tom věděl. </a:t>
            </a:r>
            <a:r>
              <a:rPr lang="cs-CZ" i="1" dirty="0" smtClean="0"/>
              <a:t>Jakým slovním druhem je podmět.</a:t>
            </a:r>
            <a:endParaRPr lang="cs-CZ" dirty="0" smtClean="0"/>
          </a:p>
          <a:p>
            <a:r>
              <a:rPr lang="cs-CZ" dirty="0" smtClean="0"/>
              <a:t>Řekla mi o tom naše Jana. </a:t>
            </a:r>
            <a:r>
              <a:rPr lang="cs-CZ" i="1" dirty="0" smtClean="0"/>
              <a:t>Vypište podmět.</a:t>
            </a:r>
            <a:endParaRPr lang="cs-CZ" dirty="0" smtClean="0"/>
          </a:p>
          <a:p>
            <a:r>
              <a:rPr lang="cs-CZ" dirty="0" smtClean="0"/>
              <a:t>Láska je kořením života. </a:t>
            </a:r>
            <a:r>
              <a:rPr lang="cs-CZ" i="1" dirty="0" smtClean="0"/>
              <a:t>Vypište podmět.</a:t>
            </a:r>
            <a:endParaRPr lang="cs-CZ" dirty="0" smtClean="0"/>
          </a:p>
          <a:p>
            <a:r>
              <a:rPr lang="cs-CZ" dirty="0" smtClean="0"/>
              <a:t>V zimě se něco stalo. </a:t>
            </a:r>
            <a:r>
              <a:rPr lang="cs-CZ" i="1" dirty="0" smtClean="0"/>
              <a:t>Vypište podmět.</a:t>
            </a:r>
            <a:endParaRPr lang="cs-CZ" dirty="0" smtClean="0"/>
          </a:p>
          <a:p>
            <a:r>
              <a:rPr lang="cs-CZ" dirty="0" smtClean="0"/>
              <a:t>Chodil do školy rád. </a:t>
            </a:r>
            <a:r>
              <a:rPr lang="cs-CZ" i="1" dirty="0" smtClean="0"/>
              <a:t>Jaký druh podmětu je v této větě.</a:t>
            </a:r>
          </a:p>
          <a:p>
            <a:r>
              <a:rPr lang="cs-CZ" dirty="0" smtClean="0"/>
              <a:t>A je spojka souřadicí. </a:t>
            </a:r>
            <a:r>
              <a:rPr lang="cs-CZ" i="1" dirty="0" smtClean="0"/>
              <a:t>Vyhledejte podmět.</a:t>
            </a:r>
          </a:p>
          <a:p>
            <a:r>
              <a:rPr lang="cs-CZ" dirty="0" smtClean="0"/>
              <a:t>Tak je příslovce. </a:t>
            </a:r>
            <a:r>
              <a:rPr lang="cs-CZ" i="1" dirty="0" smtClean="0"/>
              <a:t>Vyhledejte podmět.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2"/>
          </p:nvPr>
        </p:nvGraphicFramePr>
        <p:xfrm>
          <a:off x="3779915" y="1988841"/>
          <a:ext cx="4896540" cy="3888430"/>
        </p:xfrm>
        <a:graphic>
          <a:graphicData uri="http://schemas.openxmlformats.org/drawingml/2006/table">
            <a:tbl>
              <a:tblPr/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1475656" y="1484784"/>
          <a:ext cx="5688624" cy="4416552"/>
        </p:xfrm>
        <a:graphic>
          <a:graphicData uri="http://schemas.openxmlformats.org/drawingml/2006/table">
            <a:tbl>
              <a:tblPr/>
              <a:tblGrid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  <a:gridCol w="474052"/>
              </a:tblGrid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55576" y="6093296"/>
            <a:ext cx="7237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Tajenku použijte ve větě tak, aby byla podmětem.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Učebnice strany 95,96.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582</Words>
  <Application>Microsoft Office PowerPoint</Application>
  <PresentationFormat>Předvádění na obrazovce (4:3)</PresentationFormat>
  <Paragraphs>183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PODMĚT Po  (subjekt)</vt:lpstr>
      <vt:lpstr>                                  Opakování přísudku: podtrhněte přísudek a vyberte správné tvrzení o jeho druhu. :</vt:lpstr>
      <vt:lpstr>Podmět (Po)</vt:lpstr>
      <vt:lpstr>Podmět může být:</vt:lpstr>
      <vt:lpstr>Vyhledejte podmět a přiřaďte ho ke slovnímu druhu.</vt:lpstr>
      <vt:lpstr>Rozlište podmět všeobecný a nevyjádřený:</vt:lpstr>
      <vt:lpstr>Je v následujících větách podmět? Pokud ano, jaký?</vt:lpstr>
      <vt:lpstr>Vyřešte křížovku:</vt:lpstr>
      <vt:lpstr>ŘEŠENÍ:</vt:lpstr>
      <vt:lpstr>Další 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</dc:title>
  <dc:creator>Martina</dc:creator>
  <cp:lastModifiedBy>Martina</cp:lastModifiedBy>
  <cp:revision>14</cp:revision>
  <dcterms:created xsi:type="dcterms:W3CDTF">2010-09-05T12:40:02Z</dcterms:created>
  <dcterms:modified xsi:type="dcterms:W3CDTF">2011-08-31T12:03:32Z</dcterms:modified>
</cp:coreProperties>
</file>