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1" r:id="rId2"/>
    <p:sldId id="272" r:id="rId3"/>
    <p:sldId id="257" r:id="rId4"/>
    <p:sldId id="258" r:id="rId5"/>
    <p:sldId id="259" r:id="rId6"/>
    <p:sldId id="261" r:id="rId7"/>
    <p:sldId id="265" r:id="rId8"/>
    <p:sldId id="266" r:id="rId9"/>
    <p:sldId id="260" r:id="rId10"/>
    <p:sldId id="262" r:id="rId11"/>
    <p:sldId id="263" r:id="rId12"/>
    <p:sldId id="267" r:id="rId13"/>
    <p:sldId id="268" r:id="rId14"/>
    <p:sldId id="26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799B23B-EC83-4686-B30A-512413B5E67A}" styleName="Světlý styl 3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Mgr. Vendula </a:t>
          </a:r>
          <a:r>
            <a:rPr lang="cs-CZ" dirty="0" err="1" smtClean="0"/>
            <a:t>Steidlová</a:t>
          </a:r>
          <a:r>
            <a:rPr lang="cs-CZ" dirty="0" smtClean="0"/>
            <a:t>  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VY_32_INOVACE_05_PSANÍ SKUPIN BĚ, BJE, PĚ, VĚ, VJE, MĚ, MNĚ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PSANÍ SKUPIN BĚ, BJE, PĚ, VĚ, VJE, MĚ, MNĚ 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ČESKÝ JAZYK 8. ročník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 custLinFactNeighborX="0" custLinFactNeighborY="0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4581BABC-F965-43E9-953D-428F9198B43D}" type="presOf" srcId="{EBC41103-E2E5-4D48-9B4B-425520D3D098}" destId="{50C2F88D-8688-44C2-A854-691F34009D3B}" srcOrd="0" destOrd="0" presId="urn:microsoft.com/office/officeart/2005/8/layout/target3"/>
    <dgm:cxn modelId="{E1E243CB-2D5B-4385-B472-9AEE8FE4B750}" type="presOf" srcId="{019433A1-1324-4DE1-9E6F-32B851095F74}" destId="{A3817367-F2BC-482F-8832-FA00B51DCCF3}" srcOrd="0" destOrd="0" presId="urn:microsoft.com/office/officeart/2005/8/layout/target3"/>
    <dgm:cxn modelId="{7DB49AEC-415F-4BA2-A958-432277991116}" type="presOf" srcId="{FBBFC3EA-9D9D-4F3A-BEA6-9C2C0E46BF20}" destId="{832BF48F-0145-4429-9E02-8FCA946CCE9E}" srcOrd="1" destOrd="0" presId="urn:microsoft.com/office/officeart/2005/8/layout/target3"/>
    <dgm:cxn modelId="{3FAF0F5B-BA96-4AF4-AF36-A23FB673034F}" type="presOf" srcId="{019433A1-1324-4DE1-9E6F-32B851095F74}" destId="{E7297F21-D4FD-4A41-AE58-814D01A6B5E7}" srcOrd="1" destOrd="0" presId="urn:microsoft.com/office/officeart/2005/8/layout/target3"/>
    <dgm:cxn modelId="{2528BD6F-6908-4281-8B7D-DFC8517ABA99}" type="presOf" srcId="{EBC41103-E2E5-4D48-9B4B-425520D3D098}" destId="{F969C235-9271-4D34-B740-D627A121CAD0}" srcOrd="1" destOrd="0" presId="urn:microsoft.com/office/officeart/2005/8/layout/target3"/>
    <dgm:cxn modelId="{A7BCA84E-AFA5-4703-8AAE-9C41ED5DBEC2}" type="presOf" srcId="{DAEA276B-ECF9-46F6-A7D3-4693B2D32BC4}" destId="{F69A1436-182C-465B-AD7F-FE48E0C090C1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74BEB9A0-9A72-4D27-862E-5C043A8F0C1D}" type="presOf" srcId="{445C7998-7549-48B0-BD68-D4F0167F02E5}" destId="{BC35EE03-4121-4EF9-923D-7CB6D30D358D}" srcOrd="0" destOrd="0" presId="urn:microsoft.com/office/officeart/2005/8/layout/target3"/>
    <dgm:cxn modelId="{E9296E46-F20E-487E-B6CF-F4A34A1F9E49}" type="presOf" srcId="{39F8B381-5807-488E-AC22-73DD4140ED4A}" destId="{71045F8C-00FA-488E-A7BD-E2E6753D979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0ED2135-7335-4944-A6E2-1F6838581C55}" type="presOf" srcId="{FBBFC3EA-9D9D-4F3A-BEA6-9C2C0E46BF20}" destId="{643EA938-EDE0-4533-ACCC-D2BD6F3A527C}" srcOrd="0" destOrd="0" presId="urn:microsoft.com/office/officeart/2005/8/layout/target3"/>
    <dgm:cxn modelId="{9F8EBEFE-19E4-438F-8208-516044211598}" type="presOf" srcId="{DAEA276B-ECF9-46F6-A7D3-4693B2D32BC4}" destId="{CDED6FE3-AD8F-4ACC-B6B8-710EDDD97598}" srcOrd="0" destOrd="0" presId="urn:microsoft.com/office/officeart/2005/8/layout/target3"/>
    <dgm:cxn modelId="{79A4D36D-CDE5-4422-ACD8-41FD53E5C517}" type="presOf" srcId="{C73C7642-F245-4585-8F88-243F9FAEF6CA}" destId="{AA41A67C-3D3F-4AE9-9E0F-5D7F7BB2E741}" srcOrd="1" destOrd="0" presId="urn:microsoft.com/office/officeart/2005/8/layout/target3"/>
    <dgm:cxn modelId="{613EB667-C558-40C6-BB4A-067C7F59FE27}" type="presOf" srcId="{445C7998-7549-48B0-BD68-D4F0167F02E5}" destId="{4D19AB04-24FA-40C2-B203-52AE3D15E171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555A2168-7449-47D7-8314-52BB8D6EB669}" type="presOf" srcId="{C73C7642-F245-4585-8F88-243F9FAEF6CA}" destId="{97289DF2-90F4-4EC2-A9FC-633B00BAB610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EA8DE8AA-781E-42EA-B9D3-F9444B413817}" type="presParOf" srcId="{71045F8C-00FA-488E-A7BD-E2E6753D979D}" destId="{3577EC6B-C980-4F34-8C69-4365E7B8FC8C}" srcOrd="0" destOrd="0" presId="urn:microsoft.com/office/officeart/2005/8/layout/target3"/>
    <dgm:cxn modelId="{30B191BC-E7A9-49B0-9A76-73201B52A0B0}" type="presParOf" srcId="{71045F8C-00FA-488E-A7BD-E2E6753D979D}" destId="{6940EB87-DC1D-4BC3-9408-9AC2E1FFC039}" srcOrd="1" destOrd="0" presId="urn:microsoft.com/office/officeart/2005/8/layout/target3"/>
    <dgm:cxn modelId="{34070821-0AAB-41FA-A504-62615DBCD9D9}" type="presParOf" srcId="{71045F8C-00FA-488E-A7BD-E2E6753D979D}" destId="{BC35EE03-4121-4EF9-923D-7CB6D30D358D}" srcOrd="2" destOrd="0" presId="urn:microsoft.com/office/officeart/2005/8/layout/target3"/>
    <dgm:cxn modelId="{00574E67-0F94-49E1-8FA3-1D3B1B6DD76B}" type="presParOf" srcId="{71045F8C-00FA-488E-A7BD-E2E6753D979D}" destId="{C95EEA27-3CBF-4645-A92D-9D8AF5C1CBFC}" srcOrd="3" destOrd="0" presId="urn:microsoft.com/office/officeart/2005/8/layout/target3"/>
    <dgm:cxn modelId="{2750B937-6B9C-4403-8624-2BD82D2F4F2A}" type="presParOf" srcId="{71045F8C-00FA-488E-A7BD-E2E6753D979D}" destId="{851BB866-B6AE-4566-893F-4C635BA974FC}" srcOrd="4" destOrd="0" presId="urn:microsoft.com/office/officeart/2005/8/layout/target3"/>
    <dgm:cxn modelId="{4ED5A20D-10D5-4D12-9343-C409886D881A}" type="presParOf" srcId="{71045F8C-00FA-488E-A7BD-E2E6753D979D}" destId="{643EA938-EDE0-4533-ACCC-D2BD6F3A527C}" srcOrd="5" destOrd="0" presId="urn:microsoft.com/office/officeart/2005/8/layout/target3"/>
    <dgm:cxn modelId="{D727C210-D9BC-4B44-AB3F-2F767D5F64FB}" type="presParOf" srcId="{71045F8C-00FA-488E-A7BD-E2E6753D979D}" destId="{92F31B18-D66D-4CC7-89B9-378928DE877D}" srcOrd="6" destOrd="0" presId="urn:microsoft.com/office/officeart/2005/8/layout/target3"/>
    <dgm:cxn modelId="{B420FA22-BDDE-44A6-AD8C-DD235A089B52}" type="presParOf" srcId="{71045F8C-00FA-488E-A7BD-E2E6753D979D}" destId="{902074E1-B931-4618-97F1-FADBE82E9C3C}" srcOrd="7" destOrd="0" presId="urn:microsoft.com/office/officeart/2005/8/layout/target3"/>
    <dgm:cxn modelId="{B881A26B-CD51-4D3C-BF26-95882892E5BD}" type="presParOf" srcId="{71045F8C-00FA-488E-A7BD-E2E6753D979D}" destId="{A3817367-F2BC-482F-8832-FA00B51DCCF3}" srcOrd="8" destOrd="0" presId="urn:microsoft.com/office/officeart/2005/8/layout/target3"/>
    <dgm:cxn modelId="{B30EC14E-6851-41D1-87A5-AC6B7F3CAE00}" type="presParOf" srcId="{71045F8C-00FA-488E-A7BD-E2E6753D979D}" destId="{626ABFF6-56C8-4386-B662-68EC364EED9D}" srcOrd="9" destOrd="0" presId="urn:microsoft.com/office/officeart/2005/8/layout/target3"/>
    <dgm:cxn modelId="{E6839646-6144-4854-8A25-D5E0D7077592}" type="presParOf" srcId="{71045F8C-00FA-488E-A7BD-E2E6753D979D}" destId="{6DB11F1C-D028-4800-9625-6611CA9DE6D4}" srcOrd="10" destOrd="0" presId="urn:microsoft.com/office/officeart/2005/8/layout/target3"/>
    <dgm:cxn modelId="{5D88E6C2-BE78-4D64-96D5-81F825773D52}" type="presParOf" srcId="{71045F8C-00FA-488E-A7BD-E2E6753D979D}" destId="{CDED6FE3-AD8F-4ACC-B6B8-710EDDD97598}" srcOrd="11" destOrd="0" presId="urn:microsoft.com/office/officeart/2005/8/layout/target3"/>
    <dgm:cxn modelId="{ADA28B28-3AC7-4CDA-BFB5-3C2A77B213DF}" type="presParOf" srcId="{71045F8C-00FA-488E-A7BD-E2E6753D979D}" destId="{397AC6D7-84A6-4150-958F-83C92D9ACF38}" srcOrd="12" destOrd="0" presId="urn:microsoft.com/office/officeart/2005/8/layout/target3"/>
    <dgm:cxn modelId="{575217C1-75AA-4FFE-8915-353862CC177D}" type="presParOf" srcId="{71045F8C-00FA-488E-A7BD-E2E6753D979D}" destId="{D7419528-33A6-416D-9E64-B3F7915C5149}" srcOrd="13" destOrd="0" presId="urn:microsoft.com/office/officeart/2005/8/layout/target3"/>
    <dgm:cxn modelId="{DCC22B3D-2C64-462C-B994-51C5E10BDC4B}" type="presParOf" srcId="{71045F8C-00FA-488E-A7BD-E2E6753D979D}" destId="{97289DF2-90F4-4EC2-A9FC-633B00BAB610}" srcOrd="14" destOrd="0" presId="urn:microsoft.com/office/officeart/2005/8/layout/target3"/>
    <dgm:cxn modelId="{62657C51-C9D0-4F62-8A8E-B9CD99177ED7}" type="presParOf" srcId="{71045F8C-00FA-488E-A7BD-E2E6753D979D}" destId="{234EBA9D-95B4-4C20-A84E-6F65F1085DC6}" srcOrd="15" destOrd="0" presId="urn:microsoft.com/office/officeart/2005/8/layout/target3"/>
    <dgm:cxn modelId="{EAD8E779-DFFF-4CAB-A45A-207515A6FE67}" type="presParOf" srcId="{71045F8C-00FA-488E-A7BD-E2E6753D979D}" destId="{12255512-213F-41DF-90A6-8B4CD74A2B52}" srcOrd="16" destOrd="0" presId="urn:microsoft.com/office/officeart/2005/8/layout/target3"/>
    <dgm:cxn modelId="{42B27F5F-6FD9-428C-93E7-2A148DF6D0D3}" type="presParOf" srcId="{71045F8C-00FA-488E-A7BD-E2E6753D979D}" destId="{50C2F88D-8688-44C2-A854-691F34009D3B}" srcOrd="17" destOrd="0" presId="urn:microsoft.com/office/officeart/2005/8/layout/target3"/>
    <dgm:cxn modelId="{F1C84EDC-0E48-433C-BC31-AE0897C1DC7C}" type="presParOf" srcId="{71045F8C-00FA-488E-A7BD-E2E6753D979D}" destId="{4D19AB04-24FA-40C2-B203-52AE3D15E171}" srcOrd="18" destOrd="0" presId="urn:microsoft.com/office/officeart/2005/8/layout/target3"/>
    <dgm:cxn modelId="{5C52ED3A-1CC7-407A-A7FB-830F63C2513E}" type="presParOf" srcId="{71045F8C-00FA-488E-A7BD-E2E6753D979D}" destId="{832BF48F-0145-4429-9E02-8FCA946CCE9E}" srcOrd="19" destOrd="0" presId="urn:microsoft.com/office/officeart/2005/8/layout/target3"/>
    <dgm:cxn modelId="{7DE252AA-63A8-4E2A-8FEB-899B6293B967}" type="presParOf" srcId="{71045F8C-00FA-488E-A7BD-E2E6753D979D}" destId="{E7297F21-D4FD-4A41-AE58-814D01A6B5E7}" srcOrd="20" destOrd="0" presId="urn:microsoft.com/office/officeart/2005/8/layout/target3"/>
    <dgm:cxn modelId="{A012FE79-B983-4F61-BBC1-37B3B01C01D5}" type="presParOf" srcId="{71045F8C-00FA-488E-A7BD-E2E6753D979D}" destId="{F69A1436-182C-465B-AD7F-FE48E0C090C1}" srcOrd="21" destOrd="0" presId="urn:microsoft.com/office/officeart/2005/8/layout/target3"/>
    <dgm:cxn modelId="{90C8BABF-6E34-46BF-8838-1534B05E4C38}" type="presParOf" srcId="{71045F8C-00FA-488E-A7BD-E2E6753D979D}" destId="{AA41A67C-3D3F-4AE9-9E0F-5D7F7BB2E741}" srcOrd="22" destOrd="0" presId="urn:microsoft.com/office/officeart/2005/8/layout/target3"/>
    <dgm:cxn modelId="{7237F332-631F-46F2-96C0-4C5020090C7B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/>
            <a:t>Název školy</a:t>
          </a:r>
          <a:r>
            <a:rPr lang="cs-CZ" sz="1300" kern="1200" dirty="0" smtClean="0"/>
            <a:t>: Základní škola a mateřská škola  Domažlice , </a:t>
          </a:r>
          <a:r>
            <a:rPr lang="cs-CZ" sz="1300" kern="1200" dirty="0" err="1" smtClean="0"/>
            <a:t>Msgre</a:t>
          </a:r>
          <a:r>
            <a:rPr lang="cs-CZ" sz="1300" kern="1200" dirty="0" smtClean="0"/>
            <a:t> B. Staška 232, příspěvková organizace </a:t>
          </a:r>
          <a:endParaRPr lang="cs-CZ" sz="13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/>
            <a:t>Autor</a:t>
          </a:r>
          <a:r>
            <a:rPr lang="cs-CZ" sz="1300" kern="1200" dirty="0" smtClean="0"/>
            <a:t>:  Mgr. Vendula </a:t>
          </a:r>
          <a:r>
            <a:rPr lang="cs-CZ" sz="1300" kern="1200" dirty="0" err="1" smtClean="0"/>
            <a:t>Steidlová</a:t>
          </a:r>
          <a:r>
            <a:rPr lang="cs-CZ" sz="1300" kern="1200" dirty="0" smtClean="0"/>
            <a:t>   </a:t>
          </a:r>
          <a:endParaRPr lang="cs-CZ" sz="13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/>
            <a:t>Název : </a:t>
          </a:r>
          <a:r>
            <a:rPr lang="cs-CZ" sz="1300" kern="1200" dirty="0" smtClean="0"/>
            <a:t>VY_32_INOVACE_05_PSANÍ SKUPIN BĚ, BJE, PĚ, VĚ, VJE, MĚ, MNĚ</a:t>
          </a:r>
          <a:endParaRPr lang="cs-CZ" sz="13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Sada:  ČESKÝ JAZYK 8. ročník</a:t>
          </a:r>
          <a:endParaRPr lang="cs-CZ" sz="13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/>
            <a:t>Téma</a:t>
          </a:r>
          <a:r>
            <a:rPr lang="cs-CZ" sz="1300" kern="1200" dirty="0" smtClean="0"/>
            <a:t>: PSANÍ SKUPIN BĚ, BJE, PĚ, VĚ, VJE, MĚ, MNĚ  </a:t>
          </a:r>
          <a:endParaRPr lang="cs-CZ" sz="13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/>
            <a:t>Číslo projektu</a:t>
          </a:r>
          <a:r>
            <a:rPr lang="cs-CZ" sz="1300" kern="1200" dirty="0" smtClean="0"/>
            <a:t>: CZ.1.07/1.4.00/21.1437</a:t>
          </a:r>
          <a:endParaRPr lang="cs-CZ" sz="13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685800" y="990601"/>
            <a:ext cx="7772400" cy="2609850"/>
          </a:xfr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  <a:contourClr>
                <a:srgbClr val="FFFFFF"/>
              </a:contourClr>
            </a:sp3d>
          </a:bodyPr>
          <a:lstStyle>
            <a:lvl1pPr algn="ctr">
              <a:defRPr lang="en-US" sz="5800" dirty="0" smtClean="0">
                <a:ln w="9525">
                  <a:noFill/>
                </a:ln>
                <a:effectLst>
                  <a:outerShdw blurRad="50800" dist="38100" dir="8220000" algn="tl" rotWithShape="0">
                    <a:srgbClr val="000000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1371600" y="3657600"/>
            <a:ext cx="6400800" cy="1967089"/>
          </a:xfrm>
        </p:spPr>
        <p:txBody>
          <a:bodyPr>
            <a:normAutofit/>
          </a:bodyPr>
          <a:lstStyle>
            <a:lvl1pPr marL="0" indent="0" algn="ctr">
              <a:buNone/>
              <a:defRPr lang="en-US" sz="3000" b="0">
                <a:solidFill>
                  <a:schemeClr val="tx2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95EC1D4A-A796-47C3-A63E-CE236FB377E2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22313" y="2685391"/>
            <a:ext cx="7772400" cy="3112843"/>
          </a:xfrm>
        </p:spPr>
        <p:txBody>
          <a:bodyPr anchor="t">
            <a:normAutofit/>
          </a:bodyPr>
          <a:lstStyle>
            <a:lvl1pPr algn="ctr">
              <a:buNone/>
              <a:defRPr lang="en-US" sz="6000" b="1" dirty="0">
                <a:solidFill>
                  <a:schemeClr val="tx2">
                    <a:shade val="85000"/>
                    <a:satMod val="1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22313" y="1128932"/>
            <a:ext cx="7772400" cy="1509712"/>
          </a:xfrm>
        </p:spPr>
        <p:txBody>
          <a:bodyPr anchor="b">
            <a:normAutofit/>
          </a:bodyPr>
          <a:lstStyle>
            <a:lvl1pPr algn="ctr">
              <a:buNone/>
              <a:defRPr lang="en-US" sz="24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normAutofit/>
          </a:bodyPr>
          <a:lstStyle>
            <a:lvl1pPr algn="ctr">
              <a:defRPr sz="24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27729" y="1062637"/>
            <a:ext cx="4599432" cy="3977640"/>
          </a:xfrm>
          <a:prstGeom prst="rect">
            <a:avLst/>
          </a:prstGeom>
          <a:solidFill>
            <a:schemeClr val="tx2">
              <a:shade val="15000"/>
            </a:schemeClr>
          </a:solidFill>
          <a:ln w="63500">
            <a:noFill/>
            <a:miter lim="800000"/>
          </a:ln>
          <a:effectLst>
            <a:outerShdw blurRad="63500" dist="25400" dir="7200000" algn="t" rotWithShape="0">
              <a:prstClr val="black">
                <a:alpha val="45000"/>
              </a:prstClr>
            </a:outerShd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lIns="45720" rIns="45720" rtlCol="0" anchor="ctr">
            <a:normAutofit/>
          </a:bodyPr>
          <a:lstStyle/>
          <a:p>
            <a:pPr marL="0" indent="-274320" algn="l">
              <a:buClr>
                <a:schemeClr val="accent1"/>
              </a:buClr>
              <a:buSzPct val="80000"/>
              <a:buFont typeface="Wingdings 2" pitchFamily="18" charset="2"/>
              <a:buNone/>
            </a:pPr>
            <a:endParaRPr lang="en-US" sz="20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514536" y="4343400"/>
            <a:ext cx="3048000" cy="709858"/>
          </a:xfrm>
        </p:spPr>
        <p:txBody>
          <a:bodyPr anchor="t">
            <a:noAutofit/>
          </a:bodyPr>
          <a:lstStyle>
            <a:lvl1pPr algn="l">
              <a:buNone/>
              <a:defRPr sz="22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739645" y="1222657"/>
            <a:ext cx="4575601" cy="3657600"/>
          </a:xfrm>
          <a:solidFill>
            <a:schemeClr val="tx2">
              <a:shade val="75000"/>
            </a:schemeClr>
          </a:solidFill>
          <a:ln w="63500">
            <a:noFill/>
            <a:miter lim="800000"/>
          </a:ln>
          <a:effectLst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/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514536" y="1371600"/>
            <a:ext cx="3044952" cy="2930086"/>
          </a:xfrm>
        </p:spPr>
        <p:txBody>
          <a:bodyPr bIns="0" anchor="b">
            <a:normAutofit/>
          </a:bodyPr>
          <a:lstStyle>
            <a:lvl1pPr marL="0" marR="0" indent="0" algn="l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95EC1D4A-A796-47C3-A63E-CE236FB377E2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defPPr>
        <a:defRPr sz="4400">
          <a:solidFill>
            <a:schemeClr val="tx2">
              <a:shade val="85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48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>
            <a:outerShdw blurRad="63500" dist="38100" dir="8220000" algn="tl" rotWithShape="0">
              <a:srgbClr val="000000">
                <a:alpha val="30000"/>
              </a:srgbClr>
            </a:outerShdw>
          </a:effectLst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indent="-274320" algn="l" eaLnBrk="1" hangingPunct="1">
        <a:buClr>
          <a:schemeClr val="accent1"/>
        </a:buClr>
        <a:buSzPct val="80000"/>
        <a:buFont typeface="Wingdings 2" pitchFamily="18" charset="2"/>
        <a:buChar char="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557784" indent="-228600" algn="l" eaLnBrk="1" hangingPunct="1">
        <a:buClr>
          <a:schemeClr val="tx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813816" indent="-228600" algn="l" eaLnBrk="1" hangingPunct="1">
        <a:buClr>
          <a:schemeClr val="accent1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069848" indent="-228600" algn="l" eaLnBrk="1" hangingPunct="1"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316736" indent="-228600" algn="l" eaLnBrk="1" hangingPunct="1">
        <a:buClr>
          <a:schemeClr val="accent1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57276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1819656" indent="-228600" algn="l" eaLnBrk="1" hangingPunct="1">
        <a:buClr>
          <a:schemeClr val="accent1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066544" indent="-228600" algn="l" eaLnBrk="1" hangingPunct="1">
        <a:buClr>
          <a:schemeClr val="tx2"/>
        </a:buClr>
        <a:buFont typeface="Wingdings 2" pitchFamily="18" charset="2"/>
        <a:buChar char=""/>
        <a:defRPr sz="1600" baseline="0">
          <a:latin typeface="+mn-lt"/>
        </a:defRPr>
      </a:lvl8pPr>
      <a:lvl9pPr marL="2313432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368154231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077478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1336241"/>
              </p:ext>
            </p:extLst>
          </p:nvPr>
        </p:nvGraphicFramePr>
        <p:xfrm>
          <a:off x="1403648" y="1988840"/>
          <a:ext cx="6096000" cy="37642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na inter. tabuli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Inter. tabule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 materiálu /Inovace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Shrnutí učiva o psaní skupin </a:t>
                      </a:r>
                      <a:r>
                        <a:rPr lang="cs-CZ" dirty="0" err="1" smtClean="0"/>
                        <a:t>bě,bje</a:t>
                      </a:r>
                      <a:r>
                        <a:rPr lang="cs-CZ" dirty="0" smtClean="0"/>
                        <a:t>, </a:t>
                      </a:r>
                      <a:r>
                        <a:rPr lang="cs-CZ" dirty="0" err="1" smtClean="0"/>
                        <a:t>pě</a:t>
                      </a:r>
                      <a:r>
                        <a:rPr lang="cs-CZ" dirty="0" smtClean="0"/>
                        <a:t>, </a:t>
                      </a:r>
                      <a:r>
                        <a:rPr lang="cs-CZ" dirty="0" err="1" smtClean="0"/>
                        <a:t>vě</a:t>
                      </a:r>
                      <a:r>
                        <a:rPr lang="cs-CZ" dirty="0" smtClean="0"/>
                        <a:t>, </a:t>
                      </a:r>
                      <a:r>
                        <a:rPr lang="cs-CZ" dirty="0" err="1" smtClean="0"/>
                        <a:t>vje</a:t>
                      </a:r>
                      <a:r>
                        <a:rPr lang="cs-CZ" dirty="0" smtClean="0"/>
                        <a:t>, </a:t>
                      </a:r>
                      <a:r>
                        <a:rPr lang="cs-CZ" dirty="0" err="1" smtClean="0"/>
                        <a:t>mě,mně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Správné řešení  je vždy na následujícím snímku.</a:t>
                      </a:r>
                    </a:p>
                    <a:p>
                      <a:r>
                        <a:rPr lang="cs-CZ" dirty="0" smtClean="0"/>
                        <a:t>Snímek 9 – na kliknutí slova zmizí – úkol- znovu slova s  -</a:t>
                      </a:r>
                      <a:r>
                        <a:rPr lang="cs-CZ" dirty="0" err="1" smtClean="0"/>
                        <a:t>pomně</a:t>
                      </a:r>
                      <a:r>
                        <a:rPr lang="cs-CZ" dirty="0" smtClean="0"/>
                        <a:t> -  dopiš </a:t>
                      </a:r>
                    </a:p>
                    <a:p>
                      <a:endParaRPr lang="cs-CZ" dirty="0" smtClean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896141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99592" y="548680"/>
            <a:ext cx="7056784" cy="66479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4800" dirty="0" smtClean="0"/>
          </a:p>
          <a:p>
            <a:pPr algn="ctr"/>
            <a:r>
              <a:rPr lang="cs-CZ" sz="5400" dirty="0" smtClean="0">
                <a:solidFill>
                  <a:srgbClr val="0070C0"/>
                </a:solidFill>
              </a:rPr>
              <a:t>PSANÍ </a:t>
            </a:r>
            <a:r>
              <a:rPr lang="cs-CZ" sz="5400" dirty="0">
                <a:solidFill>
                  <a:srgbClr val="0070C0"/>
                </a:solidFill>
              </a:rPr>
              <a:t>SKUPIN</a:t>
            </a:r>
            <a:br>
              <a:rPr lang="cs-CZ" sz="5400" dirty="0">
                <a:solidFill>
                  <a:srgbClr val="0070C0"/>
                </a:solidFill>
              </a:rPr>
            </a:br>
            <a:endParaRPr lang="cs-CZ" sz="5400" dirty="0" smtClean="0">
              <a:solidFill>
                <a:srgbClr val="0070C0"/>
              </a:solidFill>
            </a:endParaRPr>
          </a:p>
          <a:p>
            <a:pPr algn="ctr"/>
            <a:r>
              <a:rPr lang="cs-CZ" sz="5400" dirty="0" smtClean="0">
                <a:solidFill>
                  <a:srgbClr val="0070C0"/>
                </a:solidFill>
              </a:rPr>
              <a:t>BĚ / BJE</a:t>
            </a:r>
            <a:r>
              <a:rPr lang="cs-CZ" sz="5400" dirty="0">
                <a:solidFill>
                  <a:srgbClr val="0070C0"/>
                </a:solidFill>
              </a:rPr>
              <a:t/>
            </a:r>
            <a:br>
              <a:rPr lang="cs-CZ" sz="5400" dirty="0">
                <a:solidFill>
                  <a:srgbClr val="0070C0"/>
                </a:solidFill>
              </a:rPr>
            </a:br>
            <a:r>
              <a:rPr lang="cs-CZ" sz="5400" dirty="0" smtClean="0">
                <a:solidFill>
                  <a:srgbClr val="0070C0"/>
                </a:solidFill>
              </a:rPr>
              <a:t>MĚ / MNĚ</a:t>
            </a:r>
            <a:r>
              <a:rPr lang="cs-CZ" sz="5400" dirty="0">
                <a:solidFill>
                  <a:srgbClr val="0070C0"/>
                </a:solidFill>
              </a:rPr>
              <a:t/>
            </a:r>
            <a:br>
              <a:rPr lang="cs-CZ" sz="5400" dirty="0">
                <a:solidFill>
                  <a:srgbClr val="0070C0"/>
                </a:solidFill>
              </a:rPr>
            </a:br>
            <a:r>
              <a:rPr lang="cs-CZ" sz="5400" dirty="0">
                <a:solidFill>
                  <a:srgbClr val="0070C0"/>
                </a:solidFill>
              </a:rPr>
              <a:t>PĚ</a:t>
            </a:r>
            <a:br>
              <a:rPr lang="cs-CZ" sz="5400" dirty="0">
                <a:solidFill>
                  <a:srgbClr val="0070C0"/>
                </a:solidFill>
              </a:rPr>
            </a:br>
            <a:r>
              <a:rPr lang="cs-CZ" sz="5400" dirty="0" smtClean="0">
                <a:solidFill>
                  <a:srgbClr val="0070C0"/>
                </a:solidFill>
              </a:rPr>
              <a:t>VĚ / </a:t>
            </a:r>
            <a:r>
              <a:rPr lang="cs-CZ" sz="5400" dirty="0">
                <a:solidFill>
                  <a:srgbClr val="0070C0"/>
                </a:solidFill>
              </a:rPr>
              <a:t>VJE</a:t>
            </a:r>
            <a:br>
              <a:rPr lang="cs-CZ" sz="5400" dirty="0">
                <a:solidFill>
                  <a:srgbClr val="0070C0"/>
                </a:solidFill>
              </a:rPr>
            </a:br>
            <a:endParaRPr lang="cs-CZ" sz="54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526694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286000" y="2551837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cs-CZ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97055295"/>
              </p:ext>
            </p:extLst>
          </p:nvPr>
        </p:nvGraphicFramePr>
        <p:xfrm>
          <a:off x="1115616" y="1628800"/>
          <a:ext cx="7056784" cy="3840480"/>
        </p:xfrm>
        <a:graphic>
          <a:graphicData uri="http://schemas.openxmlformats.org/drawingml/2006/table">
            <a:tbl>
              <a:tblPr firstRow="1" bandRow="1">
                <a:tableStyleId>{8799B23B-EC83-4686-B30A-512413B5E67A}</a:tableStyleId>
              </a:tblPr>
              <a:tblGrid>
                <a:gridCol w="3672408"/>
                <a:gridCol w="3384376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3600" b="0" dirty="0" smtClean="0"/>
                        <a:t>ob</a:t>
                      </a:r>
                      <a:r>
                        <a:rPr lang="cs-CZ" sz="3600" b="0" dirty="0" smtClean="0">
                          <a:solidFill>
                            <a:srgbClr val="FF0000"/>
                          </a:solidFill>
                        </a:rPr>
                        <a:t>jet</a:t>
                      </a:r>
                      <a:r>
                        <a:rPr lang="cs-CZ" sz="3600" b="0" dirty="0" smtClean="0"/>
                        <a:t>  dvůr</a:t>
                      </a:r>
                      <a:endParaRPr lang="cs-CZ" sz="36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b="0" dirty="0" smtClean="0"/>
                        <a:t>oběť války</a:t>
                      </a:r>
                      <a:endParaRPr lang="cs-CZ" sz="3600" b="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ob</a:t>
                      </a:r>
                      <a:r>
                        <a:rPr lang="cs-CZ" sz="3600" dirty="0" smtClean="0">
                          <a:solidFill>
                            <a:srgbClr val="FF0000"/>
                          </a:solidFill>
                        </a:rPr>
                        <a:t>jev</a:t>
                      </a:r>
                      <a:endParaRPr lang="cs-CZ" sz="36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oběhnout</a:t>
                      </a:r>
                      <a:endParaRPr lang="cs-CZ" sz="3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ob</a:t>
                      </a:r>
                      <a:r>
                        <a:rPr lang="cs-CZ" sz="3600" dirty="0" smtClean="0">
                          <a:solidFill>
                            <a:srgbClr val="FF0000"/>
                          </a:solidFill>
                        </a:rPr>
                        <a:t>jednat</a:t>
                      </a:r>
                      <a:endParaRPr lang="cs-CZ" sz="36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3600" dirty="0" smtClean="0">
                          <a:solidFill>
                            <a:srgbClr val="FF0000"/>
                          </a:solidFill>
                        </a:rPr>
                        <a:t>obj</a:t>
                      </a:r>
                      <a:r>
                        <a:rPr lang="cs-CZ" sz="3600" dirty="0" smtClean="0"/>
                        <a:t>etí = </a:t>
                      </a:r>
                      <a:r>
                        <a:rPr lang="cs-CZ" sz="3600" dirty="0" smtClean="0">
                          <a:solidFill>
                            <a:schemeClr val="tx1"/>
                          </a:solidFill>
                        </a:rPr>
                        <a:t>obj</a:t>
                      </a:r>
                      <a:r>
                        <a:rPr lang="cs-CZ" sz="3600" dirty="0" smtClean="0"/>
                        <a:t>ímat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kruhový ob</a:t>
                      </a:r>
                      <a:r>
                        <a:rPr lang="cs-CZ" sz="3600" dirty="0" smtClean="0">
                          <a:solidFill>
                            <a:srgbClr val="FF0000"/>
                          </a:solidFill>
                        </a:rPr>
                        <a:t>jezd</a:t>
                      </a:r>
                      <a:endParaRPr lang="cs-CZ" sz="36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ob</a:t>
                      </a:r>
                      <a:r>
                        <a:rPr lang="cs-CZ" sz="3600" dirty="0" smtClean="0">
                          <a:solidFill>
                            <a:srgbClr val="FF0000"/>
                          </a:solidFill>
                        </a:rPr>
                        <a:t>jem</a:t>
                      </a:r>
                      <a:endParaRPr lang="cs-CZ" sz="36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6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963960"/>
          </a:xfrm>
        </p:spPr>
        <p:txBody>
          <a:bodyPr/>
          <a:lstStyle/>
          <a:p>
            <a:r>
              <a:rPr lang="cs-CZ" dirty="0" smtClean="0"/>
              <a:t>BĚ / BJE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559991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286000" y="2551837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cs-CZ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47093489"/>
              </p:ext>
            </p:extLst>
          </p:nvPr>
        </p:nvGraphicFramePr>
        <p:xfrm>
          <a:off x="1115616" y="1628800"/>
          <a:ext cx="7056784" cy="1920240"/>
        </p:xfrm>
        <a:graphic>
          <a:graphicData uri="http://schemas.openxmlformats.org/drawingml/2006/table">
            <a:tbl>
              <a:tblPr firstRow="1" bandRow="1">
                <a:tableStyleId>{8799B23B-EC83-4686-B30A-512413B5E67A}</a:tableStyleId>
              </a:tblPr>
              <a:tblGrid>
                <a:gridCol w="3672408"/>
                <a:gridCol w="3384376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3600" b="0" dirty="0" smtClean="0">
                          <a:solidFill>
                            <a:schemeClr val="tx1"/>
                          </a:solidFill>
                        </a:rPr>
                        <a:t>v</a:t>
                      </a:r>
                      <a:r>
                        <a:rPr lang="cs-CZ" sz="3600" b="0" dirty="0" smtClean="0">
                          <a:solidFill>
                            <a:srgbClr val="FF0000"/>
                          </a:solidFill>
                        </a:rPr>
                        <a:t>jet</a:t>
                      </a:r>
                      <a:r>
                        <a:rPr lang="cs-CZ" sz="3600" b="0" dirty="0" smtClean="0"/>
                        <a:t> na dvůr</a:t>
                      </a:r>
                      <a:endParaRPr lang="cs-CZ" sz="36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b="0" dirty="0" smtClean="0"/>
                        <a:t>vědět</a:t>
                      </a:r>
                      <a:endParaRPr lang="cs-CZ" sz="3600" b="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3600" dirty="0" smtClean="0">
                          <a:solidFill>
                            <a:schemeClr val="tx1"/>
                          </a:solidFill>
                        </a:rPr>
                        <a:t>smyslový v</a:t>
                      </a:r>
                      <a:r>
                        <a:rPr lang="cs-CZ" sz="3600" dirty="0" smtClean="0">
                          <a:solidFill>
                            <a:srgbClr val="FF0000"/>
                          </a:solidFill>
                        </a:rPr>
                        <a:t>jem</a:t>
                      </a:r>
                      <a:endParaRPr lang="cs-CZ" sz="36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věc</a:t>
                      </a:r>
                      <a:endParaRPr lang="cs-CZ" sz="3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3600" dirty="0" smtClean="0">
                          <a:solidFill>
                            <a:schemeClr val="tx1"/>
                          </a:solidFill>
                        </a:rPr>
                        <a:t>v</a:t>
                      </a:r>
                      <a:r>
                        <a:rPr lang="cs-CZ" sz="3600" dirty="0" smtClean="0">
                          <a:solidFill>
                            <a:srgbClr val="FF0000"/>
                          </a:solidFill>
                        </a:rPr>
                        <a:t>jezd </a:t>
                      </a:r>
                      <a:r>
                        <a:rPr lang="cs-CZ" sz="3600" dirty="0" smtClean="0">
                          <a:solidFill>
                            <a:schemeClr val="tx1"/>
                          </a:solidFill>
                        </a:rPr>
                        <a:t>do dvora</a:t>
                      </a:r>
                      <a:endParaRPr lang="cs-CZ" sz="3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6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963960"/>
          </a:xfrm>
        </p:spPr>
        <p:txBody>
          <a:bodyPr/>
          <a:lstStyle/>
          <a:p>
            <a:r>
              <a:rPr lang="cs-CZ" dirty="0" smtClean="0"/>
              <a:t>VĚ / VJE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332385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286000" y="2551837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cs-CZ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00857119"/>
              </p:ext>
            </p:extLst>
          </p:nvPr>
        </p:nvGraphicFramePr>
        <p:xfrm>
          <a:off x="1115616" y="1628800"/>
          <a:ext cx="7416824" cy="2743200"/>
        </p:xfrm>
        <a:graphic>
          <a:graphicData uri="http://schemas.openxmlformats.org/drawingml/2006/table">
            <a:tbl>
              <a:tblPr firstRow="1" bandRow="1">
                <a:tableStyleId>{8799B23B-EC83-4686-B30A-512413B5E67A}</a:tableStyleId>
              </a:tblPr>
              <a:tblGrid>
                <a:gridCol w="3240360"/>
                <a:gridCol w="4176464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5400" b="0" dirty="0" smtClean="0"/>
                        <a:t>zpěv</a:t>
                      </a:r>
                      <a:endParaRPr lang="cs-CZ" sz="5400" b="0" dirty="0"/>
                    </a:p>
                  </a:txBody>
                  <a:tcPr/>
                </a:tc>
                <a:tc rowSpan="3">
                  <a:txBody>
                    <a:bodyPr/>
                    <a:lstStyle/>
                    <a:p>
                      <a:r>
                        <a:rPr lang="cs-CZ" sz="5400" b="0" dirty="0" err="1" smtClean="0"/>
                        <a:t>pje</a:t>
                      </a:r>
                      <a:r>
                        <a:rPr lang="cs-CZ" sz="5400" b="0" dirty="0" smtClean="0"/>
                        <a:t>- v češtině nenajdeme</a:t>
                      </a:r>
                      <a:endParaRPr lang="cs-CZ" sz="5400" b="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5400" dirty="0" smtClean="0">
                          <a:solidFill>
                            <a:schemeClr val="tx1"/>
                          </a:solidFill>
                        </a:rPr>
                        <a:t>pěšina</a:t>
                      </a:r>
                      <a:endParaRPr lang="cs-CZ" sz="5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 sz="3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5400" dirty="0" smtClean="0">
                          <a:solidFill>
                            <a:schemeClr val="tx1"/>
                          </a:solidFill>
                        </a:rPr>
                        <a:t>pětka</a:t>
                      </a:r>
                      <a:endParaRPr lang="cs-CZ" sz="5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 sz="36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963960"/>
          </a:xfrm>
        </p:spPr>
        <p:txBody>
          <a:bodyPr/>
          <a:lstStyle/>
          <a:p>
            <a:r>
              <a:rPr lang="cs-CZ" dirty="0" smtClean="0"/>
              <a:t>PĚ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800724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74793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OPRAV CHYBY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001419"/>
          </a:xfrm>
        </p:spPr>
        <p:txBody>
          <a:bodyPr>
            <a:noAutofit/>
          </a:bodyPr>
          <a:lstStyle/>
          <a:p>
            <a:r>
              <a:rPr lang="cs-CZ" sz="3200" dirty="0" smtClean="0"/>
              <a:t>výborný </a:t>
            </a:r>
            <a:r>
              <a:rPr lang="cs-CZ" sz="3200" dirty="0" err="1" smtClean="0"/>
              <a:t>objed</a:t>
            </a:r>
            <a:r>
              <a:rPr lang="cs-CZ" sz="3200" dirty="0" smtClean="0"/>
              <a:t>              objednávka zboží</a:t>
            </a:r>
          </a:p>
          <a:p>
            <a:endParaRPr lang="cs-CZ" sz="3200" dirty="0" smtClean="0"/>
          </a:p>
          <a:p>
            <a:r>
              <a:rPr lang="cs-CZ" sz="3200" dirty="0" err="1" smtClean="0"/>
              <a:t>zpjevaví</a:t>
            </a:r>
            <a:r>
              <a:rPr lang="cs-CZ" sz="3200" dirty="0" smtClean="0"/>
              <a:t> ptáci                   zrakový </a:t>
            </a:r>
            <a:r>
              <a:rPr lang="cs-CZ" sz="3200" dirty="0" err="1" smtClean="0"/>
              <a:t>věm</a:t>
            </a:r>
            <a:endParaRPr lang="cs-CZ" sz="3200" dirty="0" smtClean="0"/>
          </a:p>
          <a:p>
            <a:endParaRPr lang="cs-CZ" sz="3200" dirty="0" smtClean="0"/>
          </a:p>
          <a:p>
            <a:r>
              <a:rPr lang="cs-CZ" sz="3200" dirty="0" smtClean="0"/>
              <a:t>věrný pes                        vjezd zakázán</a:t>
            </a:r>
          </a:p>
          <a:p>
            <a:endParaRPr lang="cs-CZ" sz="3200" dirty="0" smtClean="0"/>
          </a:p>
          <a:p>
            <a:r>
              <a:rPr lang="cs-CZ" sz="3200" dirty="0" err="1" smtClean="0"/>
              <a:t>vjeděla</a:t>
            </a:r>
            <a:r>
              <a:rPr lang="cs-CZ" sz="3200" dirty="0" smtClean="0"/>
              <a:t> vše                         objeti války</a:t>
            </a:r>
          </a:p>
          <a:p>
            <a:endParaRPr lang="cs-CZ" sz="3200" dirty="0" smtClean="0"/>
          </a:p>
          <a:p>
            <a:r>
              <a:rPr lang="cs-CZ" sz="3200" dirty="0" smtClean="0"/>
              <a:t>matčino obětí                  lyžařský sjezd</a:t>
            </a:r>
          </a:p>
          <a:p>
            <a:endParaRPr lang="cs-CZ" sz="3200" dirty="0" smtClean="0"/>
          </a:p>
          <a:p>
            <a:r>
              <a:rPr lang="cs-CZ" sz="3200" dirty="0" smtClean="0"/>
              <a:t>objem krychle               </a:t>
            </a:r>
            <a:r>
              <a:rPr lang="cs-CZ" sz="3200" dirty="0" err="1" smtClean="0"/>
              <a:t>objěhl</a:t>
            </a:r>
            <a:r>
              <a:rPr lang="cs-CZ" sz="3200" dirty="0" smtClean="0"/>
              <a:t> zahradu                                </a:t>
            </a:r>
          </a:p>
        </p:txBody>
      </p:sp>
    </p:spTree>
    <p:extLst>
      <p:ext uri="{BB962C8B-B14F-4D97-AF65-F5344CB8AC3E}">
        <p14:creationId xmlns:p14="http://schemas.microsoft.com/office/powerpoint/2010/main" val="482923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74793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001419"/>
          </a:xfrm>
        </p:spPr>
        <p:txBody>
          <a:bodyPr>
            <a:noAutofit/>
          </a:bodyPr>
          <a:lstStyle/>
          <a:p>
            <a:r>
              <a:rPr lang="cs-CZ" sz="3200" dirty="0" smtClean="0"/>
              <a:t>výborný ob</a:t>
            </a:r>
            <a:r>
              <a:rPr lang="cs-CZ" sz="3200" dirty="0" smtClean="0">
                <a:solidFill>
                  <a:srgbClr val="FF0000"/>
                </a:solidFill>
              </a:rPr>
              <a:t>ě</a:t>
            </a:r>
            <a:r>
              <a:rPr lang="cs-CZ" sz="3200" dirty="0" smtClean="0"/>
              <a:t>d              objednávka zboží</a:t>
            </a:r>
          </a:p>
          <a:p>
            <a:endParaRPr lang="cs-CZ" sz="3200" dirty="0" smtClean="0"/>
          </a:p>
          <a:p>
            <a:r>
              <a:rPr lang="cs-CZ" sz="3200" dirty="0" smtClean="0"/>
              <a:t>zp</a:t>
            </a:r>
            <a:r>
              <a:rPr lang="cs-CZ" sz="3200" dirty="0" smtClean="0">
                <a:solidFill>
                  <a:srgbClr val="FF0000"/>
                </a:solidFill>
              </a:rPr>
              <a:t>ě</a:t>
            </a:r>
            <a:r>
              <a:rPr lang="cs-CZ" sz="3200" dirty="0" smtClean="0"/>
              <a:t>vaví ptáci                   zrakový v</a:t>
            </a:r>
            <a:r>
              <a:rPr lang="cs-CZ" sz="3200" dirty="0" smtClean="0">
                <a:solidFill>
                  <a:srgbClr val="FF0000"/>
                </a:solidFill>
              </a:rPr>
              <a:t>je</a:t>
            </a:r>
            <a:r>
              <a:rPr lang="cs-CZ" sz="3200" dirty="0" smtClean="0"/>
              <a:t>m</a:t>
            </a:r>
          </a:p>
          <a:p>
            <a:endParaRPr lang="cs-CZ" sz="3200" dirty="0" smtClean="0"/>
          </a:p>
          <a:p>
            <a:r>
              <a:rPr lang="cs-CZ" sz="3200" dirty="0" smtClean="0"/>
              <a:t>věrný pes                        vjezd zakázán</a:t>
            </a:r>
          </a:p>
          <a:p>
            <a:endParaRPr lang="cs-CZ" sz="3200" dirty="0" smtClean="0"/>
          </a:p>
          <a:p>
            <a:r>
              <a:rPr lang="cs-CZ" sz="3200" dirty="0" smtClean="0"/>
              <a:t>v</a:t>
            </a:r>
            <a:r>
              <a:rPr lang="cs-CZ" sz="3200" dirty="0" smtClean="0">
                <a:solidFill>
                  <a:srgbClr val="FF0000"/>
                </a:solidFill>
              </a:rPr>
              <a:t>ě</a:t>
            </a:r>
            <a:r>
              <a:rPr lang="cs-CZ" sz="3200" dirty="0" smtClean="0"/>
              <a:t>děla vše                         ob</a:t>
            </a:r>
            <a:r>
              <a:rPr lang="cs-CZ" sz="3200" dirty="0" smtClean="0">
                <a:solidFill>
                  <a:srgbClr val="FF0000"/>
                </a:solidFill>
              </a:rPr>
              <a:t>ě</a:t>
            </a:r>
            <a:r>
              <a:rPr lang="cs-CZ" sz="3200" dirty="0" smtClean="0"/>
              <a:t>ti války</a:t>
            </a:r>
          </a:p>
          <a:p>
            <a:endParaRPr lang="cs-CZ" sz="3200" dirty="0" smtClean="0"/>
          </a:p>
          <a:p>
            <a:r>
              <a:rPr lang="cs-CZ" sz="3200" dirty="0" smtClean="0"/>
              <a:t>matčino ob</a:t>
            </a:r>
            <a:r>
              <a:rPr lang="cs-CZ" sz="3200" dirty="0" smtClean="0">
                <a:solidFill>
                  <a:srgbClr val="FF0000"/>
                </a:solidFill>
              </a:rPr>
              <a:t>je</a:t>
            </a:r>
            <a:r>
              <a:rPr lang="cs-CZ" sz="3200" dirty="0" smtClean="0"/>
              <a:t>tí                  lyžařský sjezd</a:t>
            </a:r>
          </a:p>
          <a:p>
            <a:endParaRPr lang="cs-CZ" sz="3200" dirty="0" smtClean="0"/>
          </a:p>
          <a:p>
            <a:r>
              <a:rPr lang="cs-CZ" sz="3200" dirty="0" smtClean="0"/>
              <a:t>objem krychle               ob</a:t>
            </a:r>
            <a:r>
              <a:rPr lang="cs-CZ" sz="3200" dirty="0" smtClean="0">
                <a:solidFill>
                  <a:srgbClr val="FF0000"/>
                </a:solidFill>
              </a:rPr>
              <a:t>ě</a:t>
            </a:r>
            <a:r>
              <a:rPr lang="cs-CZ" sz="3200" dirty="0" smtClean="0"/>
              <a:t>hl zahradu                                </a:t>
            </a:r>
          </a:p>
        </p:txBody>
      </p:sp>
    </p:spTree>
    <p:extLst>
      <p:ext uri="{BB962C8B-B14F-4D97-AF65-F5344CB8AC3E}">
        <p14:creationId xmlns:p14="http://schemas.microsoft.com/office/powerpoint/2010/main" val="18270772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286000" y="2551837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cs-CZ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71101184"/>
              </p:ext>
            </p:extLst>
          </p:nvPr>
        </p:nvGraphicFramePr>
        <p:xfrm>
          <a:off x="755576" y="1556792"/>
          <a:ext cx="7920880" cy="3383280"/>
        </p:xfrm>
        <a:graphic>
          <a:graphicData uri="http://schemas.openxmlformats.org/drawingml/2006/table">
            <a:tbl>
              <a:tblPr firstRow="1" bandRow="1">
                <a:tableStyleId>{8799B23B-EC83-4686-B30A-512413B5E67A}</a:tableStyleId>
              </a:tblPr>
              <a:tblGrid>
                <a:gridCol w="4248472"/>
                <a:gridCol w="3672408"/>
              </a:tblGrid>
              <a:tr h="370840">
                <a:tc gridSpan="2">
                  <a:txBody>
                    <a:bodyPr/>
                    <a:lstStyle/>
                    <a:p>
                      <a:r>
                        <a:rPr lang="cs-CZ" sz="3200" b="0" dirty="0" smtClean="0">
                          <a:solidFill>
                            <a:srgbClr val="0070C0"/>
                          </a:solidFill>
                        </a:rPr>
                        <a:t>příslovce = jak             </a:t>
                      </a:r>
                      <a:r>
                        <a:rPr lang="cs-CZ" sz="3200" b="0" dirty="0" err="1" smtClean="0">
                          <a:solidFill>
                            <a:srgbClr val="0070C0"/>
                          </a:solidFill>
                        </a:rPr>
                        <a:t>příd.jméno</a:t>
                      </a:r>
                      <a:r>
                        <a:rPr lang="cs-CZ" sz="3200" b="0" dirty="0" smtClean="0">
                          <a:solidFill>
                            <a:srgbClr val="0070C0"/>
                          </a:solidFill>
                        </a:rPr>
                        <a:t> = jaký</a:t>
                      </a:r>
                      <a:endParaRPr lang="cs-CZ" sz="3200" b="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sz="3200" b="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200" dirty="0" smtClean="0">
                          <a:solidFill>
                            <a:schemeClr val="tx1"/>
                          </a:solidFill>
                        </a:rPr>
                        <a:t>příje</a:t>
                      </a:r>
                      <a:r>
                        <a:rPr lang="cs-CZ" sz="3200" dirty="0" smtClean="0">
                          <a:solidFill>
                            <a:srgbClr val="FF0000"/>
                          </a:solidFill>
                        </a:rPr>
                        <a:t>mně = </a:t>
                      </a:r>
                      <a:r>
                        <a:rPr lang="cs-CZ" sz="3200" dirty="0" smtClean="0"/>
                        <a:t>příje</a:t>
                      </a:r>
                      <a:r>
                        <a:rPr lang="cs-CZ" sz="3200" dirty="0" smtClean="0">
                          <a:solidFill>
                            <a:srgbClr val="FF0000"/>
                          </a:solidFill>
                        </a:rPr>
                        <a:t>mný</a:t>
                      </a:r>
                    </a:p>
                    <a:p>
                      <a:endParaRPr lang="cs-CZ" sz="32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>
                          <a:solidFill>
                            <a:schemeClr val="tx1"/>
                          </a:solidFill>
                        </a:rPr>
                        <a:t>soukrom</a:t>
                      </a:r>
                      <a:r>
                        <a:rPr lang="cs-CZ" sz="3200" dirty="0" smtClean="0">
                          <a:solidFill>
                            <a:srgbClr val="FF0000"/>
                          </a:solidFill>
                        </a:rPr>
                        <a:t>ě</a:t>
                      </a:r>
                      <a:r>
                        <a:rPr lang="cs-CZ" sz="3200" dirty="0" smtClean="0">
                          <a:solidFill>
                            <a:schemeClr val="tx1"/>
                          </a:solidFill>
                        </a:rPr>
                        <a:t> = soukrom</a:t>
                      </a:r>
                      <a:r>
                        <a:rPr lang="cs-CZ" sz="3200" dirty="0" smtClean="0">
                          <a:solidFill>
                            <a:srgbClr val="FF0000"/>
                          </a:solidFill>
                        </a:rPr>
                        <a:t>ý</a:t>
                      </a:r>
                      <a:endParaRPr lang="cs-CZ" sz="32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3200" dirty="0" smtClean="0">
                          <a:solidFill>
                            <a:schemeClr val="tx1"/>
                          </a:solidFill>
                        </a:rPr>
                        <a:t>upří</a:t>
                      </a:r>
                      <a:r>
                        <a:rPr lang="cs-CZ" sz="3200" dirty="0" smtClean="0">
                          <a:solidFill>
                            <a:srgbClr val="FF0000"/>
                          </a:solidFill>
                        </a:rPr>
                        <a:t>mně = </a:t>
                      </a:r>
                      <a:r>
                        <a:rPr lang="cs-CZ" sz="3200" dirty="0" smtClean="0">
                          <a:solidFill>
                            <a:schemeClr val="tx1"/>
                          </a:solidFill>
                        </a:rPr>
                        <a:t>upří</a:t>
                      </a:r>
                      <a:r>
                        <a:rPr lang="cs-CZ" sz="3200" dirty="0" smtClean="0">
                          <a:solidFill>
                            <a:srgbClr val="FF0000"/>
                          </a:solidFill>
                        </a:rPr>
                        <a:t>mný</a:t>
                      </a:r>
                      <a:endParaRPr lang="cs-CZ" sz="32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>
                          <a:solidFill>
                            <a:schemeClr val="tx1"/>
                          </a:solidFill>
                        </a:rPr>
                        <a:t>zřejm</a:t>
                      </a:r>
                      <a:r>
                        <a:rPr lang="cs-CZ" sz="3200" dirty="0" smtClean="0">
                          <a:solidFill>
                            <a:srgbClr val="FF0000"/>
                          </a:solidFill>
                        </a:rPr>
                        <a:t>ě</a:t>
                      </a:r>
                      <a:r>
                        <a:rPr lang="cs-CZ" sz="3200" dirty="0" smtClean="0">
                          <a:solidFill>
                            <a:schemeClr val="tx1"/>
                          </a:solidFill>
                        </a:rPr>
                        <a:t> = zřejm</a:t>
                      </a:r>
                      <a:r>
                        <a:rPr lang="cs-CZ" sz="3200" dirty="0" smtClean="0">
                          <a:solidFill>
                            <a:srgbClr val="FF0000"/>
                          </a:solidFill>
                        </a:rPr>
                        <a:t>ý</a:t>
                      </a:r>
                      <a:endParaRPr lang="cs-CZ" sz="32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3200" dirty="0" smtClean="0">
                          <a:solidFill>
                            <a:schemeClr val="tx1"/>
                          </a:solidFill>
                        </a:rPr>
                        <a:t>taje</a:t>
                      </a:r>
                      <a:r>
                        <a:rPr lang="cs-CZ" sz="3200" dirty="0" smtClean="0">
                          <a:solidFill>
                            <a:srgbClr val="FF0000"/>
                          </a:solidFill>
                        </a:rPr>
                        <a:t>mně = </a:t>
                      </a:r>
                      <a:r>
                        <a:rPr lang="cs-CZ" sz="3200" dirty="0" smtClean="0">
                          <a:solidFill>
                            <a:schemeClr val="tx1"/>
                          </a:solidFill>
                        </a:rPr>
                        <a:t>taje</a:t>
                      </a:r>
                      <a:r>
                        <a:rPr lang="cs-CZ" sz="3200" dirty="0" smtClean="0">
                          <a:solidFill>
                            <a:srgbClr val="FF0000"/>
                          </a:solidFill>
                        </a:rPr>
                        <a:t>mný</a:t>
                      </a:r>
                      <a:endParaRPr lang="cs-CZ" sz="32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3200" dirty="0" smtClean="0">
                          <a:solidFill>
                            <a:schemeClr val="tx1"/>
                          </a:solidFill>
                        </a:rPr>
                        <a:t>rozu</a:t>
                      </a:r>
                      <a:r>
                        <a:rPr lang="cs-CZ" sz="3200" dirty="0" smtClean="0">
                          <a:solidFill>
                            <a:srgbClr val="FF0000"/>
                          </a:solidFill>
                        </a:rPr>
                        <a:t>mně = </a:t>
                      </a:r>
                      <a:r>
                        <a:rPr lang="cs-CZ" sz="3200" dirty="0" smtClean="0">
                          <a:solidFill>
                            <a:schemeClr val="tx1"/>
                          </a:solidFill>
                        </a:rPr>
                        <a:t>rozu</a:t>
                      </a:r>
                      <a:r>
                        <a:rPr lang="cs-CZ" sz="3200" dirty="0" smtClean="0">
                          <a:solidFill>
                            <a:srgbClr val="FF0000"/>
                          </a:solidFill>
                        </a:rPr>
                        <a:t>mný</a:t>
                      </a:r>
                      <a:endParaRPr lang="cs-CZ" sz="32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963960"/>
          </a:xfrm>
        </p:spPr>
        <p:txBody>
          <a:bodyPr/>
          <a:lstStyle/>
          <a:p>
            <a:r>
              <a:rPr lang="cs-CZ" dirty="0" smtClean="0"/>
              <a:t>MĚ / MNĚ</a:t>
            </a:r>
            <a:endParaRPr lang="cs-CZ" dirty="0"/>
          </a:p>
        </p:txBody>
      </p:sp>
      <p:sp>
        <p:nvSpPr>
          <p:cNvPr id="5" name="Šipka doleva 4"/>
          <p:cNvSpPr/>
          <p:nvPr/>
        </p:nvSpPr>
        <p:spPr>
          <a:xfrm>
            <a:off x="3851920" y="1630791"/>
            <a:ext cx="978408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78880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286000" y="2551837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cs-CZ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79502848"/>
              </p:ext>
            </p:extLst>
          </p:nvPr>
        </p:nvGraphicFramePr>
        <p:xfrm>
          <a:off x="683568" y="1700808"/>
          <a:ext cx="7992888" cy="3870960"/>
        </p:xfrm>
        <a:graphic>
          <a:graphicData uri="http://schemas.openxmlformats.org/drawingml/2006/table">
            <a:tbl>
              <a:tblPr firstRow="1" bandRow="1">
                <a:tableStyleId>{8799B23B-EC83-4686-B30A-512413B5E67A}</a:tableStyleId>
              </a:tblPr>
              <a:tblGrid>
                <a:gridCol w="3744416"/>
                <a:gridCol w="4248472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0" dirty="0" smtClean="0">
                          <a:solidFill>
                            <a:srgbClr val="0070C0"/>
                          </a:solidFill>
                        </a:rPr>
                        <a:t>  MĚ</a:t>
                      </a:r>
                      <a:endParaRPr lang="cs-CZ" sz="3200" b="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0" dirty="0" smtClean="0">
                          <a:solidFill>
                            <a:srgbClr val="0070C0"/>
                          </a:solidFill>
                        </a:rPr>
                        <a:t>MNĚ</a:t>
                      </a:r>
                      <a:endParaRPr lang="cs-CZ" sz="3200" b="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3200" dirty="0" smtClean="0">
                          <a:solidFill>
                            <a:schemeClr val="tx1"/>
                          </a:solidFill>
                        </a:rPr>
                        <a:t>rozu</a:t>
                      </a:r>
                      <a:r>
                        <a:rPr lang="cs-CZ" sz="3200" dirty="0" smtClean="0">
                          <a:solidFill>
                            <a:srgbClr val="FF0000"/>
                          </a:solidFill>
                        </a:rPr>
                        <a:t>mě</a:t>
                      </a:r>
                      <a:r>
                        <a:rPr lang="cs-CZ" sz="3200" dirty="0" smtClean="0">
                          <a:solidFill>
                            <a:schemeClr val="tx1"/>
                          </a:solidFill>
                        </a:rPr>
                        <a:t>l = rozu</a:t>
                      </a:r>
                      <a:r>
                        <a:rPr lang="cs-CZ" sz="3200" dirty="0" smtClean="0">
                          <a:solidFill>
                            <a:srgbClr val="FF0000"/>
                          </a:solidFill>
                        </a:rPr>
                        <a:t>mí</a:t>
                      </a:r>
                      <a:endParaRPr lang="cs-CZ" sz="32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>
                          <a:solidFill>
                            <a:schemeClr val="tx1"/>
                          </a:solidFill>
                        </a:rPr>
                        <a:t>do</a:t>
                      </a:r>
                      <a:r>
                        <a:rPr lang="cs-CZ" sz="3200" dirty="0" smtClean="0">
                          <a:solidFill>
                            <a:srgbClr val="FF0000"/>
                          </a:solidFill>
                        </a:rPr>
                        <a:t>mně</a:t>
                      </a:r>
                      <a:r>
                        <a:rPr lang="cs-CZ" sz="3200" dirty="0" smtClean="0">
                          <a:solidFill>
                            <a:schemeClr val="tx1"/>
                          </a:solidFill>
                        </a:rPr>
                        <a:t>nka = do</a:t>
                      </a:r>
                      <a:r>
                        <a:rPr lang="cs-CZ" sz="3200" dirty="0" smtClean="0">
                          <a:solidFill>
                            <a:srgbClr val="FF0000"/>
                          </a:solidFill>
                        </a:rPr>
                        <a:t>mní</a:t>
                      </a:r>
                      <a:r>
                        <a:rPr lang="cs-CZ" sz="3200" dirty="0" smtClean="0">
                          <a:solidFill>
                            <a:schemeClr val="tx1"/>
                          </a:solidFill>
                        </a:rPr>
                        <a:t>vat se</a:t>
                      </a:r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3200" dirty="0" smtClean="0">
                          <a:solidFill>
                            <a:schemeClr val="tx1"/>
                          </a:solidFill>
                        </a:rPr>
                        <a:t>u</a:t>
                      </a:r>
                      <a:r>
                        <a:rPr lang="cs-CZ" sz="3200" dirty="0" smtClean="0">
                          <a:solidFill>
                            <a:srgbClr val="FF0000"/>
                          </a:solidFill>
                        </a:rPr>
                        <a:t>mě</a:t>
                      </a:r>
                      <a:r>
                        <a:rPr lang="cs-CZ" sz="3200" dirty="0" smtClean="0">
                          <a:solidFill>
                            <a:schemeClr val="tx1"/>
                          </a:solidFill>
                        </a:rPr>
                        <a:t>l = u</a:t>
                      </a:r>
                      <a:r>
                        <a:rPr lang="cs-CZ" sz="3200" dirty="0" smtClean="0">
                          <a:solidFill>
                            <a:srgbClr val="FF0000"/>
                          </a:solidFill>
                        </a:rPr>
                        <a:t>mí</a:t>
                      </a:r>
                      <a:endParaRPr lang="cs-CZ" sz="32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>
                          <a:solidFill>
                            <a:schemeClr val="tx1"/>
                          </a:solidFill>
                        </a:rPr>
                        <a:t>zapo</a:t>
                      </a:r>
                      <a:r>
                        <a:rPr lang="cs-CZ" sz="3200" dirty="0" smtClean="0">
                          <a:solidFill>
                            <a:srgbClr val="FF0000"/>
                          </a:solidFill>
                        </a:rPr>
                        <a:t>mně</a:t>
                      </a:r>
                      <a:r>
                        <a:rPr lang="cs-CZ" sz="3200" dirty="0" smtClean="0">
                          <a:solidFill>
                            <a:schemeClr val="tx1"/>
                          </a:solidFill>
                        </a:rPr>
                        <a:t>l = po</a:t>
                      </a:r>
                      <a:r>
                        <a:rPr lang="cs-CZ" sz="3200" dirty="0" smtClean="0">
                          <a:solidFill>
                            <a:srgbClr val="FF0000"/>
                          </a:solidFill>
                        </a:rPr>
                        <a:t>mní</a:t>
                      </a:r>
                      <a:r>
                        <a:rPr lang="cs-CZ" sz="3200" dirty="0" smtClean="0">
                          <a:solidFill>
                            <a:schemeClr val="tx1"/>
                          </a:solidFill>
                        </a:rPr>
                        <a:t>t</a:t>
                      </a:r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3200" dirty="0" smtClean="0">
                          <a:solidFill>
                            <a:schemeClr val="tx1"/>
                          </a:solidFill>
                        </a:rPr>
                        <a:t>dorozu</a:t>
                      </a:r>
                      <a:r>
                        <a:rPr lang="cs-CZ" sz="3200" dirty="0" smtClean="0">
                          <a:solidFill>
                            <a:srgbClr val="FF0000"/>
                          </a:solidFill>
                        </a:rPr>
                        <a:t>mě</a:t>
                      </a:r>
                      <a:r>
                        <a:rPr lang="cs-CZ" sz="3200" dirty="0" smtClean="0">
                          <a:solidFill>
                            <a:schemeClr val="tx1"/>
                          </a:solidFill>
                        </a:rPr>
                        <a:t>l = dorozu</a:t>
                      </a:r>
                      <a:r>
                        <a:rPr lang="cs-CZ" sz="3200" dirty="0" smtClean="0">
                          <a:solidFill>
                            <a:srgbClr val="FF0000"/>
                          </a:solidFill>
                        </a:rPr>
                        <a:t>mí</a:t>
                      </a:r>
                      <a:endParaRPr lang="cs-CZ" sz="32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>
                          <a:solidFill>
                            <a:schemeClr val="tx1"/>
                          </a:solidFill>
                        </a:rPr>
                        <a:t>vzpo</a:t>
                      </a:r>
                      <a:r>
                        <a:rPr lang="cs-CZ" sz="3200" dirty="0" smtClean="0">
                          <a:solidFill>
                            <a:srgbClr val="FF0000"/>
                          </a:solidFill>
                        </a:rPr>
                        <a:t>mně</a:t>
                      </a:r>
                      <a:r>
                        <a:rPr lang="cs-CZ" sz="3200" dirty="0" smtClean="0">
                          <a:solidFill>
                            <a:schemeClr val="tx1"/>
                          </a:solidFill>
                        </a:rPr>
                        <a:t>l = po</a:t>
                      </a:r>
                      <a:r>
                        <a:rPr lang="cs-CZ" sz="3200" dirty="0" smtClean="0">
                          <a:solidFill>
                            <a:srgbClr val="FF0000"/>
                          </a:solidFill>
                        </a:rPr>
                        <a:t>mní</a:t>
                      </a:r>
                      <a:r>
                        <a:rPr lang="cs-CZ" sz="3200" dirty="0" smtClean="0">
                          <a:solidFill>
                            <a:schemeClr val="tx1"/>
                          </a:solidFill>
                        </a:rPr>
                        <a:t>t</a:t>
                      </a:r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3200" dirty="0" smtClean="0">
                          <a:solidFill>
                            <a:schemeClr val="tx1"/>
                          </a:solidFill>
                        </a:rPr>
                        <a:t>zat</a:t>
                      </a:r>
                      <a:r>
                        <a:rPr lang="cs-CZ" sz="3200" dirty="0" smtClean="0">
                          <a:solidFill>
                            <a:srgbClr val="FF0000"/>
                          </a:solidFill>
                        </a:rPr>
                        <a:t>mě</a:t>
                      </a:r>
                      <a:r>
                        <a:rPr lang="cs-CZ" sz="3200" dirty="0" smtClean="0">
                          <a:solidFill>
                            <a:schemeClr val="tx1"/>
                          </a:solidFill>
                        </a:rPr>
                        <a:t>ní = t</a:t>
                      </a:r>
                      <a:r>
                        <a:rPr lang="cs-CZ" sz="3200" dirty="0" smtClean="0">
                          <a:solidFill>
                            <a:srgbClr val="FF0000"/>
                          </a:solidFill>
                        </a:rPr>
                        <a:t>ma</a:t>
                      </a:r>
                      <a:endParaRPr lang="cs-CZ" sz="32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>
                          <a:solidFill>
                            <a:schemeClr val="tx1"/>
                          </a:solidFill>
                        </a:rPr>
                        <a:t>uze</a:t>
                      </a:r>
                      <a:r>
                        <a:rPr lang="cs-CZ" sz="3200" dirty="0" smtClean="0">
                          <a:solidFill>
                            <a:srgbClr val="FF0000"/>
                          </a:solidFill>
                        </a:rPr>
                        <a:t>mně</a:t>
                      </a:r>
                      <a:r>
                        <a:rPr lang="cs-CZ" sz="3200" dirty="0" smtClean="0">
                          <a:solidFill>
                            <a:schemeClr val="tx1"/>
                          </a:solidFill>
                        </a:rPr>
                        <a:t>ní = uze</a:t>
                      </a:r>
                      <a:r>
                        <a:rPr lang="cs-CZ" sz="3200" dirty="0" smtClean="0">
                          <a:solidFill>
                            <a:srgbClr val="FF0000"/>
                          </a:solidFill>
                        </a:rPr>
                        <a:t>mni</a:t>
                      </a:r>
                      <a:r>
                        <a:rPr lang="cs-CZ" sz="3200" dirty="0" smtClean="0">
                          <a:solidFill>
                            <a:schemeClr val="tx1"/>
                          </a:solidFill>
                        </a:rPr>
                        <a:t>t</a:t>
                      </a:r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963960"/>
          </a:xfrm>
        </p:spPr>
        <p:txBody>
          <a:bodyPr/>
          <a:lstStyle/>
          <a:p>
            <a:r>
              <a:rPr lang="cs-CZ" dirty="0" smtClean="0"/>
              <a:t>MĚ / MNĚ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972529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75928"/>
          </a:xfrm>
        </p:spPr>
        <p:txBody>
          <a:bodyPr>
            <a:normAutofit fontScale="90000"/>
          </a:bodyPr>
          <a:lstStyle/>
          <a:p>
            <a:r>
              <a:rPr lang="cs-CZ" u="sng" dirty="0" smtClean="0"/>
              <a:t>!!!      PAMATUJ    !!!!!</a:t>
            </a:r>
            <a:endParaRPr lang="cs-CZ" u="sng" dirty="0"/>
          </a:p>
        </p:txBody>
      </p:sp>
      <p:sp>
        <p:nvSpPr>
          <p:cNvPr id="5" name="Obdélník 4"/>
          <p:cNvSpPr/>
          <p:nvPr/>
        </p:nvSpPr>
        <p:spPr>
          <a:xfrm>
            <a:off x="1122179" y="2967335"/>
            <a:ext cx="6899646" cy="156966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96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- POMNĚ -</a:t>
            </a:r>
            <a:endParaRPr lang="cs-CZ" sz="96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 rot="19977394">
            <a:off x="389633" y="1497114"/>
            <a:ext cx="342061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POMNĚ</a:t>
            </a:r>
            <a:r>
              <a:rPr lang="cs-CZ" sz="4000" dirty="0" smtClean="0">
                <a:solidFill>
                  <a:srgbClr val="002060"/>
                </a:solidFill>
              </a:rPr>
              <a:t>NKA</a:t>
            </a:r>
            <a:endParaRPr lang="cs-CZ" sz="4000" dirty="0">
              <a:solidFill>
                <a:srgbClr val="00206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 rot="1189593">
            <a:off x="156439" y="4961525"/>
            <a:ext cx="42782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2060"/>
                </a:solidFill>
              </a:rPr>
              <a:t>PŘI</a:t>
            </a:r>
            <a:r>
              <a:rPr lang="cs-CZ" sz="4000" dirty="0" smtClean="0">
                <a:solidFill>
                  <a:srgbClr val="FF0000"/>
                </a:solidFill>
              </a:rPr>
              <a:t>POMNĚ</a:t>
            </a:r>
            <a:r>
              <a:rPr lang="cs-CZ" sz="4000" dirty="0" smtClean="0">
                <a:solidFill>
                  <a:srgbClr val="002060"/>
                </a:solidFill>
              </a:rPr>
              <a:t>L</a:t>
            </a:r>
            <a:endParaRPr lang="cs-CZ" sz="4000" dirty="0">
              <a:solidFill>
                <a:srgbClr val="00206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 rot="1658595">
            <a:off x="6135498" y="5189814"/>
            <a:ext cx="293878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2060"/>
                </a:solidFill>
              </a:rPr>
              <a:t>O</a:t>
            </a:r>
            <a:r>
              <a:rPr lang="cs-CZ" sz="4000" dirty="0" smtClean="0">
                <a:solidFill>
                  <a:srgbClr val="FF0000"/>
                </a:solidFill>
              </a:rPr>
              <a:t>POMNĚ</a:t>
            </a:r>
            <a:r>
              <a:rPr lang="cs-CZ" sz="4000" dirty="0" smtClean="0">
                <a:solidFill>
                  <a:srgbClr val="002060"/>
                </a:solidFill>
              </a:rPr>
              <a:t>L</a:t>
            </a:r>
            <a:endParaRPr lang="cs-CZ" sz="4000" dirty="0">
              <a:solidFill>
                <a:srgbClr val="00206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 rot="19807025">
            <a:off x="2811478" y="5408278"/>
            <a:ext cx="362150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002060"/>
                </a:solidFill>
              </a:rPr>
              <a:t>ROZ</a:t>
            </a:r>
            <a:r>
              <a:rPr lang="cs-CZ" sz="4000" dirty="0" smtClean="0">
                <a:solidFill>
                  <a:srgbClr val="FF0000"/>
                </a:solidFill>
              </a:rPr>
              <a:t>POMNĚ</a:t>
            </a:r>
            <a:r>
              <a:rPr lang="cs-CZ" sz="4000" dirty="0" smtClean="0">
                <a:solidFill>
                  <a:srgbClr val="002060"/>
                </a:solidFill>
              </a:rPr>
              <a:t>L</a:t>
            </a:r>
            <a:endParaRPr lang="cs-CZ" sz="4000" dirty="0">
              <a:solidFill>
                <a:srgbClr val="002060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 rot="2698892">
            <a:off x="6080110" y="2276260"/>
            <a:ext cx="4466134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4000" dirty="0">
                <a:solidFill>
                  <a:srgbClr val="002060"/>
                </a:solidFill>
              </a:rPr>
              <a:t>ZA</a:t>
            </a:r>
            <a:r>
              <a:rPr lang="cs-CZ" sz="4000" dirty="0">
                <a:solidFill>
                  <a:srgbClr val="FF0000"/>
                </a:solidFill>
              </a:rPr>
              <a:t>POMNĚ</a:t>
            </a:r>
            <a:r>
              <a:rPr lang="cs-CZ" sz="4000" dirty="0">
                <a:solidFill>
                  <a:srgbClr val="002060"/>
                </a:solidFill>
              </a:rPr>
              <a:t>L</a:t>
            </a:r>
          </a:p>
        </p:txBody>
      </p:sp>
      <p:sp>
        <p:nvSpPr>
          <p:cNvPr id="18" name="Obdélník 17"/>
          <p:cNvSpPr/>
          <p:nvPr/>
        </p:nvSpPr>
        <p:spPr>
          <a:xfrm rot="20563641">
            <a:off x="2901229" y="1088540"/>
            <a:ext cx="5085600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4000" dirty="0">
                <a:solidFill>
                  <a:srgbClr val="002060"/>
                </a:solidFill>
              </a:rPr>
              <a:t>VZ</a:t>
            </a:r>
            <a:r>
              <a:rPr lang="cs-CZ" sz="4000" dirty="0">
                <a:solidFill>
                  <a:srgbClr val="FF0000"/>
                </a:solidFill>
              </a:rPr>
              <a:t>POMNĚ</a:t>
            </a:r>
            <a:r>
              <a:rPr lang="cs-CZ" sz="4000" dirty="0">
                <a:solidFill>
                  <a:srgbClr val="002060"/>
                </a:solidFill>
              </a:rPr>
              <a:t>L</a:t>
            </a:r>
          </a:p>
        </p:txBody>
      </p:sp>
      <p:sp>
        <p:nvSpPr>
          <p:cNvPr id="19" name="Obdélník 18"/>
          <p:cNvSpPr/>
          <p:nvPr/>
        </p:nvSpPr>
        <p:spPr>
          <a:xfrm>
            <a:off x="1259633" y="2454851"/>
            <a:ext cx="6594408" cy="2270293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21756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3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3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3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3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0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3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3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6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/>
      <p:bldP spid="9" grpId="0"/>
      <p:bldP spid="12" grpId="0"/>
      <p:bldP spid="16" grpId="0"/>
      <p:bldP spid="18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1196752"/>
            <a:ext cx="7560840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9600" dirty="0" smtClean="0">
                <a:solidFill>
                  <a:srgbClr val="FF0000"/>
                </a:solidFill>
              </a:rPr>
              <a:t>!</a:t>
            </a:r>
            <a:r>
              <a:rPr lang="cs-CZ" sz="8000" dirty="0" smtClean="0"/>
              <a:t> TAMĚJŠÍ  </a:t>
            </a:r>
            <a:r>
              <a:rPr lang="cs-CZ" sz="9600" dirty="0" smtClean="0">
                <a:solidFill>
                  <a:srgbClr val="FF0000"/>
                </a:solidFill>
              </a:rPr>
              <a:t>!</a:t>
            </a:r>
          </a:p>
          <a:p>
            <a:pPr algn="ctr"/>
            <a:endParaRPr lang="cs-CZ" sz="2800" dirty="0">
              <a:solidFill>
                <a:srgbClr val="FF0000"/>
              </a:solidFill>
            </a:endParaRPr>
          </a:p>
          <a:p>
            <a:pPr algn="ctr"/>
            <a:r>
              <a:rPr lang="cs-CZ" sz="3600" dirty="0" smtClean="0"/>
              <a:t>Tamější  =  tam + </a:t>
            </a:r>
            <a:r>
              <a:rPr lang="cs-CZ" sz="3600" dirty="0" err="1" smtClean="0"/>
              <a:t>ější</a:t>
            </a:r>
            <a:endParaRPr lang="cs-CZ" sz="3600" dirty="0" smtClean="0"/>
          </a:p>
          <a:p>
            <a:pPr algn="ctr"/>
            <a:r>
              <a:rPr lang="cs-CZ" sz="3600" dirty="0" smtClean="0"/>
              <a:t>Dolejší  =  </a:t>
            </a:r>
            <a:r>
              <a:rPr lang="cs-CZ" sz="3600" dirty="0" err="1" smtClean="0"/>
              <a:t>dol</a:t>
            </a:r>
            <a:r>
              <a:rPr lang="cs-CZ" sz="3600" dirty="0" smtClean="0"/>
              <a:t>(e) + </a:t>
            </a:r>
            <a:r>
              <a:rPr lang="cs-CZ" sz="3600" dirty="0" err="1" smtClean="0"/>
              <a:t>ejší</a:t>
            </a:r>
            <a:endParaRPr lang="cs-CZ" sz="3600" dirty="0" smtClean="0"/>
          </a:p>
          <a:p>
            <a:pPr algn="ctr"/>
            <a:endParaRPr lang="cs-CZ" sz="3600" dirty="0"/>
          </a:p>
          <a:p>
            <a:r>
              <a:rPr lang="cs-CZ" sz="2800" dirty="0" smtClean="0"/>
              <a:t>tamější zvyky                          tamější jídlo                           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2010681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MĚ, MNĚ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>
            <a:normAutofit/>
          </a:bodyPr>
          <a:lstStyle/>
          <a:p>
            <a:r>
              <a:rPr lang="cs-CZ" dirty="0" err="1" smtClean="0"/>
              <a:t>osam</a:t>
            </a:r>
            <a:r>
              <a:rPr lang="cs-CZ" dirty="0" smtClean="0"/>
              <a:t>___ </a:t>
            </a:r>
            <a:r>
              <a:rPr lang="cs-CZ" dirty="0" err="1" smtClean="0"/>
              <a:t>lé</a:t>
            </a:r>
            <a:r>
              <a:rPr lang="cs-CZ" dirty="0" smtClean="0"/>
              <a:t> stav                 kvetoucí pom___ </a:t>
            </a:r>
            <a:r>
              <a:rPr lang="cs-CZ" dirty="0" err="1" smtClean="0"/>
              <a:t>nky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err="1" smtClean="0"/>
              <a:t>setm</a:t>
            </a:r>
            <a:r>
              <a:rPr lang="cs-CZ" dirty="0" smtClean="0"/>
              <a:t>___ </a:t>
            </a:r>
            <a:r>
              <a:rPr lang="cs-CZ" dirty="0" err="1" smtClean="0"/>
              <a:t>lo</a:t>
            </a:r>
            <a:r>
              <a:rPr lang="cs-CZ" dirty="0" smtClean="0"/>
              <a:t> se                         </a:t>
            </a:r>
            <a:r>
              <a:rPr lang="cs-CZ" dirty="0" err="1" smtClean="0"/>
              <a:t>vzpom</a:t>
            </a:r>
            <a:r>
              <a:rPr lang="cs-CZ" dirty="0" smtClean="0"/>
              <a:t>___ l si na to              </a:t>
            </a:r>
          </a:p>
          <a:p>
            <a:endParaRPr lang="cs-CZ" dirty="0" smtClean="0"/>
          </a:p>
          <a:p>
            <a:r>
              <a:rPr lang="cs-CZ" dirty="0" err="1" smtClean="0"/>
              <a:t>nejznám</a:t>
            </a:r>
            <a:r>
              <a:rPr lang="cs-CZ" dirty="0" smtClean="0"/>
              <a:t>___ </a:t>
            </a:r>
            <a:r>
              <a:rPr lang="cs-CZ" dirty="0" err="1" smtClean="0"/>
              <a:t>jší</a:t>
            </a:r>
            <a:r>
              <a:rPr lang="cs-CZ" dirty="0" smtClean="0"/>
              <a:t> um___</a:t>
            </a:r>
            <a:r>
              <a:rPr lang="cs-CZ" dirty="0" err="1" smtClean="0"/>
              <a:t>lci</a:t>
            </a:r>
            <a:r>
              <a:rPr lang="cs-CZ" dirty="0" smtClean="0"/>
              <a:t>          nerozum___ l mu</a:t>
            </a:r>
          </a:p>
          <a:p>
            <a:endParaRPr lang="cs-CZ" dirty="0" smtClean="0"/>
          </a:p>
          <a:p>
            <a:r>
              <a:rPr lang="cs-CZ" dirty="0" err="1" smtClean="0"/>
              <a:t>dorozum</a:t>
            </a:r>
            <a:r>
              <a:rPr lang="cs-CZ" dirty="0" smtClean="0"/>
              <a:t>___ l se česky        choval se rozum___</a:t>
            </a:r>
          </a:p>
          <a:p>
            <a:endParaRPr lang="cs-CZ" dirty="0" smtClean="0"/>
          </a:p>
          <a:p>
            <a:r>
              <a:rPr lang="cs-CZ" dirty="0" smtClean="0"/>
              <a:t>vědom___  lhal                   </a:t>
            </a:r>
            <a:r>
              <a:rPr lang="cs-CZ" dirty="0" err="1" smtClean="0"/>
              <a:t>připom</a:t>
            </a:r>
            <a:r>
              <a:rPr lang="cs-CZ" dirty="0" smtClean="0"/>
              <a:t>___ l mi to</a:t>
            </a:r>
          </a:p>
          <a:p>
            <a:endParaRPr lang="cs-CZ" dirty="0" smtClean="0"/>
          </a:p>
          <a:p>
            <a:r>
              <a:rPr lang="cs-CZ" dirty="0" err="1" smtClean="0"/>
              <a:t>zatem</a:t>
            </a:r>
            <a:r>
              <a:rPr lang="cs-CZ" dirty="0" smtClean="0"/>
              <a:t>___ </a:t>
            </a:r>
            <a:r>
              <a:rPr lang="cs-CZ" dirty="0" err="1" smtClean="0"/>
              <a:t>ná</a:t>
            </a:r>
            <a:r>
              <a:rPr lang="cs-CZ" dirty="0" smtClean="0"/>
              <a:t>  třída           podniká </a:t>
            </a:r>
            <a:r>
              <a:rPr lang="cs-CZ" dirty="0" err="1" smtClean="0"/>
              <a:t>soukrom</a:t>
            </a:r>
            <a:r>
              <a:rPr lang="cs-CZ" dirty="0" smtClean="0"/>
              <a:t>___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459507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>
            <a:normAutofit/>
          </a:bodyPr>
          <a:lstStyle/>
          <a:p>
            <a:r>
              <a:rPr lang="cs-CZ" dirty="0" smtClean="0"/>
              <a:t>osa</a:t>
            </a:r>
            <a:r>
              <a:rPr lang="cs-CZ" dirty="0" smtClean="0">
                <a:solidFill>
                  <a:srgbClr val="FF0000"/>
                </a:solidFill>
              </a:rPr>
              <a:t>mě</a:t>
            </a:r>
            <a:r>
              <a:rPr lang="cs-CZ" dirty="0" smtClean="0"/>
              <a:t>lé stav                 kvetoucí po</a:t>
            </a:r>
            <a:r>
              <a:rPr lang="cs-CZ" dirty="0" smtClean="0">
                <a:solidFill>
                  <a:srgbClr val="FF0000"/>
                </a:solidFill>
              </a:rPr>
              <a:t>mně</a:t>
            </a:r>
            <a:r>
              <a:rPr lang="cs-CZ" dirty="0" smtClean="0"/>
              <a:t>nky</a:t>
            </a:r>
          </a:p>
          <a:p>
            <a:endParaRPr lang="cs-CZ" dirty="0" smtClean="0"/>
          </a:p>
          <a:p>
            <a:r>
              <a:rPr lang="cs-CZ" dirty="0" smtClean="0"/>
              <a:t>set</a:t>
            </a:r>
            <a:r>
              <a:rPr lang="cs-CZ" dirty="0" smtClean="0">
                <a:solidFill>
                  <a:srgbClr val="FF0000"/>
                </a:solidFill>
              </a:rPr>
              <a:t>mě</a:t>
            </a:r>
            <a:r>
              <a:rPr lang="cs-CZ" dirty="0" smtClean="0"/>
              <a:t>lo se                         vzpo</a:t>
            </a:r>
            <a:r>
              <a:rPr lang="cs-CZ" dirty="0" smtClean="0">
                <a:solidFill>
                  <a:srgbClr val="FF0000"/>
                </a:solidFill>
              </a:rPr>
              <a:t>mně</a:t>
            </a:r>
            <a:r>
              <a:rPr lang="cs-CZ" dirty="0" smtClean="0"/>
              <a:t>l si na to              </a:t>
            </a:r>
          </a:p>
          <a:p>
            <a:endParaRPr lang="cs-CZ" dirty="0" smtClean="0"/>
          </a:p>
          <a:p>
            <a:r>
              <a:rPr lang="cs-CZ" dirty="0" smtClean="0"/>
              <a:t>nejzná</a:t>
            </a:r>
            <a:r>
              <a:rPr lang="cs-CZ" dirty="0" smtClean="0">
                <a:solidFill>
                  <a:srgbClr val="FF0000"/>
                </a:solidFill>
              </a:rPr>
              <a:t>mě</a:t>
            </a:r>
            <a:r>
              <a:rPr lang="cs-CZ" dirty="0" smtClean="0"/>
              <a:t>jší umělci          nerozu</a:t>
            </a:r>
            <a:r>
              <a:rPr lang="cs-CZ" dirty="0" smtClean="0">
                <a:solidFill>
                  <a:srgbClr val="FF0000"/>
                </a:solidFill>
              </a:rPr>
              <a:t>mě</a:t>
            </a:r>
            <a:r>
              <a:rPr lang="cs-CZ" dirty="0" smtClean="0"/>
              <a:t>l mu</a:t>
            </a:r>
          </a:p>
          <a:p>
            <a:endParaRPr lang="cs-CZ" dirty="0" smtClean="0"/>
          </a:p>
          <a:p>
            <a:r>
              <a:rPr lang="cs-CZ" dirty="0" smtClean="0"/>
              <a:t>dorozu</a:t>
            </a:r>
            <a:r>
              <a:rPr lang="cs-CZ" dirty="0" smtClean="0">
                <a:solidFill>
                  <a:srgbClr val="FF0000"/>
                </a:solidFill>
              </a:rPr>
              <a:t>mě</a:t>
            </a:r>
            <a:r>
              <a:rPr lang="cs-CZ" dirty="0" smtClean="0"/>
              <a:t>l se česky        choval se rozu</a:t>
            </a:r>
            <a:r>
              <a:rPr lang="cs-CZ" dirty="0" smtClean="0">
                <a:solidFill>
                  <a:srgbClr val="FF0000"/>
                </a:solidFill>
              </a:rPr>
              <a:t>mně</a:t>
            </a:r>
          </a:p>
          <a:p>
            <a:endParaRPr lang="cs-CZ" dirty="0" smtClean="0"/>
          </a:p>
          <a:p>
            <a:r>
              <a:rPr lang="cs-CZ" dirty="0" smtClean="0"/>
              <a:t>vědo</a:t>
            </a:r>
            <a:r>
              <a:rPr lang="cs-CZ" dirty="0" smtClean="0">
                <a:solidFill>
                  <a:srgbClr val="FF0000"/>
                </a:solidFill>
              </a:rPr>
              <a:t>mě</a:t>
            </a:r>
            <a:r>
              <a:rPr lang="cs-CZ" dirty="0" smtClean="0"/>
              <a:t>  lhal                      připo</a:t>
            </a:r>
            <a:r>
              <a:rPr lang="cs-CZ" dirty="0" smtClean="0">
                <a:solidFill>
                  <a:srgbClr val="FF0000"/>
                </a:solidFill>
              </a:rPr>
              <a:t>mně</a:t>
            </a:r>
            <a:r>
              <a:rPr lang="cs-CZ" dirty="0" smtClean="0"/>
              <a:t>l mi to</a:t>
            </a:r>
          </a:p>
          <a:p>
            <a:endParaRPr lang="cs-CZ" dirty="0" smtClean="0"/>
          </a:p>
          <a:p>
            <a:r>
              <a:rPr lang="cs-CZ" dirty="0" smtClean="0"/>
              <a:t>zate</a:t>
            </a:r>
            <a:r>
              <a:rPr lang="cs-CZ" dirty="0" smtClean="0">
                <a:solidFill>
                  <a:srgbClr val="FF0000"/>
                </a:solidFill>
              </a:rPr>
              <a:t>mně</a:t>
            </a:r>
            <a:r>
              <a:rPr lang="cs-CZ" dirty="0" smtClean="0"/>
              <a:t>ná  třída              podniká soukro</a:t>
            </a:r>
            <a:r>
              <a:rPr lang="cs-CZ" dirty="0" smtClean="0">
                <a:solidFill>
                  <a:srgbClr val="FF0000"/>
                </a:solidFill>
              </a:rPr>
              <a:t>mě</a:t>
            </a: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881262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uman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Human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30000"/>
                <a:satMod val="175000"/>
              </a:schemeClr>
            </a:gs>
            <a:gs pos="50000">
              <a:schemeClr val="phClr">
                <a:tint val="55000"/>
                <a:satMod val="200000"/>
              </a:schemeClr>
            </a:gs>
            <a:gs pos="70000">
              <a:schemeClr val="phClr">
                <a:tint val="70000"/>
                <a:satMod val="175000"/>
              </a:schemeClr>
            </a:gs>
            <a:gs pos="100000">
              <a:schemeClr val="phClr">
                <a:tint val="85000"/>
                <a:satMod val="175000"/>
              </a:schemeClr>
            </a:gs>
          </a:gsLst>
          <a:lin ang="8000000" scaled="1"/>
        </a:gradFill>
        <a:gradFill>
          <a:gsLst>
            <a:gs pos="0">
              <a:schemeClr val="phClr">
                <a:shade val="100000"/>
                <a:satMod val="140000"/>
              </a:schemeClr>
            </a:gs>
            <a:gs pos="40000">
              <a:schemeClr val="phClr">
                <a:shade val="65000"/>
                <a:satMod val="140000"/>
              </a:schemeClr>
            </a:gs>
            <a:gs pos="70000">
              <a:schemeClr val="phClr">
                <a:shade val="40000"/>
                <a:satMod val="115000"/>
              </a:schemeClr>
            </a:gs>
            <a:gs pos="100000">
              <a:schemeClr val="phClr">
                <a:shade val="20000"/>
                <a:satMod val="115000"/>
              </a:schemeClr>
            </a:gs>
          </a:gsLst>
          <a:lin ang="8000000" scaled="1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90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400" dir="90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400" dir="9000000">
              <a:srgbClr val="000000">
                <a:alpha val="40000"/>
              </a:srgbClr>
            </a:outerShdw>
          </a:effectLst>
          <a:scene3d>
            <a:camera prst="perspectiveFront">
              <a:rot lat="0" lon="0" rev="0"/>
            </a:camera>
            <a:lightRig rig="brightRoom" dir="tr">
              <a:rot lat="0" lon="0" rev="3540000"/>
            </a:lightRig>
          </a:scene3d>
          <a:sp3d prstMaterial="matte">
            <a:bevelT w="190500" h="44450" prst="cross"/>
          </a:sp3d>
        </a:effectStyle>
      </a:effectStyleLst>
      <a:bgFillStyleLst>
        <a:solidFill>
          <a:schemeClr val="phClr">
            <a:tint val="100000"/>
          </a:schemeClr>
        </a:solidFill>
        <a:gradFill flip="none" rotWithShape="1">
          <a:gsLst>
            <a:gs pos="0">
              <a:schemeClr val="phClr">
                <a:tint val="85000"/>
                <a:satMod val="275000"/>
              </a:schemeClr>
            </a:gs>
            <a:gs pos="3000">
              <a:schemeClr val="phClr">
                <a:tint val="87000"/>
                <a:satMod val="275000"/>
              </a:schemeClr>
            </a:gs>
            <a:gs pos="10000">
              <a:schemeClr val="phClr">
                <a:tint val="90000"/>
                <a:satMod val="275000"/>
              </a:schemeClr>
            </a:gs>
            <a:gs pos="70000">
              <a:schemeClr val="phClr">
                <a:shade val="38000"/>
                <a:satMod val="275000"/>
              </a:schemeClr>
            </a:gs>
            <a:gs pos="90000">
              <a:schemeClr val="phClr">
                <a:shade val="25000"/>
                <a:satMod val="300000"/>
              </a:schemeClr>
            </a:gs>
            <a:gs pos="100000">
              <a:schemeClr val="phClr">
                <a:shade val="22000"/>
                <a:satMod val="300000"/>
              </a:schemeClr>
            </a:gs>
          </a:gsLst>
          <a:path path="circle">
            <a:fillToRect l="60000" t="-3300" b="200000"/>
          </a:path>
          <a:tileRect/>
        </a:gradFill>
        <a:gradFill rotWithShape="1">
          <a:gsLst>
            <a:gs pos="0">
              <a:schemeClr val="phClr">
                <a:tint val="57000"/>
                <a:satMod val="400000"/>
              </a:schemeClr>
            </a:gs>
            <a:gs pos="100000">
              <a:schemeClr val="phClr">
                <a:tint val="87000"/>
                <a:shade val="40000"/>
                <a:satMod val="5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Lidský motiv</Template>
  <TotalTime>441</TotalTime>
  <Words>392</Words>
  <Application>Microsoft Office PowerPoint</Application>
  <PresentationFormat>Předvádění na obrazovce (4:3)</PresentationFormat>
  <Paragraphs>122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Human</vt:lpstr>
      <vt:lpstr>Prezentace aplikace PowerPoint</vt:lpstr>
      <vt:lpstr>Anotace</vt:lpstr>
      <vt:lpstr>Prezentace aplikace PowerPoint</vt:lpstr>
      <vt:lpstr>BĚ / BJE</vt:lpstr>
      <vt:lpstr>VĚ / VJE</vt:lpstr>
      <vt:lpstr>PĚ</vt:lpstr>
      <vt:lpstr>OPRAV CHYBY</vt:lpstr>
      <vt:lpstr>ŘEŠENÍ</vt:lpstr>
      <vt:lpstr>MĚ / MNĚ</vt:lpstr>
      <vt:lpstr>MĚ / MNĚ</vt:lpstr>
      <vt:lpstr>!!!      PAMATUJ    !!!!!</vt:lpstr>
      <vt:lpstr>Prezentace aplikace PowerPoint</vt:lpstr>
      <vt:lpstr>DOPLŇ MĚ, MNĚ</vt:lpstr>
      <vt:lpstr>ŘEŠENÍ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Steidlová</dc:creator>
  <cp:lastModifiedBy>Steidlová</cp:lastModifiedBy>
  <cp:revision>17</cp:revision>
  <dcterms:created xsi:type="dcterms:W3CDTF">2012-05-29T14:00:00Z</dcterms:created>
  <dcterms:modified xsi:type="dcterms:W3CDTF">2012-06-03T15:47:52Z</dcterms:modified>
</cp:coreProperties>
</file>