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6" r:id="rId4"/>
    <p:sldId id="259" r:id="rId5"/>
    <p:sldId id="257" r:id="rId6"/>
    <p:sldId id="258" r:id="rId7"/>
    <p:sldId id="260" r:id="rId8"/>
    <p:sldId id="261" r:id="rId9"/>
    <p:sldId id="263" r:id="rId10"/>
    <p:sldId id="262" r:id="rId11"/>
    <p:sldId id="264" r:id="rId12"/>
    <p:sldId id="266" r:id="rId13"/>
    <p:sldId id="267" r:id="rId14"/>
    <p:sldId id="265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</a:t>
          </a:r>
          <a:r>
            <a:rPr lang="cs-CZ" dirty="0" smtClean="0"/>
            <a:t>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VY_32_INOVACE_06_TVOŘENÍ SLOV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TVOŘENÍ SLOV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3F59F0-2F3B-44FD-A39C-505B4BF1C0B9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811C4111-772B-45B5-9A1E-A72119B62C2F}" type="presOf" srcId="{DAEA276B-ECF9-46F6-A7D3-4693B2D32BC4}" destId="{F69A1436-182C-465B-AD7F-FE48E0C090C1}" srcOrd="1" destOrd="0" presId="urn:microsoft.com/office/officeart/2005/8/layout/target3"/>
    <dgm:cxn modelId="{D8BEF0EE-9A03-4AF9-A511-6F497D486646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393B8A9-890A-4D98-B4EA-D3FBB824B700}" type="presOf" srcId="{39F8B381-5807-488E-AC22-73DD4140ED4A}" destId="{71045F8C-00FA-488E-A7BD-E2E6753D979D}" srcOrd="0" destOrd="0" presId="urn:microsoft.com/office/officeart/2005/8/layout/target3"/>
    <dgm:cxn modelId="{B238C935-5316-49D9-9843-1A45FD76EA3A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AA8772C-AB39-40FC-8DB1-F23DA971DA20}" type="presOf" srcId="{445C7998-7549-48B0-BD68-D4F0167F02E5}" destId="{4D19AB04-24FA-40C2-B203-52AE3D15E171}" srcOrd="1" destOrd="0" presId="urn:microsoft.com/office/officeart/2005/8/layout/target3"/>
    <dgm:cxn modelId="{2EB1A8FA-400A-475A-97FE-C68CDEEB0B9D}" type="presOf" srcId="{019433A1-1324-4DE1-9E6F-32B851095F74}" destId="{A3817367-F2BC-482F-8832-FA00B51DCCF3}" srcOrd="0" destOrd="0" presId="urn:microsoft.com/office/officeart/2005/8/layout/target3"/>
    <dgm:cxn modelId="{1BEAEB97-FB09-41BD-9619-B7443C9F1E72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F6470B1-F7D3-4E9A-855A-07217EF7F7EE}" type="presOf" srcId="{445C7998-7549-48B0-BD68-D4F0167F02E5}" destId="{BC35EE03-4121-4EF9-923D-7CB6D30D358D}" srcOrd="0" destOrd="0" presId="urn:microsoft.com/office/officeart/2005/8/layout/target3"/>
    <dgm:cxn modelId="{BB687C23-4BD8-447E-95A3-6E50638B099E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8300680-9639-4523-A057-7393A02126E6}" type="presOf" srcId="{DAEA276B-ECF9-46F6-A7D3-4693B2D32BC4}" destId="{CDED6FE3-AD8F-4ACC-B6B8-710EDDD97598}" srcOrd="0" destOrd="0" presId="urn:microsoft.com/office/officeart/2005/8/layout/target3"/>
    <dgm:cxn modelId="{0ABC8796-9A7E-4299-A4DC-AA476B46006C}" type="presOf" srcId="{FBBFC3EA-9D9D-4F3A-BEA6-9C2C0E46BF20}" destId="{643EA938-EDE0-4533-ACCC-D2BD6F3A527C}" srcOrd="0" destOrd="0" presId="urn:microsoft.com/office/officeart/2005/8/layout/target3"/>
    <dgm:cxn modelId="{8CD83DB5-F408-430A-B144-0C9AAB0E3A19}" type="presOf" srcId="{EBC41103-E2E5-4D48-9B4B-425520D3D098}" destId="{F969C235-9271-4D34-B740-D627A121CAD0}" srcOrd="1" destOrd="0" presId="urn:microsoft.com/office/officeart/2005/8/layout/target3"/>
    <dgm:cxn modelId="{1D959BF7-ACB3-468C-9F0F-34A3C15B3312}" type="presParOf" srcId="{71045F8C-00FA-488E-A7BD-E2E6753D979D}" destId="{3577EC6B-C980-4F34-8C69-4365E7B8FC8C}" srcOrd="0" destOrd="0" presId="urn:microsoft.com/office/officeart/2005/8/layout/target3"/>
    <dgm:cxn modelId="{A0D4F41A-D73F-4ACF-A99C-1E6C74B0910E}" type="presParOf" srcId="{71045F8C-00FA-488E-A7BD-E2E6753D979D}" destId="{6940EB87-DC1D-4BC3-9408-9AC2E1FFC039}" srcOrd="1" destOrd="0" presId="urn:microsoft.com/office/officeart/2005/8/layout/target3"/>
    <dgm:cxn modelId="{3C226127-9DC3-414B-9B88-7273869673AA}" type="presParOf" srcId="{71045F8C-00FA-488E-A7BD-E2E6753D979D}" destId="{BC35EE03-4121-4EF9-923D-7CB6D30D358D}" srcOrd="2" destOrd="0" presId="urn:microsoft.com/office/officeart/2005/8/layout/target3"/>
    <dgm:cxn modelId="{66FCCB09-FD34-4B9D-8405-7B8300AEEF61}" type="presParOf" srcId="{71045F8C-00FA-488E-A7BD-E2E6753D979D}" destId="{C95EEA27-3CBF-4645-A92D-9D8AF5C1CBFC}" srcOrd="3" destOrd="0" presId="urn:microsoft.com/office/officeart/2005/8/layout/target3"/>
    <dgm:cxn modelId="{E4CCBB87-7ACD-4937-9C45-7FAAF157FFB9}" type="presParOf" srcId="{71045F8C-00FA-488E-A7BD-E2E6753D979D}" destId="{851BB866-B6AE-4566-893F-4C635BA974FC}" srcOrd="4" destOrd="0" presId="urn:microsoft.com/office/officeart/2005/8/layout/target3"/>
    <dgm:cxn modelId="{FA3D1C12-AC8D-4DCB-B72E-0481CC9FF933}" type="presParOf" srcId="{71045F8C-00FA-488E-A7BD-E2E6753D979D}" destId="{643EA938-EDE0-4533-ACCC-D2BD6F3A527C}" srcOrd="5" destOrd="0" presId="urn:microsoft.com/office/officeart/2005/8/layout/target3"/>
    <dgm:cxn modelId="{D564D76E-CD88-44B6-9B53-2F83486A900B}" type="presParOf" srcId="{71045F8C-00FA-488E-A7BD-E2E6753D979D}" destId="{92F31B18-D66D-4CC7-89B9-378928DE877D}" srcOrd="6" destOrd="0" presId="urn:microsoft.com/office/officeart/2005/8/layout/target3"/>
    <dgm:cxn modelId="{76B451E4-9796-467C-BF64-C709791FCB61}" type="presParOf" srcId="{71045F8C-00FA-488E-A7BD-E2E6753D979D}" destId="{902074E1-B931-4618-97F1-FADBE82E9C3C}" srcOrd="7" destOrd="0" presId="urn:microsoft.com/office/officeart/2005/8/layout/target3"/>
    <dgm:cxn modelId="{35D4E897-9F3A-4376-8270-8434D851D668}" type="presParOf" srcId="{71045F8C-00FA-488E-A7BD-E2E6753D979D}" destId="{A3817367-F2BC-482F-8832-FA00B51DCCF3}" srcOrd="8" destOrd="0" presId="urn:microsoft.com/office/officeart/2005/8/layout/target3"/>
    <dgm:cxn modelId="{DBFBA195-7022-445E-A788-5E829C04C34A}" type="presParOf" srcId="{71045F8C-00FA-488E-A7BD-E2E6753D979D}" destId="{626ABFF6-56C8-4386-B662-68EC364EED9D}" srcOrd="9" destOrd="0" presId="urn:microsoft.com/office/officeart/2005/8/layout/target3"/>
    <dgm:cxn modelId="{E81AE680-D1B9-4A15-B98C-64BE924BF8AA}" type="presParOf" srcId="{71045F8C-00FA-488E-A7BD-E2E6753D979D}" destId="{6DB11F1C-D028-4800-9625-6611CA9DE6D4}" srcOrd="10" destOrd="0" presId="urn:microsoft.com/office/officeart/2005/8/layout/target3"/>
    <dgm:cxn modelId="{BC4D8106-9AEF-4470-BBC7-98C7974EEB8A}" type="presParOf" srcId="{71045F8C-00FA-488E-A7BD-E2E6753D979D}" destId="{CDED6FE3-AD8F-4ACC-B6B8-710EDDD97598}" srcOrd="11" destOrd="0" presId="urn:microsoft.com/office/officeart/2005/8/layout/target3"/>
    <dgm:cxn modelId="{0B3639DA-08F7-4329-827D-6A6E9BB49B8D}" type="presParOf" srcId="{71045F8C-00FA-488E-A7BD-E2E6753D979D}" destId="{397AC6D7-84A6-4150-958F-83C92D9ACF38}" srcOrd="12" destOrd="0" presId="urn:microsoft.com/office/officeart/2005/8/layout/target3"/>
    <dgm:cxn modelId="{D12DA05A-DFB8-46B0-AF4F-E243F9D0640B}" type="presParOf" srcId="{71045F8C-00FA-488E-A7BD-E2E6753D979D}" destId="{D7419528-33A6-416D-9E64-B3F7915C5149}" srcOrd="13" destOrd="0" presId="urn:microsoft.com/office/officeart/2005/8/layout/target3"/>
    <dgm:cxn modelId="{B7A825D9-AFB0-4621-B2D2-A2AE49EC7B2A}" type="presParOf" srcId="{71045F8C-00FA-488E-A7BD-E2E6753D979D}" destId="{97289DF2-90F4-4EC2-A9FC-633B00BAB610}" srcOrd="14" destOrd="0" presId="urn:microsoft.com/office/officeart/2005/8/layout/target3"/>
    <dgm:cxn modelId="{17CD7711-2F6D-4E8A-941B-FAD47BA3F686}" type="presParOf" srcId="{71045F8C-00FA-488E-A7BD-E2E6753D979D}" destId="{234EBA9D-95B4-4C20-A84E-6F65F1085DC6}" srcOrd="15" destOrd="0" presId="urn:microsoft.com/office/officeart/2005/8/layout/target3"/>
    <dgm:cxn modelId="{D9114B36-CCC0-4050-9D7A-77D000159B87}" type="presParOf" srcId="{71045F8C-00FA-488E-A7BD-E2E6753D979D}" destId="{12255512-213F-41DF-90A6-8B4CD74A2B52}" srcOrd="16" destOrd="0" presId="urn:microsoft.com/office/officeart/2005/8/layout/target3"/>
    <dgm:cxn modelId="{170C0FB3-59A4-405D-90E4-28DD61C09207}" type="presParOf" srcId="{71045F8C-00FA-488E-A7BD-E2E6753D979D}" destId="{50C2F88D-8688-44C2-A854-691F34009D3B}" srcOrd="17" destOrd="0" presId="urn:microsoft.com/office/officeart/2005/8/layout/target3"/>
    <dgm:cxn modelId="{534BF63C-CC7E-446A-9E25-5CE9FFC4B6AD}" type="presParOf" srcId="{71045F8C-00FA-488E-A7BD-E2E6753D979D}" destId="{4D19AB04-24FA-40C2-B203-52AE3D15E171}" srcOrd="18" destOrd="0" presId="urn:microsoft.com/office/officeart/2005/8/layout/target3"/>
    <dgm:cxn modelId="{61666926-2F00-47E8-957C-028DF2513507}" type="presParOf" srcId="{71045F8C-00FA-488E-A7BD-E2E6753D979D}" destId="{832BF48F-0145-4429-9E02-8FCA946CCE9E}" srcOrd="19" destOrd="0" presId="urn:microsoft.com/office/officeart/2005/8/layout/target3"/>
    <dgm:cxn modelId="{9C6C8621-DDA4-4577-8C31-A7359047EADE}" type="presParOf" srcId="{71045F8C-00FA-488E-A7BD-E2E6753D979D}" destId="{E7297F21-D4FD-4A41-AE58-814D01A6B5E7}" srcOrd="20" destOrd="0" presId="urn:microsoft.com/office/officeart/2005/8/layout/target3"/>
    <dgm:cxn modelId="{F9644EF7-2B93-43FD-9444-F7FA9A44D9C3}" type="presParOf" srcId="{71045F8C-00FA-488E-A7BD-E2E6753D979D}" destId="{F69A1436-182C-465B-AD7F-FE48E0C090C1}" srcOrd="21" destOrd="0" presId="urn:microsoft.com/office/officeart/2005/8/layout/target3"/>
    <dgm:cxn modelId="{71BCF450-69F2-404E-985E-3DFAC255E947}" type="presParOf" srcId="{71045F8C-00FA-488E-A7BD-E2E6753D979D}" destId="{AA41A67C-3D3F-4AE9-9E0F-5D7F7BB2E741}" srcOrd="22" destOrd="0" presId="urn:microsoft.com/office/officeart/2005/8/layout/target3"/>
    <dgm:cxn modelId="{B0C638C4-D518-4DA8-812C-65300C53E9E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školy</a:t>
          </a:r>
          <a:r>
            <a:rPr lang="cs-CZ" sz="1500" kern="1200" dirty="0" smtClean="0"/>
            <a:t>: Základní škola a mateřská škola  </a:t>
          </a:r>
          <a:r>
            <a:rPr lang="cs-CZ" sz="1500" kern="1200" dirty="0" smtClean="0"/>
            <a:t>Domažlice, </a:t>
          </a:r>
          <a:r>
            <a:rPr lang="cs-CZ" sz="1500" kern="1200" dirty="0" err="1" smtClean="0"/>
            <a:t>Msgre</a:t>
          </a:r>
          <a:r>
            <a:rPr lang="cs-CZ" sz="1500" kern="1200" dirty="0" smtClean="0"/>
            <a:t> B. Staška 232, příspěvková organizace </a:t>
          </a:r>
          <a:endParaRPr lang="cs-CZ" sz="15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</a:t>
          </a:r>
          <a:r>
            <a:rPr lang="cs-CZ" sz="1500" kern="1200" dirty="0" smtClean="0"/>
            <a:t>:  Mgr. Vendula </a:t>
          </a:r>
          <a:r>
            <a:rPr lang="cs-CZ" sz="1500" kern="1200" dirty="0" err="1" smtClean="0"/>
            <a:t>Steidlová</a:t>
          </a:r>
          <a:r>
            <a:rPr lang="cs-CZ" sz="1500" kern="1200" dirty="0" smtClean="0"/>
            <a:t>   </a:t>
          </a:r>
          <a:endParaRPr lang="cs-CZ" sz="15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VY_32_INOVACE_06_TVOŘENÍ SLOV</a:t>
          </a:r>
          <a:endParaRPr lang="cs-CZ" sz="15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Sada:  ČESKÝ JAZYK 8. ročník</a:t>
          </a:r>
          <a:endParaRPr lang="cs-CZ" sz="15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Téma</a:t>
          </a:r>
          <a:r>
            <a:rPr lang="cs-CZ" sz="1500" kern="1200" dirty="0" smtClean="0"/>
            <a:t>:  TVOŘENÍ SLOV</a:t>
          </a:r>
          <a:endParaRPr lang="cs-CZ" sz="15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projektu</a:t>
          </a:r>
          <a:r>
            <a:rPr lang="cs-CZ" sz="1500" kern="1200" dirty="0" smtClean="0"/>
            <a:t>: CZ.1.07/1.4.00/21.1437</a:t>
          </a:r>
          <a:endParaRPr lang="cs-CZ" sz="15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404352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931773"/>
              </p:ext>
            </p:extLst>
          </p:nvPr>
        </p:nvGraphicFramePr>
        <p:xfrm>
          <a:off x="1403648" y="1988840"/>
          <a:ext cx="6096000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 učiva o tvoření slov – odvozování, skládání, zkracování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je vždy na následujícím snímku, popř. přiletí na kliknutí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9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3888432"/>
          </a:xfrm>
        </p:spPr>
        <p:txBody>
          <a:bodyPr>
            <a:normAutofit/>
          </a:bodyPr>
          <a:lstStyle/>
          <a:p>
            <a:r>
              <a:rPr lang="cs-CZ" sz="8800" dirty="0" smtClean="0">
                <a:solidFill>
                  <a:schemeClr val="tx2">
                    <a:lumMod val="75000"/>
                  </a:schemeClr>
                </a:solidFill>
              </a:rPr>
              <a:t>TVOŘENÍ SLOV</a:t>
            </a:r>
            <a:endParaRPr lang="cs-CZ" sz="8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417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800" dirty="0" smtClean="0">
                <a:solidFill>
                  <a:schemeClr val="tx2">
                    <a:lumMod val="75000"/>
                  </a:schemeClr>
                </a:solidFill>
              </a:rPr>
              <a:t>TVOŘENÍ SLOV</a:t>
            </a:r>
            <a:endParaRPr lang="cs-CZ" sz="8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2348880"/>
            <a:ext cx="8524056" cy="37312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1. ODVOZOVÁNÍ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2. SKLÁDÁNÍ</a:t>
            </a:r>
          </a:p>
          <a:p>
            <a:pPr marL="0" indent="0"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5400" dirty="0" smtClean="0">
                <a:solidFill>
                  <a:srgbClr val="0070C0"/>
                </a:solidFill>
              </a:rPr>
              <a:t>3. ZKRACOVÁNÍ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3429000"/>
            <a:ext cx="68407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5400" dirty="0" smtClean="0">
              <a:solidFill>
                <a:srgbClr val="0070C0"/>
              </a:solidFill>
            </a:endParaRPr>
          </a:p>
          <a:p>
            <a:r>
              <a:rPr lang="cs-CZ" sz="5400" dirty="0" smtClean="0">
                <a:solidFill>
                  <a:srgbClr val="0070C0"/>
                </a:solidFill>
              </a:rPr>
              <a:t> </a:t>
            </a:r>
            <a:endParaRPr lang="cs-CZ" sz="5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6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368430"/>
              </p:ext>
            </p:extLst>
          </p:nvPr>
        </p:nvGraphicFramePr>
        <p:xfrm>
          <a:off x="539552" y="1988840"/>
          <a:ext cx="8136904" cy="28956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045945"/>
                <a:gridCol w="2624320"/>
                <a:gridCol w="2466639"/>
              </a:tblGrid>
              <a:tr h="460752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ODVOZOVÁNÍ</a:t>
                      </a:r>
                      <a:endParaRPr lang="cs-CZ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SKLÁDÁNÍ</a:t>
                      </a:r>
                      <a:endParaRPr lang="cs-CZ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ZKRACOVÁNÍ</a:t>
                      </a:r>
                      <a:endParaRPr lang="cs-CZ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60752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cukr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zeměkoule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Čedok</a:t>
                      </a:r>
                      <a:endParaRPr lang="cs-CZ" sz="3200" dirty="0"/>
                    </a:p>
                  </a:txBody>
                  <a:tcPr/>
                </a:tc>
              </a:tr>
              <a:tr h="460752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cukrová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okamžik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ČR</a:t>
                      </a:r>
                      <a:endParaRPr lang="cs-CZ" sz="3200" dirty="0"/>
                    </a:p>
                  </a:txBody>
                  <a:tcPr/>
                </a:tc>
              </a:tr>
              <a:tr h="460752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cukrárna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listopad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ČSAD</a:t>
                      </a:r>
                      <a:endParaRPr lang="cs-CZ" sz="3200" dirty="0"/>
                    </a:p>
                  </a:txBody>
                  <a:tcPr/>
                </a:tc>
              </a:tr>
              <a:tr h="460752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cukřenka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vodopád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SMS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PŘIPOMENUTÍ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28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24360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B0F0"/>
                </a:solidFill>
              </a:rPr>
              <a:t>ODVOZOVÁNÍ</a:t>
            </a:r>
            <a:r>
              <a:rPr lang="cs-CZ" sz="4400" dirty="0" smtClean="0">
                <a:solidFill>
                  <a:srgbClr val="FF0000"/>
                </a:solidFill>
              </a:rPr>
              <a:t/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>
                <a:solidFill>
                  <a:srgbClr val="FF0000"/>
                </a:solidFill>
              </a:rPr>
              <a:t>- </a:t>
            </a:r>
            <a:r>
              <a:rPr lang="cs-CZ" sz="4400" cap="none" dirty="0" smtClean="0">
                <a:solidFill>
                  <a:srgbClr val="FF0000"/>
                </a:solidFill>
              </a:rPr>
              <a:t>napiš ke slovu slova příbuzná </a:t>
            </a:r>
            <a:br>
              <a:rPr lang="cs-CZ" sz="4400" cap="none" dirty="0" smtClean="0">
                <a:solidFill>
                  <a:srgbClr val="FF0000"/>
                </a:solidFill>
              </a:rPr>
            </a:br>
            <a:r>
              <a:rPr lang="cs-CZ" sz="4400" cap="none" dirty="0" smtClean="0">
                <a:solidFill>
                  <a:srgbClr val="FF0000"/>
                </a:solidFill>
              </a:rPr>
              <a:t>- vyznač u slov kořen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87825" y="2967335"/>
            <a:ext cx="28803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UČIT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14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7508" y="476672"/>
            <a:ext cx="8686800" cy="78687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ŘEŠENÍ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87825" y="2967335"/>
            <a:ext cx="28803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UČIT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 rot="1296444">
            <a:off x="852357" y="2197428"/>
            <a:ext cx="2149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itel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 rot="2526147">
            <a:off x="1331640" y="4077072"/>
            <a:ext cx="1538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itelka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 rot="19531258">
            <a:off x="4698322" y="1628800"/>
            <a:ext cx="1471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ebna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 rot="2526147">
            <a:off x="5724128" y="3078252"/>
            <a:ext cx="1754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ebnice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 rot="19531258">
            <a:off x="4427985" y="4869160"/>
            <a:ext cx="155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edník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 rot="558982">
            <a:off x="6444208" y="5238492"/>
            <a:ext cx="1034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eň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 rot="19531258">
            <a:off x="1187624" y="5423158"/>
            <a:ext cx="13500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ební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 rot="1034330">
            <a:off x="6311601" y="2276872"/>
            <a:ext cx="17774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ňovský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 rot="3020959" flipH="1">
            <a:off x="7105595" y="4748885"/>
            <a:ext cx="1767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</a:t>
            </a:r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ný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 rot="21247512">
            <a:off x="871370" y="2812457"/>
            <a:ext cx="1173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vy</a:t>
            </a:r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 rot="2526147">
            <a:off x="3178957" y="4431601"/>
            <a:ext cx="1208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za</a:t>
            </a:r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 rot="19531258">
            <a:off x="2843808" y="2461538"/>
            <a:ext cx="12682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při</a:t>
            </a:r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 rot="19531258">
            <a:off x="5383696" y="5792490"/>
            <a:ext cx="12586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</a:t>
            </a:r>
            <a:r>
              <a:rPr lang="cs-CZ" sz="3200" dirty="0" smtClean="0">
                <a:solidFill>
                  <a:srgbClr val="FF0000"/>
                </a:solidFill>
              </a:rPr>
              <a:t>uč</a:t>
            </a:r>
            <a:r>
              <a:rPr lang="cs-CZ" sz="3200" dirty="0" smtClean="0"/>
              <a:t>it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5826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Vyškrtni slovo, které není příbuzné k ostatním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430730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600" dirty="0" smtClean="0"/>
              <a:t>1.padák, padat, západ, padělat, odpad</a:t>
            </a:r>
          </a:p>
          <a:p>
            <a:pPr marL="742950" indent="-742950">
              <a:buAutoNum type="arabicPeriod"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2. lepenka, lepší, nálepka, lepidlo, lepkavý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3. světlo, světluška, světlý, svěšený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4. stoletý, letadlo, letiště, letec</a:t>
            </a:r>
          </a:p>
          <a:p>
            <a:pPr marL="0" indent="0">
              <a:buNone/>
            </a:pPr>
            <a:r>
              <a:rPr lang="cs-CZ" sz="3600" dirty="0" smtClean="0"/>
              <a:t>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6160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ŘEŠENÍ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430730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600" dirty="0" smtClean="0"/>
              <a:t>1.padák, padat, západ, </a:t>
            </a:r>
            <a:r>
              <a:rPr lang="cs-CZ" sz="3600" strike="sngStrike" dirty="0" smtClean="0">
                <a:solidFill>
                  <a:srgbClr val="FF0000"/>
                </a:solidFill>
              </a:rPr>
              <a:t>padělat</a:t>
            </a:r>
            <a:r>
              <a:rPr lang="cs-CZ" sz="3600" dirty="0" smtClean="0"/>
              <a:t>, odpad</a:t>
            </a:r>
          </a:p>
          <a:p>
            <a:pPr marL="742950" indent="-742950">
              <a:buAutoNum type="arabicPeriod"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2. lepenka, </a:t>
            </a:r>
            <a:r>
              <a:rPr lang="cs-CZ" sz="3600" strike="sngStrike" dirty="0" smtClean="0">
                <a:solidFill>
                  <a:srgbClr val="FF0000"/>
                </a:solidFill>
              </a:rPr>
              <a:t>lepší</a:t>
            </a:r>
            <a:r>
              <a:rPr lang="cs-CZ" sz="3600" dirty="0" smtClean="0"/>
              <a:t>, nálepka, lepidlo, lepkavý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3. světlo, světluška, světlý, </a:t>
            </a:r>
            <a:r>
              <a:rPr lang="cs-CZ" sz="3600" strike="sngStrike" dirty="0" smtClean="0">
                <a:solidFill>
                  <a:srgbClr val="FF0000"/>
                </a:solidFill>
              </a:rPr>
              <a:t>svěšen</a:t>
            </a:r>
            <a:r>
              <a:rPr lang="cs-CZ" sz="3600" dirty="0" smtClean="0">
                <a:solidFill>
                  <a:srgbClr val="FF0000"/>
                </a:solidFill>
              </a:rPr>
              <a:t>ý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4. </a:t>
            </a:r>
            <a:r>
              <a:rPr lang="cs-CZ" sz="3600" strike="sngStrike" dirty="0" smtClean="0">
                <a:solidFill>
                  <a:srgbClr val="FF0000"/>
                </a:solidFill>
              </a:rPr>
              <a:t>stoletý</a:t>
            </a:r>
            <a:r>
              <a:rPr lang="cs-CZ" sz="3600" dirty="0" smtClean="0"/>
              <a:t>, letadlo, letiště, letec</a:t>
            </a:r>
          </a:p>
          <a:p>
            <a:pPr marL="0" indent="0">
              <a:buNone/>
            </a:pPr>
            <a:r>
              <a:rPr lang="cs-CZ" sz="3600" dirty="0" smtClean="0"/>
              <a:t>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92457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dirty="0" err="1" smtClean="0">
                <a:solidFill>
                  <a:srgbClr val="00B0F0"/>
                </a:solidFill>
              </a:rPr>
              <a:t>skládánÍ</a:t>
            </a:r>
            <a:r>
              <a:rPr lang="cs-CZ" sz="4400" dirty="0" smtClean="0">
                <a:solidFill>
                  <a:srgbClr val="FF0000"/>
                </a:solidFill>
              </a:rPr>
              <a:t/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>
                <a:solidFill>
                  <a:srgbClr val="FF0000"/>
                </a:solidFill>
              </a:rPr>
              <a:t>- </a:t>
            </a:r>
            <a:r>
              <a:rPr lang="cs-CZ" sz="4400" cap="none" dirty="0" smtClean="0">
                <a:solidFill>
                  <a:srgbClr val="FF0000"/>
                </a:solidFill>
              </a:rPr>
              <a:t>ke každému slovu utvoř slovo složené </a:t>
            </a:r>
            <a:br>
              <a:rPr lang="cs-CZ" sz="4400" cap="none" dirty="0" smtClean="0">
                <a:solidFill>
                  <a:srgbClr val="FF0000"/>
                </a:solidFill>
              </a:rPr>
            </a:b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země                               krátký  </a:t>
            </a:r>
          </a:p>
          <a:p>
            <a:pPr marL="0" indent="0">
              <a:buNone/>
            </a:pPr>
            <a:r>
              <a:rPr lang="cs-CZ" sz="3600" dirty="0" smtClean="0"/>
              <a:t>                                     </a:t>
            </a:r>
          </a:p>
          <a:p>
            <a:pPr marL="0" indent="0">
              <a:buNone/>
            </a:pPr>
            <a:r>
              <a:rPr lang="cs-CZ" sz="3600" dirty="0" smtClean="0"/>
              <a:t>sám                                 spolu 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teplo                                cukr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hmyz                                auto </a:t>
            </a:r>
          </a:p>
        </p:txBody>
      </p:sp>
    </p:spTree>
    <p:extLst>
      <p:ext uri="{BB962C8B-B14F-4D97-AF65-F5344CB8AC3E}">
        <p14:creationId xmlns:p14="http://schemas.microsoft.com/office/powerpoint/2010/main" val="20998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B0F0"/>
                </a:solidFill>
              </a:rPr>
              <a:t>ŘEŠENÍ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země</a:t>
            </a:r>
            <a:r>
              <a:rPr lang="cs-CZ" sz="3600" dirty="0" smtClean="0">
                <a:solidFill>
                  <a:srgbClr val="FF0000"/>
                </a:solidFill>
              </a:rPr>
              <a:t>koule</a:t>
            </a:r>
            <a:r>
              <a:rPr lang="cs-CZ" sz="3600" dirty="0" smtClean="0"/>
              <a:t>                               krátk</a:t>
            </a:r>
            <a:r>
              <a:rPr lang="cs-CZ" sz="3600" dirty="0" smtClean="0">
                <a:solidFill>
                  <a:srgbClr val="0070C0"/>
                </a:solidFill>
              </a:rPr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dobý </a:t>
            </a:r>
            <a:r>
              <a:rPr lang="cs-CZ" sz="3600" dirty="0" smtClean="0"/>
              <a:t> </a:t>
            </a:r>
          </a:p>
          <a:p>
            <a:pPr marL="0" indent="0">
              <a:buNone/>
            </a:pPr>
            <a:r>
              <a:rPr lang="cs-CZ" sz="3600" dirty="0" smtClean="0"/>
              <a:t>                                    </a:t>
            </a:r>
          </a:p>
          <a:p>
            <a:pPr marL="0" indent="0">
              <a:buNone/>
            </a:pPr>
            <a:r>
              <a:rPr lang="cs-CZ" sz="3600" dirty="0" smtClean="0"/>
              <a:t>s</a:t>
            </a:r>
            <a:r>
              <a:rPr lang="cs-CZ" sz="3600" dirty="0" smtClean="0">
                <a:solidFill>
                  <a:srgbClr val="0070C0"/>
                </a:solidFill>
              </a:rPr>
              <a:t>a</a:t>
            </a:r>
            <a:r>
              <a:rPr lang="cs-CZ" sz="3600" dirty="0" smtClean="0"/>
              <a:t>m</a:t>
            </a:r>
            <a:r>
              <a:rPr lang="cs-CZ" sz="3600" dirty="0" smtClean="0">
                <a:solidFill>
                  <a:srgbClr val="0070C0"/>
                </a:solidFill>
              </a:rPr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obsluha</a:t>
            </a:r>
            <a:r>
              <a:rPr lang="cs-CZ" sz="3600" dirty="0" smtClean="0"/>
              <a:t>                           spolu</a:t>
            </a:r>
            <a:r>
              <a:rPr lang="cs-CZ" sz="3600" dirty="0" smtClean="0">
                <a:solidFill>
                  <a:srgbClr val="FF0000"/>
                </a:solidFill>
              </a:rPr>
              <a:t>autor</a:t>
            </a:r>
            <a:r>
              <a:rPr lang="cs-CZ" sz="3600" dirty="0" smtClean="0"/>
              <a:t> 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teplo</a:t>
            </a:r>
            <a:r>
              <a:rPr lang="cs-CZ" sz="3600" dirty="0" smtClean="0">
                <a:solidFill>
                  <a:srgbClr val="FF0000"/>
                </a:solidFill>
              </a:rPr>
              <a:t>měr</a:t>
            </a:r>
            <a:r>
              <a:rPr lang="cs-CZ" sz="3600" dirty="0" smtClean="0"/>
              <a:t>                                   cukr</a:t>
            </a:r>
            <a:r>
              <a:rPr lang="cs-CZ" sz="3600" dirty="0" smtClean="0">
                <a:solidFill>
                  <a:srgbClr val="0070C0"/>
                </a:solidFill>
              </a:rPr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var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hmyz</a:t>
            </a:r>
            <a:r>
              <a:rPr lang="cs-CZ" sz="3600" dirty="0" smtClean="0">
                <a:solidFill>
                  <a:srgbClr val="0070C0"/>
                </a:solidFill>
              </a:rPr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žravec</a:t>
            </a:r>
            <a:r>
              <a:rPr lang="cs-CZ" sz="3600" dirty="0" smtClean="0"/>
              <a:t>                             auto</a:t>
            </a:r>
            <a:r>
              <a:rPr lang="cs-CZ" sz="3600" dirty="0" smtClean="0">
                <a:solidFill>
                  <a:srgbClr val="FF0000"/>
                </a:solidFill>
              </a:rPr>
              <a:t>opravna</a:t>
            </a:r>
            <a:r>
              <a:rPr lang="cs-CZ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225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B0F0"/>
                </a:solidFill>
              </a:rPr>
              <a:t>ZKRACOVÁNÍ</a:t>
            </a:r>
            <a:r>
              <a:rPr lang="cs-CZ" sz="4400" dirty="0" smtClean="0">
                <a:solidFill>
                  <a:srgbClr val="FF0000"/>
                </a:solidFill>
              </a:rPr>
              <a:t/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>
                <a:solidFill>
                  <a:srgbClr val="FF0000"/>
                </a:solidFill>
              </a:rPr>
              <a:t>- </a:t>
            </a:r>
            <a:r>
              <a:rPr lang="cs-CZ" sz="4400" cap="none" dirty="0" smtClean="0">
                <a:solidFill>
                  <a:srgbClr val="FF0000"/>
                </a:solidFill>
              </a:rPr>
              <a:t>napiš slova zkratkou </a:t>
            </a:r>
            <a:br>
              <a:rPr lang="cs-CZ" sz="4400" cap="none" dirty="0" smtClean="0">
                <a:solidFill>
                  <a:srgbClr val="FF0000"/>
                </a:solidFill>
              </a:rPr>
            </a:b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a tak dále                        strana 5  </a:t>
            </a:r>
          </a:p>
          <a:p>
            <a:pPr marL="0" indent="0">
              <a:buNone/>
            </a:pPr>
            <a:r>
              <a:rPr lang="cs-CZ" sz="3600" dirty="0" smtClean="0"/>
              <a:t>                                     </a:t>
            </a:r>
          </a:p>
          <a:p>
            <a:pPr marL="0" indent="0">
              <a:buNone/>
            </a:pPr>
            <a:r>
              <a:rPr lang="cs-CZ" sz="3600" dirty="0" smtClean="0"/>
              <a:t>základní škola                 městský úřad 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popřípadě                        metr čtvereční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rentgen                            Evropská unie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57444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B0F0"/>
                </a:solidFill>
              </a:rPr>
              <a:t>ŘEŠENÍ</a:t>
            </a:r>
            <a:r>
              <a:rPr lang="cs-CZ" sz="4400" dirty="0" smtClean="0">
                <a:solidFill>
                  <a:srgbClr val="FF0000"/>
                </a:solidFill>
              </a:rPr>
              <a:t/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cap="none" dirty="0" smtClean="0">
                <a:solidFill>
                  <a:srgbClr val="FF0000"/>
                </a:solidFill>
              </a:rPr>
              <a:t/>
            </a:r>
            <a:br>
              <a:rPr lang="cs-CZ" sz="4400" cap="none" dirty="0" smtClean="0">
                <a:solidFill>
                  <a:srgbClr val="FF0000"/>
                </a:solidFill>
              </a:rPr>
            </a:b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a tak dále                        strana 5  </a:t>
            </a:r>
          </a:p>
          <a:p>
            <a:pPr marL="0" indent="0">
              <a:buNone/>
            </a:pPr>
            <a:r>
              <a:rPr lang="cs-CZ" sz="3600" dirty="0" smtClean="0"/>
              <a:t>                 </a:t>
            </a:r>
            <a:r>
              <a:rPr lang="cs-CZ" sz="3600" dirty="0" smtClean="0">
                <a:solidFill>
                  <a:srgbClr val="FF0000"/>
                </a:solidFill>
              </a:rPr>
              <a:t>atd.                                  s. 5</a:t>
            </a:r>
          </a:p>
          <a:p>
            <a:pPr marL="0" indent="0">
              <a:buNone/>
            </a:pPr>
            <a:r>
              <a:rPr lang="cs-CZ" sz="3600" dirty="0" smtClean="0"/>
              <a:t>základní škola                 městský úřad </a:t>
            </a:r>
          </a:p>
          <a:p>
            <a:pPr marL="0" indent="0">
              <a:buNone/>
            </a:pPr>
            <a:r>
              <a:rPr lang="cs-CZ" sz="3600" dirty="0" smtClean="0"/>
              <a:t>                </a:t>
            </a:r>
            <a:r>
              <a:rPr lang="cs-CZ" sz="3600" dirty="0" smtClean="0">
                <a:solidFill>
                  <a:srgbClr val="FF0000"/>
                </a:solidFill>
              </a:rPr>
              <a:t>ZŠ</a:t>
            </a:r>
            <a:r>
              <a:rPr lang="cs-CZ" sz="3600" dirty="0" smtClean="0"/>
              <a:t>                                     </a:t>
            </a:r>
            <a:r>
              <a:rPr lang="cs-CZ" sz="3600" dirty="0" err="1" smtClean="0">
                <a:solidFill>
                  <a:srgbClr val="FF0000"/>
                </a:solidFill>
              </a:rPr>
              <a:t>MěÚ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   </a:t>
            </a:r>
          </a:p>
          <a:p>
            <a:pPr marL="0" indent="0">
              <a:buNone/>
            </a:pPr>
            <a:r>
              <a:rPr lang="cs-CZ" sz="3600" dirty="0" smtClean="0"/>
              <a:t>popřípadě                        metr čtvereční</a:t>
            </a:r>
          </a:p>
          <a:p>
            <a:pPr marL="0" indent="0">
              <a:buNone/>
            </a:pPr>
            <a:r>
              <a:rPr lang="cs-CZ" sz="3600" dirty="0" smtClean="0"/>
              <a:t>                </a:t>
            </a:r>
            <a:r>
              <a:rPr lang="cs-CZ" sz="3600" dirty="0" smtClean="0">
                <a:solidFill>
                  <a:srgbClr val="FF0000"/>
                </a:solidFill>
              </a:rPr>
              <a:t>popř.</a:t>
            </a:r>
            <a:r>
              <a:rPr lang="cs-CZ" sz="3600" dirty="0" smtClean="0"/>
              <a:t>                                 </a:t>
            </a:r>
            <a:r>
              <a:rPr lang="cs-CZ" sz="3600" dirty="0" smtClean="0">
                <a:solidFill>
                  <a:srgbClr val="FF0000"/>
                </a:solidFill>
              </a:rPr>
              <a:t>m2</a:t>
            </a:r>
          </a:p>
          <a:p>
            <a:pPr marL="0" indent="0">
              <a:buNone/>
            </a:pPr>
            <a:r>
              <a:rPr lang="cs-CZ" sz="3600" dirty="0" smtClean="0"/>
              <a:t>rentgen                            Evropská unie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</a:t>
            </a:r>
            <a:r>
              <a:rPr lang="cs-CZ" sz="3600" dirty="0" err="1" smtClean="0">
                <a:solidFill>
                  <a:srgbClr val="FF0000"/>
                </a:solidFill>
              </a:rPr>
              <a:t>rtg</a:t>
            </a:r>
            <a:r>
              <a:rPr lang="cs-CZ" sz="3600" dirty="0" smtClean="0"/>
              <a:t>                                     </a:t>
            </a:r>
            <a:r>
              <a:rPr lang="cs-CZ" sz="3600" dirty="0" smtClean="0">
                <a:solidFill>
                  <a:srgbClr val="FF0000"/>
                </a:solidFill>
              </a:rPr>
              <a:t>EU</a:t>
            </a:r>
            <a:r>
              <a:rPr lang="cs-CZ" sz="3600" dirty="0" smtClean="0"/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23108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???  CO ZNAMENAJÍ TYTO ZKRATKY ???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1962944" cy="4525963"/>
          </a:xfrm>
        </p:spPr>
        <p:txBody>
          <a:bodyPr/>
          <a:lstStyle/>
          <a:p>
            <a:r>
              <a:rPr lang="cs-CZ" dirty="0" smtClean="0"/>
              <a:t>SMS</a:t>
            </a:r>
          </a:p>
          <a:p>
            <a:endParaRPr lang="cs-CZ" dirty="0"/>
          </a:p>
          <a:p>
            <a:r>
              <a:rPr lang="cs-CZ" dirty="0" smtClean="0"/>
              <a:t>LOH</a:t>
            </a:r>
          </a:p>
          <a:p>
            <a:endParaRPr lang="cs-CZ" dirty="0"/>
          </a:p>
          <a:p>
            <a:r>
              <a:rPr lang="cs-CZ" dirty="0" smtClean="0"/>
              <a:t>JIP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cca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916832"/>
            <a:ext cx="4413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Short</a:t>
            </a:r>
            <a:r>
              <a:rPr lang="cs-CZ" sz="3200" dirty="0" smtClean="0"/>
              <a:t> </a:t>
            </a:r>
            <a:r>
              <a:rPr lang="cs-CZ" sz="3200" dirty="0" err="1" smtClean="0"/>
              <a:t>message</a:t>
            </a:r>
            <a:r>
              <a:rPr lang="cs-CZ" sz="3200" dirty="0" smtClean="0"/>
              <a:t> </a:t>
            </a:r>
            <a:r>
              <a:rPr lang="cs-CZ" sz="3200" dirty="0" err="1" smtClean="0"/>
              <a:t>service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4293096"/>
            <a:ext cx="5004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Jednotka </a:t>
            </a:r>
            <a:r>
              <a:rPr lang="cs-CZ" sz="3200" dirty="0" err="1" smtClean="0"/>
              <a:t>intezivní</a:t>
            </a:r>
            <a:r>
              <a:rPr lang="cs-CZ" sz="3200" dirty="0" smtClean="0"/>
              <a:t> péče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3140968"/>
            <a:ext cx="4185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Letní olympijské hry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5445224"/>
            <a:ext cx="3860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Circa</a:t>
            </a:r>
            <a:r>
              <a:rPr lang="cs-CZ" sz="3200" dirty="0" smtClean="0"/>
              <a:t> = přibližně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3374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ROZLUŠTI TYTO ZKRATKY POUŽÍVANÉ V SMS ZPRÁVÁCH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4YOU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= pro tebe</a:t>
            </a:r>
          </a:p>
          <a:p>
            <a:r>
              <a:rPr lang="cs-CZ" dirty="0" smtClean="0"/>
              <a:t>2YOU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to </a:t>
            </a:r>
            <a:r>
              <a:rPr lang="cs-CZ" dirty="0" err="1" smtClean="0"/>
              <a:t>you</a:t>
            </a:r>
            <a:r>
              <a:rPr lang="cs-CZ" dirty="0" smtClean="0"/>
              <a:t> = k tobě </a:t>
            </a:r>
          </a:p>
          <a:p>
            <a:r>
              <a:rPr lang="cs-CZ" dirty="0" smtClean="0"/>
              <a:t>PLS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dirty="0" err="1" smtClean="0"/>
              <a:t>please</a:t>
            </a:r>
            <a:r>
              <a:rPr lang="cs-CZ" dirty="0" smtClean="0"/>
              <a:t> = prosím</a:t>
            </a:r>
          </a:p>
          <a:p>
            <a:r>
              <a:rPr lang="cs-CZ" dirty="0" smtClean="0"/>
              <a:t>BTW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way</a:t>
            </a:r>
            <a:r>
              <a:rPr lang="cs-CZ" dirty="0" smtClean="0"/>
              <a:t> = mimochodem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431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216</TotalTime>
  <Words>349</Words>
  <Application>Microsoft Office PowerPoint</Application>
  <PresentationFormat>Předvádění na obrazovce (4:3)</PresentationFormat>
  <Paragraphs>131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Anotace</vt:lpstr>
      <vt:lpstr>TVOŘENÍ SLOV</vt:lpstr>
      <vt:lpstr>TVOŘENÍ SLOV</vt:lpstr>
      <vt:lpstr>PŘIPOMENUTÍ</vt:lpstr>
      <vt:lpstr>ODVOZOVÁNÍ - napiš ke slovu slova příbuzná  - vyznač u slov kořen</vt:lpstr>
      <vt:lpstr>ŘEŠENÍ</vt:lpstr>
      <vt:lpstr>Vyškrtni slovo, které není příbuzné k ostatním</vt:lpstr>
      <vt:lpstr>ŘEŠENÍ</vt:lpstr>
      <vt:lpstr>skládánÍ - ke každému slovu utvoř slovo složené  </vt:lpstr>
      <vt:lpstr>ŘEŠENÍ</vt:lpstr>
      <vt:lpstr>ZKRACOVÁNÍ - napiš slova zkratkou  </vt:lpstr>
      <vt:lpstr>ŘEŠENÍ  </vt:lpstr>
      <vt:lpstr>???  CO ZNAMENAJÍ TYTO ZKRATKY ???</vt:lpstr>
      <vt:lpstr>ROZLUŠTI TYTO ZKRATKY POUŽÍVANÉ V SMS ZPRÁVÁCH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Steidlová</cp:lastModifiedBy>
  <cp:revision>14</cp:revision>
  <dcterms:created xsi:type="dcterms:W3CDTF">2012-05-30T13:56:20Z</dcterms:created>
  <dcterms:modified xsi:type="dcterms:W3CDTF">2012-06-03T15:48:49Z</dcterms:modified>
</cp:coreProperties>
</file>