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6" r:id="rId3"/>
    <p:sldId id="264" r:id="rId4"/>
    <p:sldId id="258" r:id="rId5"/>
    <p:sldId id="259" r:id="rId6"/>
    <p:sldId id="257" r:id="rId7"/>
    <p:sldId id="260" r:id="rId8"/>
    <p:sldId id="261" r:id="rId9"/>
    <p:sldId id="262" r:id="rId10"/>
    <p:sldId id="263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735" autoAdjust="0"/>
    <p:restoredTop sz="94660"/>
  </p:normalViewPr>
  <p:slideViewPr>
    <p:cSldViewPr>
      <p:cViewPr varScale="1">
        <p:scale>
          <a:sx n="50" d="100"/>
          <a:sy n="50" d="100"/>
        </p:scale>
        <p:origin x="-1116" y="-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7FC408F8-88EB-4892-B6D2-C256A2EC2EC3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1471824E-F798-404A-A74C-4A6DDB91AF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7FC408F8-88EB-4892-B6D2-C256A2EC2EC3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1471824E-F798-404A-A74C-4A6DDB91AF1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7FC408F8-88EB-4892-B6D2-C256A2EC2EC3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1471824E-F798-404A-A74C-4A6DDB91AF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408F8-88EB-4892-B6D2-C256A2EC2EC3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71824E-F798-404A-A74C-4A6DDB91AF1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408F8-88EB-4892-B6D2-C256A2EC2EC3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71824E-F798-404A-A74C-4A6DDB91AF1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7FC408F8-88EB-4892-B6D2-C256A2EC2EC3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1471824E-F798-404A-A74C-4A6DDB91AF1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408F8-88EB-4892-B6D2-C256A2EC2EC3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71824E-F798-404A-A74C-4A6DDB91AF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7FC408F8-88EB-4892-B6D2-C256A2EC2EC3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1471824E-F798-404A-A74C-4A6DDB91AF1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7FC408F8-88EB-4892-B6D2-C256A2EC2EC3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1471824E-F798-404A-A74C-4A6DDB91AF1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408F8-88EB-4892-B6D2-C256A2EC2EC3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71824E-F798-404A-A74C-4A6DDB91AF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408F8-88EB-4892-B6D2-C256A2EC2EC3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71824E-F798-404A-A74C-4A6DDB91AF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7FC408F8-88EB-4892-B6D2-C256A2EC2EC3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1471824E-F798-404A-A74C-4A6DDB91AF1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395536" y="5229200"/>
          <a:ext cx="8136904" cy="1402080"/>
        </p:xfrm>
        <a:graphic>
          <a:graphicData uri="http://schemas.openxmlformats.org/drawingml/2006/table">
            <a:tbl>
              <a:tblPr/>
              <a:tblGrid>
                <a:gridCol w="2463466"/>
                <a:gridCol w="567343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Český jazyk 7.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VY_32_INOVACE_05_Synonyma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Chňoupková</a:t>
                      </a: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 Martina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SYNONYMA</a:t>
            </a:r>
            <a:endParaRPr lang="cs-CZ" sz="5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Mgr. Martina </a:t>
            </a:r>
            <a:r>
              <a:rPr lang="cs-CZ" dirty="0" err="1" smtClean="0"/>
              <a:t>Chňoupková</a:t>
            </a:r>
            <a:endParaRPr lang="cs-CZ" dirty="0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Perličky ze školy:</a:t>
            </a:r>
            <a:endParaRPr lang="cs-CZ" dirty="0"/>
          </a:p>
        </p:txBody>
      </p:sp>
      <p:sp>
        <p:nvSpPr>
          <p:cNvPr id="4" name="Zástupný symbol pro obsah 3"/>
          <p:cNvSpPr txBox="1">
            <a:spLocks noGrp="1"/>
          </p:cNvSpPr>
          <p:nvPr>
            <p:ph sz="quarter" idx="1"/>
          </p:nvPr>
        </p:nvSpPr>
        <p:spPr>
          <a:xfrm>
            <a:off x="457200" y="1600200"/>
            <a:ext cx="7832593" cy="574003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cs-CZ" sz="2600" b="1" dirty="0" smtClean="0"/>
              <a:t>Vědomosti vaší dcery se rovnají nule. Pro </a:t>
            </a:r>
          </a:p>
          <a:p>
            <a:pPr>
              <a:buNone/>
            </a:pPr>
            <a:r>
              <a:rPr lang="cs-CZ" sz="2600" b="1" dirty="0" smtClean="0"/>
              <a:t>postup do </a:t>
            </a:r>
            <a:r>
              <a:rPr lang="cs-CZ" sz="2600" b="1" u="sng" dirty="0" smtClean="0"/>
              <a:t>dalšího ročníku </a:t>
            </a:r>
            <a:r>
              <a:rPr lang="cs-CZ" sz="2600" b="1" dirty="0" smtClean="0"/>
              <a:t>je třeba, aby je </a:t>
            </a:r>
          </a:p>
          <a:p>
            <a:pPr>
              <a:buNone/>
            </a:pPr>
            <a:r>
              <a:rPr lang="cs-CZ" sz="2600" b="1" dirty="0" smtClean="0"/>
              <a:t>minimálně zdvojnásobila.</a:t>
            </a:r>
          </a:p>
          <a:p>
            <a:pPr>
              <a:buNone/>
            </a:pPr>
            <a:endParaRPr lang="cs-CZ" sz="2600" b="1" dirty="0" smtClean="0"/>
          </a:p>
          <a:p>
            <a:pPr marL="240030" indent="-514350">
              <a:buAutoNum type="arabicPeriod"/>
            </a:pPr>
            <a:r>
              <a:rPr lang="cs-CZ" sz="2600" dirty="0" smtClean="0"/>
              <a:t>Co je na této poznámce úsměvné?</a:t>
            </a:r>
          </a:p>
          <a:p>
            <a:pPr marL="240030" indent="-514350">
              <a:buAutoNum type="arabicPeriod"/>
            </a:pPr>
            <a:r>
              <a:rPr lang="cs-CZ" sz="2600" dirty="0" smtClean="0"/>
              <a:t>Vypište všechna zájmena a určete jejich druh.</a:t>
            </a:r>
          </a:p>
          <a:p>
            <a:pPr marL="240030" indent="-514350">
              <a:buAutoNum type="arabicPeriod"/>
            </a:pPr>
            <a:r>
              <a:rPr lang="cs-CZ" sz="2600" dirty="0" smtClean="0"/>
              <a:t>Vyhledejte přídavné jméno měkké.</a:t>
            </a:r>
          </a:p>
          <a:p>
            <a:pPr marL="240030" indent="-514350">
              <a:buAutoNum type="arabicPeriod"/>
            </a:pPr>
            <a:r>
              <a:rPr lang="cs-CZ" sz="2600" dirty="0" smtClean="0"/>
              <a:t>Slovo nula je jednoznačné nebo mnohoznačné?</a:t>
            </a:r>
          </a:p>
          <a:p>
            <a:pPr marL="240030" indent="-514350">
              <a:buAutoNum type="arabicPeriod"/>
            </a:pPr>
            <a:r>
              <a:rPr lang="cs-CZ" sz="2600" dirty="0" smtClean="0"/>
              <a:t>Je podtržená skupina slov sousloví?</a:t>
            </a:r>
          </a:p>
          <a:p>
            <a:pPr marL="240030" indent="-514350">
              <a:buAutoNum type="arabicPeriod"/>
            </a:pPr>
            <a:r>
              <a:rPr lang="cs-CZ" sz="2600" dirty="0" smtClean="0"/>
              <a:t>Určete mluvnické kategorie u </a:t>
            </a:r>
            <a:r>
              <a:rPr lang="cs-CZ" sz="2600" smtClean="0"/>
              <a:t>slova vědomosti.</a:t>
            </a:r>
            <a:endParaRPr lang="cs-CZ" sz="2600" dirty="0" smtClean="0"/>
          </a:p>
          <a:p>
            <a:pPr marL="240030" indent="-514350">
              <a:buAutoNum type="arabicPeriod"/>
            </a:pPr>
            <a:endParaRPr lang="cs-CZ" sz="2600" dirty="0" smtClean="0"/>
          </a:p>
          <a:p>
            <a:pPr marL="240030" indent="-514350">
              <a:buAutoNum type="arabicPeriod"/>
            </a:pPr>
            <a:endParaRPr lang="cs-CZ" sz="2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Synonyma: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931224" cy="4873752"/>
          </a:xfrm>
        </p:spPr>
        <p:txBody>
          <a:bodyPr>
            <a:normAutofit/>
          </a:bodyPr>
          <a:lstStyle/>
          <a:p>
            <a:r>
              <a:rPr lang="cs-CZ" sz="3200" dirty="0" smtClean="0"/>
              <a:t>slova stejného nebo podobného významu</a:t>
            </a:r>
          </a:p>
          <a:p>
            <a:endParaRPr lang="cs-CZ" sz="3200" dirty="0" smtClean="0"/>
          </a:p>
          <a:p>
            <a:endParaRPr lang="cs-CZ" sz="3200" dirty="0" smtClean="0"/>
          </a:p>
          <a:p>
            <a:endParaRPr lang="cs-CZ" sz="32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	</a:t>
            </a:r>
            <a:r>
              <a:rPr lang="cs-CZ" sz="1400" smtClean="0"/>
              <a:t>	www.miminko.kulisy.</a:t>
            </a:r>
            <a:r>
              <a:rPr lang="cs-CZ" sz="1400" dirty="0" err="1" smtClean="0"/>
              <a:t>cz</a:t>
            </a:r>
            <a:r>
              <a:rPr lang="cs-CZ" sz="1400" dirty="0" smtClean="0"/>
              <a:t>                                           www.</a:t>
            </a:r>
            <a:r>
              <a:rPr lang="cs-CZ" sz="1400" dirty="0" err="1" smtClean="0"/>
              <a:t>femina.cz</a:t>
            </a:r>
            <a:endParaRPr lang="cs-CZ" sz="1400" dirty="0" smtClean="0"/>
          </a:p>
          <a:p>
            <a:endParaRPr lang="cs-CZ" sz="3200" dirty="0" smtClean="0"/>
          </a:p>
          <a:p>
            <a:pPr algn="ctr">
              <a:buNone/>
            </a:pPr>
            <a:r>
              <a:rPr lang="cs-CZ" sz="3200" dirty="0" smtClean="0"/>
              <a:t>miminko = děťátko</a:t>
            </a:r>
          </a:p>
          <a:p>
            <a:endParaRPr lang="cs-CZ" sz="3200" dirty="0" smtClean="0"/>
          </a:p>
          <a:p>
            <a:pPr>
              <a:buNone/>
            </a:pPr>
            <a:endParaRPr lang="cs-CZ" sz="3200" dirty="0"/>
          </a:p>
        </p:txBody>
      </p:sp>
      <p:pic>
        <p:nvPicPr>
          <p:cNvPr id="8194" name="Picture 2" descr="náhled obrázku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2708920"/>
            <a:ext cx="1800200" cy="1986429"/>
          </a:xfrm>
          <a:prstGeom prst="rect">
            <a:avLst/>
          </a:prstGeom>
          <a:noFill/>
        </p:spPr>
      </p:pic>
      <p:pic>
        <p:nvPicPr>
          <p:cNvPr id="8196" name="Picture 4" descr="náhled obrázku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2924944"/>
            <a:ext cx="2450092" cy="1512168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Napište synonyma k daným slovům: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cvičení		</a:t>
            </a:r>
          </a:p>
          <a:p>
            <a:r>
              <a:rPr lang="cs-CZ" dirty="0" smtClean="0"/>
              <a:t>pracovat</a:t>
            </a:r>
          </a:p>
          <a:p>
            <a:r>
              <a:rPr lang="cs-CZ" dirty="0" smtClean="0"/>
              <a:t>nápoj</a:t>
            </a:r>
          </a:p>
          <a:p>
            <a:r>
              <a:rPr lang="cs-CZ" dirty="0" smtClean="0"/>
              <a:t>vzácnost</a:t>
            </a:r>
          </a:p>
          <a:p>
            <a:r>
              <a:rPr lang="cs-CZ" dirty="0" smtClean="0"/>
              <a:t>teď</a:t>
            </a:r>
          </a:p>
          <a:p>
            <a:r>
              <a:rPr lang="cs-CZ" dirty="0" smtClean="0"/>
              <a:t>vznik</a:t>
            </a:r>
          </a:p>
          <a:p>
            <a:r>
              <a:rPr lang="cs-CZ" dirty="0" smtClean="0"/>
              <a:t>studium</a:t>
            </a:r>
          </a:p>
          <a:p>
            <a:r>
              <a:rPr lang="cs-CZ" dirty="0" smtClean="0"/>
              <a:t>dům</a:t>
            </a:r>
          </a:p>
          <a:p>
            <a:r>
              <a:rPr lang="cs-CZ" dirty="0" smtClean="0"/>
              <a:t>substantivum</a:t>
            </a:r>
          </a:p>
          <a:p>
            <a:r>
              <a:rPr lang="cs-CZ" dirty="0" smtClean="0"/>
              <a:t>strach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výcvik</a:t>
            </a:r>
          </a:p>
          <a:p>
            <a:r>
              <a:rPr lang="cs-CZ" dirty="0" smtClean="0"/>
              <a:t>dělat</a:t>
            </a:r>
          </a:p>
          <a:p>
            <a:r>
              <a:rPr lang="cs-CZ" dirty="0" smtClean="0"/>
              <a:t>pití</a:t>
            </a:r>
          </a:p>
          <a:p>
            <a:r>
              <a:rPr lang="cs-CZ" dirty="0" smtClean="0"/>
              <a:t>kuriozita</a:t>
            </a:r>
          </a:p>
          <a:p>
            <a:r>
              <a:rPr lang="cs-CZ" dirty="0" smtClean="0"/>
              <a:t>nyní</a:t>
            </a:r>
          </a:p>
          <a:p>
            <a:r>
              <a:rPr lang="cs-CZ" dirty="0" smtClean="0"/>
              <a:t>zrod</a:t>
            </a:r>
          </a:p>
          <a:p>
            <a:r>
              <a:rPr lang="cs-CZ" dirty="0" smtClean="0"/>
              <a:t>učení</a:t>
            </a:r>
          </a:p>
          <a:p>
            <a:r>
              <a:rPr lang="cs-CZ" dirty="0" smtClean="0"/>
              <a:t>stavení</a:t>
            </a:r>
          </a:p>
          <a:p>
            <a:r>
              <a:rPr lang="cs-CZ" dirty="0" smtClean="0"/>
              <a:t>podstatné jméno</a:t>
            </a:r>
          </a:p>
          <a:p>
            <a:r>
              <a:rPr lang="cs-CZ" dirty="0" smtClean="0"/>
              <a:t>hrůza</a:t>
            </a:r>
            <a:endParaRPr lang="cs-CZ" dirty="0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Obdélník 35"/>
          <p:cNvSpPr/>
          <p:nvPr/>
        </p:nvSpPr>
        <p:spPr>
          <a:xfrm>
            <a:off x="6948264" y="5373216"/>
            <a:ext cx="432048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6948264" y="4725144"/>
            <a:ext cx="432048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4644008" y="4725144"/>
            <a:ext cx="432048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4067944" y="4725144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3491880" y="4005064"/>
            <a:ext cx="36004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3491880" y="3356992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4139952" y="2708920"/>
            <a:ext cx="28803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Najděte v </a:t>
            </a:r>
            <a:r>
              <a:rPr lang="cs-CZ" dirty="0" err="1" smtClean="0"/>
              <a:t>osmisměrce</a:t>
            </a:r>
            <a:r>
              <a:rPr lang="cs-CZ" dirty="0" smtClean="0"/>
              <a:t> synonyma k uvedený slovům.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VLÁDCE</a:t>
            </a:r>
          </a:p>
          <a:p>
            <a:pPr>
              <a:buNone/>
            </a:pPr>
            <a:r>
              <a:rPr lang="cs-CZ" dirty="0" smtClean="0"/>
              <a:t>SKUPINA</a:t>
            </a:r>
          </a:p>
          <a:p>
            <a:pPr>
              <a:buNone/>
            </a:pPr>
            <a:r>
              <a:rPr lang="cs-CZ" dirty="0" smtClean="0"/>
              <a:t>LES</a:t>
            </a:r>
          </a:p>
          <a:p>
            <a:pPr>
              <a:buNone/>
            </a:pPr>
            <a:r>
              <a:rPr lang="cs-CZ" dirty="0" smtClean="0"/>
              <a:t>ZPĚVÁK</a:t>
            </a:r>
          </a:p>
          <a:p>
            <a:pPr>
              <a:buNone/>
            </a:pPr>
            <a:r>
              <a:rPr lang="cs-CZ" dirty="0" smtClean="0"/>
              <a:t>CHLAPEC</a:t>
            </a:r>
          </a:p>
          <a:p>
            <a:pPr>
              <a:buNone/>
            </a:pPr>
            <a:r>
              <a:rPr lang="cs-CZ" dirty="0" smtClean="0"/>
              <a:t>TADY</a:t>
            </a:r>
          </a:p>
          <a:p>
            <a:pPr>
              <a:buNone/>
            </a:pPr>
            <a:r>
              <a:rPr lang="cs-CZ" dirty="0" smtClean="0"/>
              <a:t>PĚKNÝ</a:t>
            </a:r>
          </a:p>
          <a:p>
            <a:pPr>
              <a:buNone/>
            </a:pPr>
            <a:r>
              <a:rPr lang="cs-CZ" dirty="0" smtClean="0"/>
              <a:t>HMOTNOST</a:t>
            </a:r>
          </a:p>
          <a:p>
            <a:pPr>
              <a:buNone/>
            </a:pPr>
            <a:r>
              <a:rPr lang="cs-CZ" dirty="0" smtClean="0"/>
              <a:t>PYŠNÝ</a:t>
            </a:r>
          </a:p>
          <a:p>
            <a:pPr>
              <a:buNone/>
            </a:pPr>
            <a:r>
              <a:rPr lang="cs-CZ" dirty="0" smtClean="0"/>
              <a:t>ZDVOŘILÝ</a:t>
            </a:r>
          </a:p>
          <a:p>
            <a:pPr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843808" y="1916832"/>
          <a:ext cx="4608512" cy="4031322"/>
        </p:xfrm>
        <a:graphic>
          <a:graphicData uri="http://schemas.openxmlformats.org/drawingml/2006/table">
            <a:tbl>
              <a:tblPr/>
              <a:tblGrid>
                <a:gridCol w="576064"/>
                <a:gridCol w="576064"/>
                <a:gridCol w="576064"/>
                <a:gridCol w="576064"/>
                <a:gridCol w="576064"/>
                <a:gridCol w="576064"/>
                <a:gridCol w="576064"/>
                <a:gridCol w="576064"/>
              </a:tblGrid>
              <a:tr h="67188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 dirty="0"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 dirty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 dirty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 dirty="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 dirty="0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 dirty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 dirty="0"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 dirty="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7188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Ě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 dirty="0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 dirty="0"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 dirty="0">
                          <a:latin typeface="Calibri"/>
                          <a:ea typeface="Calibri"/>
                          <a:cs typeface="Times New Roman"/>
                        </a:rPr>
                        <a:t>Á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 dirty="0">
                          <a:latin typeface="Calibri"/>
                          <a:ea typeface="Calibri"/>
                          <a:cs typeface="Times New Roman"/>
                        </a:rPr>
                        <a:t>J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7188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Ý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 dirty="0">
                          <a:latin typeface="Calibri"/>
                          <a:ea typeface="Calibri"/>
                          <a:cs typeface="Times New Roman"/>
                        </a:rPr>
                        <a:t>Z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 dirty="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 dirty="0"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7188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Z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 dirty="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7188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 dirty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7188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Š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 dirty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Ý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 dirty="0">
                          <a:latin typeface="Calibri"/>
                          <a:ea typeface="Calibri"/>
                          <a:cs typeface="Times New Roman"/>
                        </a:rPr>
                        <a:t>Ý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cxnSp>
        <p:nvCxnSpPr>
          <p:cNvPr id="6" name="Přímá spojovací čára 5"/>
          <p:cNvCxnSpPr/>
          <p:nvPr/>
        </p:nvCxnSpPr>
        <p:spPr>
          <a:xfrm>
            <a:off x="2915816" y="2204864"/>
            <a:ext cx="4392488" cy="0"/>
          </a:xfrm>
          <a:prstGeom prst="line">
            <a:avLst/>
          </a:prstGeom>
          <a:ln w="508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rot="5400000">
            <a:off x="1691680" y="3717032"/>
            <a:ext cx="2880320" cy="0"/>
          </a:xfrm>
          <a:prstGeom prst="line">
            <a:avLst/>
          </a:prstGeom>
          <a:ln w="508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4644008" y="2924944"/>
            <a:ext cx="1512168" cy="0"/>
          </a:xfrm>
          <a:prstGeom prst="line">
            <a:avLst/>
          </a:prstGeom>
          <a:ln w="508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rot="16200000" flipH="1">
            <a:off x="2843808" y="2348880"/>
            <a:ext cx="3024336" cy="2592288"/>
          </a:xfrm>
          <a:prstGeom prst="line">
            <a:avLst/>
          </a:prstGeom>
          <a:ln w="508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rot="5400000">
            <a:off x="6012160" y="3212976"/>
            <a:ext cx="2304256" cy="0"/>
          </a:xfrm>
          <a:prstGeom prst="line">
            <a:avLst/>
          </a:prstGeom>
          <a:ln w="508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rot="5400000">
            <a:off x="5184068" y="4257092"/>
            <a:ext cx="1656184" cy="0"/>
          </a:xfrm>
          <a:prstGeom prst="line">
            <a:avLst/>
          </a:prstGeom>
          <a:ln w="508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rot="16200000" flipH="1">
            <a:off x="5004048" y="4293096"/>
            <a:ext cx="3240360" cy="72008"/>
          </a:xfrm>
          <a:prstGeom prst="line">
            <a:avLst/>
          </a:prstGeom>
          <a:ln w="508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 rot="5400000">
            <a:off x="4211960" y="3284984"/>
            <a:ext cx="2448272" cy="0"/>
          </a:xfrm>
          <a:prstGeom prst="line">
            <a:avLst/>
          </a:prstGeom>
          <a:ln w="508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 rot="5400000" flipH="1" flipV="1">
            <a:off x="2843808" y="3429000"/>
            <a:ext cx="2376264" cy="2088232"/>
          </a:xfrm>
          <a:prstGeom prst="line">
            <a:avLst/>
          </a:prstGeom>
          <a:ln w="508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>
            <a:off x="3563888" y="5589240"/>
            <a:ext cx="3312368" cy="0"/>
          </a:xfrm>
          <a:prstGeom prst="line">
            <a:avLst/>
          </a:prstGeom>
          <a:ln w="508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 animBg="1"/>
      <p:bldP spid="35" grpId="0" animBg="1"/>
      <p:bldP spid="34" grpId="0" animBg="1"/>
      <p:bldP spid="33" grpId="0" animBg="1"/>
      <p:bldP spid="32" grpId="0" animBg="1"/>
      <p:bldP spid="31" grpId="0" animBg="1"/>
      <p:bldP spid="3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Synonyma: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pomocí synonym můžeme zesilovat nebo zeslabovat jejich význam</a:t>
            </a:r>
          </a:p>
          <a:p>
            <a:pPr lvl="1"/>
            <a:r>
              <a:rPr lang="cs-CZ" dirty="0" smtClean="0"/>
              <a:t>křičet – řvát – burácet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některá synonyma mohou mít citové zabarvení:</a:t>
            </a:r>
          </a:p>
          <a:p>
            <a:pPr lvl="1"/>
            <a:r>
              <a:rPr lang="cs-CZ" dirty="0" smtClean="0"/>
              <a:t>lichotivé (malý – maličký) </a:t>
            </a:r>
          </a:p>
          <a:p>
            <a:pPr lvl="1"/>
            <a:r>
              <a:rPr lang="cs-CZ" dirty="0" smtClean="0"/>
              <a:t>hanlivé (nováček – </a:t>
            </a:r>
            <a:r>
              <a:rPr lang="cs-CZ" dirty="0" err="1" smtClean="0"/>
              <a:t>zelenáč</a:t>
            </a:r>
            <a:r>
              <a:rPr lang="cs-CZ" dirty="0" smtClean="0"/>
              <a:t>)</a:t>
            </a:r>
          </a:p>
          <a:p>
            <a:endParaRPr lang="cs-CZ" dirty="0" smtClean="0"/>
          </a:p>
          <a:p>
            <a:r>
              <a:rPr lang="cs-CZ" dirty="0" smtClean="0"/>
              <a:t>existují tzv. synonymické řady:</a:t>
            </a:r>
          </a:p>
          <a:p>
            <a:pPr lvl="1"/>
            <a:r>
              <a:rPr lang="cs-CZ" dirty="0" smtClean="0"/>
              <a:t>odvážný, statečný, chrabrý, smělý, udatný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Určete, která ze synonym mají citové zabarvení a v jakých situacích byste je užili: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bezdomovec – žebrák – tulák – </a:t>
            </a:r>
            <a:r>
              <a:rPr lang="cs-CZ" sz="2800" dirty="0" err="1" smtClean="0"/>
              <a:t>vandrák</a:t>
            </a: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r>
              <a:rPr lang="cs-CZ" sz="2800" dirty="0" smtClean="0"/>
              <a:t>chlapec – hoch – kluk – synek</a:t>
            </a:r>
          </a:p>
          <a:p>
            <a:pPr>
              <a:buNone/>
            </a:pPr>
            <a:endParaRPr lang="cs-CZ" sz="2800" dirty="0" smtClean="0"/>
          </a:p>
          <a:p>
            <a:r>
              <a:rPr lang="cs-CZ" sz="2800" dirty="0" smtClean="0"/>
              <a:t>vedro – parno – horko – výheň</a:t>
            </a:r>
          </a:p>
          <a:p>
            <a:pPr>
              <a:buNone/>
            </a:pPr>
            <a:endParaRPr lang="cs-CZ" sz="2800" dirty="0" smtClean="0"/>
          </a:p>
          <a:p>
            <a:r>
              <a:rPr lang="cs-CZ" sz="2800" dirty="0" smtClean="0"/>
              <a:t>auto – vůz – automobil – fáro</a:t>
            </a:r>
          </a:p>
          <a:p>
            <a:pPr>
              <a:buNone/>
            </a:pPr>
            <a:endParaRPr lang="cs-CZ" sz="2800" dirty="0" smtClean="0"/>
          </a:p>
          <a:p>
            <a:r>
              <a:rPr lang="cs-CZ" sz="2800" dirty="0" smtClean="0"/>
              <a:t>televize – </a:t>
            </a:r>
            <a:r>
              <a:rPr lang="cs-CZ" sz="2800" dirty="0" err="1" smtClean="0"/>
              <a:t>telka</a:t>
            </a:r>
            <a:r>
              <a:rPr lang="cs-CZ" sz="2800" dirty="0" smtClean="0"/>
              <a:t> – bedna - televizor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426170"/>
          </a:xfrm>
        </p:spPr>
        <p:txBody>
          <a:bodyPr>
            <a:noAutofit/>
          </a:bodyPr>
          <a:lstStyle/>
          <a:p>
            <a:pPr algn="ctr"/>
            <a:r>
              <a:rPr lang="cs-CZ" sz="4800" dirty="0" smtClean="0"/>
              <a:t>Pokuste se vytvořit synonymickou řadu: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endParaRPr lang="cs-CZ" sz="4400" dirty="0" smtClean="0"/>
          </a:p>
          <a:p>
            <a:r>
              <a:rPr lang="cs-CZ" sz="4400" dirty="0" smtClean="0"/>
              <a:t>velice …</a:t>
            </a:r>
          </a:p>
          <a:p>
            <a:r>
              <a:rPr lang="cs-CZ" sz="4400" dirty="0" smtClean="0"/>
              <a:t>hezký…</a:t>
            </a:r>
          </a:p>
          <a:p>
            <a:r>
              <a:rPr lang="cs-CZ" sz="4400" dirty="0" smtClean="0"/>
              <a:t>tvořit…</a:t>
            </a:r>
          </a:p>
          <a:p>
            <a:r>
              <a:rPr lang="cs-CZ" sz="4400" dirty="0" smtClean="0"/>
              <a:t>dům…</a:t>
            </a:r>
          </a:p>
          <a:p>
            <a:endParaRPr lang="cs-CZ" sz="4400" dirty="0" smtClean="0"/>
          </a:p>
          <a:p>
            <a:endParaRPr lang="cs-CZ" sz="4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Procvičení: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931224" cy="4873752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cs-CZ" sz="3600" dirty="0" smtClean="0"/>
          </a:p>
          <a:p>
            <a:pPr algn="ctr">
              <a:buNone/>
            </a:pPr>
            <a:endParaRPr lang="cs-CZ" sz="3600" dirty="0" smtClean="0"/>
          </a:p>
          <a:p>
            <a:pPr algn="ctr">
              <a:buNone/>
            </a:pPr>
            <a:r>
              <a:rPr lang="cs-CZ" sz="3600" dirty="0" smtClean="0"/>
              <a:t>Učebnice strany 66-69, cvičení 1-8.</a:t>
            </a:r>
            <a:endParaRPr lang="cs-CZ" sz="3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Použitá literatura: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GREPL, Miroslav. Příruční mluvnice češtiny</a:t>
            </a:r>
            <a:r>
              <a:rPr lang="cs-CZ" i="1" dirty="0" smtClean="0"/>
              <a:t>.</a:t>
            </a:r>
            <a:r>
              <a:rPr lang="cs-CZ" dirty="0" smtClean="0"/>
              <a:t> [kolektiv autorů] ; Praha : Lidové noviny, 1996.</a:t>
            </a:r>
          </a:p>
          <a:p>
            <a:r>
              <a:rPr lang="cs-CZ" dirty="0" smtClean="0"/>
              <a:t>STYBLÍK, V.  a kol. Český jazyk pro 9. ročník ZŠ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93</TotalTime>
  <Words>337</Words>
  <Application>Microsoft Office PowerPoint</Application>
  <PresentationFormat>Předvádění na obrazovce (4:3)</PresentationFormat>
  <Paragraphs>149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Snímek 1</vt:lpstr>
      <vt:lpstr>SYNONYMA</vt:lpstr>
      <vt:lpstr>Perličky ze školy:</vt:lpstr>
      <vt:lpstr>Synonyma:</vt:lpstr>
      <vt:lpstr>Napište synonyma k daným slovům:</vt:lpstr>
      <vt:lpstr>Najděte v osmisměrce synonyma k uvedený slovům.</vt:lpstr>
      <vt:lpstr>Synonyma:</vt:lpstr>
      <vt:lpstr>Určete, která ze synonym mají citové zabarvení a v jakých situacích byste je užili:</vt:lpstr>
      <vt:lpstr>Pokuste se vytvořit synonymickou řadu:</vt:lpstr>
      <vt:lpstr>Procvičení:</vt:lpstr>
      <vt:lpstr>Použitá literatura: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SYNONYMA</dc:title>
  <dc:creator>Martina</dc:creator>
  <cp:lastModifiedBy>Martina</cp:lastModifiedBy>
  <cp:revision>14</cp:revision>
  <dcterms:created xsi:type="dcterms:W3CDTF">2010-09-04T07:52:35Z</dcterms:created>
  <dcterms:modified xsi:type="dcterms:W3CDTF">2012-08-06T12:56:50Z</dcterms:modified>
</cp:coreProperties>
</file>