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  <p:sldMasterId id="2147483708" r:id="rId2"/>
  </p:sldMasterIdLst>
  <p:notesMasterIdLst>
    <p:notesMasterId r:id="rId11"/>
  </p:notesMasterIdLst>
  <p:sldIdLst>
    <p:sldId id="263" r:id="rId3"/>
    <p:sldId id="264" r:id="rId4"/>
    <p:sldId id="257" r:id="rId5"/>
    <p:sldId id="258" r:id="rId6"/>
    <p:sldId id="261" r:id="rId7"/>
    <p:sldId id="262" r:id="rId8"/>
    <p:sldId id="259" r:id="rId9"/>
    <p:sldId id="260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3.xml"/><Relationship Id="rId15" Type="http://schemas.openxmlformats.org/officeDocument/2006/relationships/tableStyles" Target="tableStyle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  Mgr. Jana Sýkorová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VY_32_INOVACE_04_Evropa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Evropa - úmoří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Zeměpis 8. ročník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 custLinFactNeighborX="0" custLinFactNeighborY="3759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BBCA048-A007-42BD-8A75-E672C8FCFE1B}" type="presOf" srcId="{DAEA276B-ECF9-46F6-A7D3-4693B2D32BC4}" destId="{CDED6FE3-AD8F-4ACC-B6B8-710EDDD97598}" srcOrd="0" destOrd="0" presId="urn:microsoft.com/office/officeart/2005/8/layout/target3"/>
    <dgm:cxn modelId="{7FD7250B-B325-4DC3-A35E-3551A47CE99A}" type="presOf" srcId="{DAEA276B-ECF9-46F6-A7D3-4693B2D32BC4}" destId="{F69A1436-182C-465B-AD7F-FE48E0C090C1}" srcOrd="1" destOrd="0" presId="urn:microsoft.com/office/officeart/2005/8/layout/target3"/>
    <dgm:cxn modelId="{5AA90EBC-F489-46EB-AC82-5EF6AA314E37}" type="presOf" srcId="{019433A1-1324-4DE1-9E6F-32B851095F74}" destId="{E7297F21-D4FD-4A41-AE58-814D01A6B5E7}" srcOrd="1" destOrd="0" presId="urn:microsoft.com/office/officeart/2005/8/layout/target3"/>
    <dgm:cxn modelId="{627B6385-2D62-4618-8209-49DE019B0628}" type="presOf" srcId="{445C7998-7549-48B0-BD68-D4F0167F02E5}" destId="{4D19AB04-24FA-40C2-B203-52AE3D15E171}" srcOrd="1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F419DAF6-B5F9-4149-A687-1315DD1943A1}" type="presOf" srcId="{C73C7642-F245-4585-8F88-243F9FAEF6CA}" destId="{AA41A67C-3D3F-4AE9-9E0F-5D7F7BB2E741}" srcOrd="1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32F2EA1D-B830-469F-B653-63EAD9A8C00D}" type="presOf" srcId="{FBBFC3EA-9D9D-4F3A-BEA6-9C2C0E46BF20}" destId="{643EA938-EDE0-4533-ACCC-D2BD6F3A527C}" srcOrd="0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911A2401-E76D-4E0F-AF17-756CEF34B3DD}" type="presOf" srcId="{C73C7642-F245-4585-8F88-243F9FAEF6CA}" destId="{97289DF2-90F4-4EC2-A9FC-633B00BAB610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82ADC5EA-CA78-4FB3-8903-C0FCA6A00017}" type="presOf" srcId="{FBBFC3EA-9D9D-4F3A-BEA6-9C2C0E46BF20}" destId="{832BF48F-0145-4429-9E02-8FCA946CCE9E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2E8CBF19-ED98-4E30-AD78-6EEFE884DB35}" type="presOf" srcId="{019433A1-1324-4DE1-9E6F-32B851095F74}" destId="{A3817367-F2BC-482F-8832-FA00B51DCCF3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EF30B65D-2011-4908-856E-FE0852388581}" type="presOf" srcId="{EBC41103-E2E5-4D48-9B4B-425520D3D098}" destId="{F969C235-9271-4D34-B740-D627A121CAD0}" srcOrd="1" destOrd="0" presId="urn:microsoft.com/office/officeart/2005/8/layout/target3"/>
    <dgm:cxn modelId="{BF77241C-148A-430B-9CA2-C5DC56F243AD}" type="presOf" srcId="{EBC41103-E2E5-4D48-9B4B-425520D3D098}" destId="{50C2F88D-8688-44C2-A854-691F34009D3B}" srcOrd="0" destOrd="0" presId="urn:microsoft.com/office/officeart/2005/8/layout/target3"/>
    <dgm:cxn modelId="{9C9CEF65-D26F-45AA-BAD3-48A206E25DE6}" type="presOf" srcId="{39F8B381-5807-488E-AC22-73DD4140ED4A}" destId="{71045F8C-00FA-488E-A7BD-E2E6753D979D}" srcOrd="0" destOrd="0" presId="urn:microsoft.com/office/officeart/2005/8/layout/target3"/>
    <dgm:cxn modelId="{AD742622-7067-4CA6-BD7F-D79DC83A7458}" type="presOf" srcId="{445C7998-7549-48B0-BD68-D4F0167F02E5}" destId="{BC35EE03-4121-4EF9-923D-7CB6D30D358D}" srcOrd="0" destOrd="0" presId="urn:microsoft.com/office/officeart/2005/8/layout/target3"/>
    <dgm:cxn modelId="{4DDE68A7-71CD-4BDD-A6E0-763A9FCDA830}" type="presParOf" srcId="{71045F8C-00FA-488E-A7BD-E2E6753D979D}" destId="{3577EC6B-C980-4F34-8C69-4365E7B8FC8C}" srcOrd="0" destOrd="0" presId="urn:microsoft.com/office/officeart/2005/8/layout/target3"/>
    <dgm:cxn modelId="{12299E24-53B2-4499-AC64-E4F648F683C6}" type="presParOf" srcId="{71045F8C-00FA-488E-A7BD-E2E6753D979D}" destId="{6940EB87-DC1D-4BC3-9408-9AC2E1FFC039}" srcOrd="1" destOrd="0" presId="urn:microsoft.com/office/officeart/2005/8/layout/target3"/>
    <dgm:cxn modelId="{ECF24714-3AC8-4311-97DF-3B9D39415FE5}" type="presParOf" srcId="{71045F8C-00FA-488E-A7BD-E2E6753D979D}" destId="{BC35EE03-4121-4EF9-923D-7CB6D30D358D}" srcOrd="2" destOrd="0" presId="urn:microsoft.com/office/officeart/2005/8/layout/target3"/>
    <dgm:cxn modelId="{9D6C8EB8-45BF-44AD-A387-96840C6D2066}" type="presParOf" srcId="{71045F8C-00FA-488E-A7BD-E2E6753D979D}" destId="{C95EEA27-3CBF-4645-A92D-9D8AF5C1CBFC}" srcOrd="3" destOrd="0" presId="urn:microsoft.com/office/officeart/2005/8/layout/target3"/>
    <dgm:cxn modelId="{D68440CA-C442-4732-859B-FF4012C11FE5}" type="presParOf" srcId="{71045F8C-00FA-488E-A7BD-E2E6753D979D}" destId="{851BB866-B6AE-4566-893F-4C635BA974FC}" srcOrd="4" destOrd="0" presId="urn:microsoft.com/office/officeart/2005/8/layout/target3"/>
    <dgm:cxn modelId="{BA634B15-37A4-4CD1-955D-14D4EAAAC58A}" type="presParOf" srcId="{71045F8C-00FA-488E-A7BD-E2E6753D979D}" destId="{643EA938-EDE0-4533-ACCC-D2BD6F3A527C}" srcOrd="5" destOrd="0" presId="urn:microsoft.com/office/officeart/2005/8/layout/target3"/>
    <dgm:cxn modelId="{2BAEA065-3637-4B9E-95D1-31C168A98000}" type="presParOf" srcId="{71045F8C-00FA-488E-A7BD-E2E6753D979D}" destId="{92F31B18-D66D-4CC7-89B9-378928DE877D}" srcOrd="6" destOrd="0" presId="urn:microsoft.com/office/officeart/2005/8/layout/target3"/>
    <dgm:cxn modelId="{BC539F0C-7122-47A2-854E-6FECD345D45F}" type="presParOf" srcId="{71045F8C-00FA-488E-A7BD-E2E6753D979D}" destId="{902074E1-B931-4618-97F1-FADBE82E9C3C}" srcOrd="7" destOrd="0" presId="urn:microsoft.com/office/officeart/2005/8/layout/target3"/>
    <dgm:cxn modelId="{83A86837-6F10-4F0F-A430-66600F95C9BC}" type="presParOf" srcId="{71045F8C-00FA-488E-A7BD-E2E6753D979D}" destId="{A3817367-F2BC-482F-8832-FA00B51DCCF3}" srcOrd="8" destOrd="0" presId="urn:microsoft.com/office/officeart/2005/8/layout/target3"/>
    <dgm:cxn modelId="{61AAA0AF-8054-412B-BA4A-D47C6E89CBAE}" type="presParOf" srcId="{71045F8C-00FA-488E-A7BD-E2E6753D979D}" destId="{626ABFF6-56C8-4386-B662-68EC364EED9D}" srcOrd="9" destOrd="0" presId="urn:microsoft.com/office/officeart/2005/8/layout/target3"/>
    <dgm:cxn modelId="{26FC2E58-10E6-4DB8-8E28-CFE6DB7A9D68}" type="presParOf" srcId="{71045F8C-00FA-488E-A7BD-E2E6753D979D}" destId="{6DB11F1C-D028-4800-9625-6611CA9DE6D4}" srcOrd="10" destOrd="0" presId="urn:microsoft.com/office/officeart/2005/8/layout/target3"/>
    <dgm:cxn modelId="{AD29D53F-79C5-48F0-B900-3496079F232C}" type="presParOf" srcId="{71045F8C-00FA-488E-A7BD-E2E6753D979D}" destId="{CDED6FE3-AD8F-4ACC-B6B8-710EDDD97598}" srcOrd="11" destOrd="0" presId="urn:microsoft.com/office/officeart/2005/8/layout/target3"/>
    <dgm:cxn modelId="{246D9A59-CD67-4BEE-A351-974BA888EB78}" type="presParOf" srcId="{71045F8C-00FA-488E-A7BD-E2E6753D979D}" destId="{397AC6D7-84A6-4150-958F-83C92D9ACF38}" srcOrd="12" destOrd="0" presId="urn:microsoft.com/office/officeart/2005/8/layout/target3"/>
    <dgm:cxn modelId="{CBB4057A-7DE3-4E96-8F20-00DE349D84F8}" type="presParOf" srcId="{71045F8C-00FA-488E-A7BD-E2E6753D979D}" destId="{D7419528-33A6-416D-9E64-B3F7915C5149}" srcOrd="13" destOrd="0" presId="urn:microsoft.com/office/officeart/2005/8/layout/target3"/>
    <dgm:cxn modelId="{E7EC9E18-4460-4395-A7DD-33B511310712}" type="presParOf" srcId="{71045F8C-00FA-488E-A7BD-E2E6753D979D}" destId="{97289DF2-90F4-4EC2-A9FC-633B00BAB610}" srcOrd="14" destOrd="0" presId="urn:microsoft.com/office/officeart/2005/8/layout/target3"/>
    <dgm:cxn modelId="{AAC495D4-88D5-4E15-B8B3-2573FB3CE833}" type="presParOf" srcId="{71045F8C-00FA-488E-A7BD-E2E6753D979D}" destId="{234EBA9D-95B4-4C20-A84E-6F65F1085DC6}" srcOrd="15" destOrd="0" presId="urn:microsoft.com/office/officeart/2005/8/layout/target3"/>
    <dgm:cxn modelId="{AC6DFB12-4AB9-4ED8-9DCD-D49AA2DA9C44}" type="presParOf" srcId="{71045F8C-00FA-488E-A7BD-E2E6753D979D}" destId="{12255512-213F-41DF-90A6-8B4CD74A2B52}" srcOrd="16" destOrd="0" presId="urn:microsoft.com/office/officeart/2005/8/layout/target3"/>
    <dgm:cxn modelId="{2C86841A-7FDA-4E3F-9F47-CB9FA4786948}" type="presParOf" srcId="{71045F8C-00FA-488E-A7BD-E2E6753D979D}" destId="{50C2F88D-8688-44C2-A854-691F34009D3B}" srcOrd="17" destOrd="0" presId="urn:microsoft.com/office/officeart/2005/8/layout/target3"/>
    <dgm:cxn modelId="{351320CB-C7EB-4447-87AB-5AEDF1464773}" type="presParOf" srcId="{71045F8C-00FA-488E-A7BD-E2E6753D979D}" destId="{4D19AB04-24FA-40C2-B203-52AE3D15E171}" srcOrd="18" destOrd="0" presId="urn:microsoft.com/office/officeart/2005/8/layout/target3"/>
    <dgm:cxn modelId="{72FD734F-5445-42DA-AC49-651268710D34}" type="presParOf" srcId="{71045F8C-00FA-488E-A7BD-E2E6753D979D}" destId="{832BF48F-0145-4429-9E02-8FCA946CCE9E}" srcOrd="19" destOrd="0" presId="urn:microsoft.com/office/officeart/2005/8/layout/target3"/>
    <dgm:cxn modelId="{F0083816-4D1F-4137-AFA7-0F62F4C13AED}" type="presParOf" srcId="{71045F8C-00FA-488E-A7BD-E2E6753D979D}" destId="{E7297F21-D4FD-4A41-AE58-814D01A6B5E7}" srcOrd="20" destOrd="0" presId="urn:microsoft.com/office/officeart/2005/8/layout/target3"/>
    <dgm:cxn modelId="{2B9B119B-55B3-4DF4-87C4-CB4329E49D08}" type="presParOf" srcId="{71045F8C-00FA-488E-A7BD-E2E6753D979D}" destId="{F69A1436-182C-465B-AD7F-FE48E0C090C1}" srcOrd="21" destOrd="0" presId="urn:microsoft.com/office/officeart/2005/8/layout/target3"/>
    <dgm:cxn modelId="{19EA97E8-AC66-4A6F-B708-0887DE1A1AD2}" type="presParOf" srcId="{71045F8C-00FA-488E-A7BD-E2E6753D979D}" destId="{AA41A67C-3D3F-4AE9-9E0F-5D7F7BB2E741}" srcOrd="22" destOrd="0" presId="urn:microsoft.com/office/officeart/2005/8/layout/target3"/>
    <dgm:cxn modelId="{DAD3B5D1-910B-49C3-86CA-DB232202012C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   Mgr. Jana Sýkorová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VY_32_INOVACE_04_Evropa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84168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Zeměpis 8. ročník</a:t>
          </a:r>
          <a:endParaRPr lang="cs-CZ" sz="1400" kern="1200" dirty="0"/>
        </a:p>
      </dsp:txBody>
      <dsp:txXfrm>
        <a:off x="2016223" y="1584168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Evropa - úmoří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10C8B8-1D66-40BC-BA48-F60438638858}" type="datetimeFigureOut">
              <a:rPr lang="cs-CZ" smtClean="0"/>
              <a:t>17.5.2012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4FB5E3B-86B8-4537-8F84-7DC63B46BE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508563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Vyhledej </a:t>
            </a:r>
            <a:r>
              <a:rPr lang="cs-CZ" smtClean="0"/>
              <a:t>v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4FB5E3B-86B8-4537-8F84-7DC63B46BE2A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161565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Žáci</a:t>
            </a:r>
            <a:r>
              <a:rPr lang="cs-CZ" baseline="0" dirty="0" smtClean="0"/>
              <a:t> do sešitu zapisují jednotlivé řeky k danému úmoří – vyhledávají je v mapě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4FB5E3B-86B8-4537-8F84-7DC63B46BE2A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49992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E3D0D1-7043-4244-943B-800221A7A2EE}" type="datetimeFigureOut">
              <a:rPr lang="cs-CZ" smtClean="0"/>
              <a:t>17.5.2012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6A746C-B0B0-46D5-BB6F-DF3F4E8ED545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E3D0D1-7043-4244-943B-800221A7A2EE}" type="datetimeFigureOut">
              <a:rPr lang="cs-CZ" smtClean="0"/>
              <a:t>17.5.2012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6A746C-B0B0-46D5-BB6F-DF3F4E8ED545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E3D0D1-7043-4244-943B-800221A7A2EE}" type="datetimeFigureOut">
              <a:rPr lang="cs-CZ" smtClean="0"/>
              <a:t>17.5.2012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6A746C-B0B0-46D5-BB6F-DF3F4E8ED5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E3D0D1-7043-4244-943B-800221A7A2EE}" type="datetimeFigureOut">
              <a:rPr lang="cs-CZ" smtClean="0"/>
              <a:t>17.5.2012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6A746C-B0B0-46D5-BB6F-DF3F4E8ED545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E3D0D1-7043-4244-943B-800221A7A2EE}" type="datetimeFigureOut">
              <a:rPr lang="cs-CZ" smtClean="0"/>
              <a:t>17.5.2012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6A746C-B0B0-46D5-BB6F-DF3F4E8ED545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E3D0D1-7043-4244-943B-800221A7A2EE}" type="datetimeFigureOut">
              <a:rPr lang="cs-CZ" smtClean="0"/>
              <a:t>17.5.2012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6A746C-B0B0-46D5-BB6F-DF3F4E8ED5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E3D0D1-7043-4244-943B-800221A7A2EE}" type="datetimeFigureOut">
              <a:rPr lang="cs-CZ" smtClean="0"/>
              <a:t>17.5.2012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6A746C-B0B0-46D5-BB6F-DF3F4E8ED5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E3D0D1-7043-4244-943B-800221A7A2EE}" type="datetimeFigureOut">
              <a:rPr lang="cs-CZ" smtClean="0"/>
              <a:t>17.5.2012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6A746C-B0B0-46D5-BB6F-DF3F4E8ED5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E3D0D1-7043-4244-943B-800221A7A2EE}" type="datetimeFigureOut">
              <a:rPr lang="cs-CZ" smtClean="0"/>
              <a:t>17.5.2012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6A746C-B0B0-46D5-BB6F-DF3F4E8ED545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E3D0D1-7043-4244-943B-800221A7A2EE}" type="datetimeFigureOut">
              <a:rPr lang="cs-CZ" smtClean="0"/>
              <a:t>17.5.2012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6A746C-B0B0-46D5-BB6F-DF3F4E8ED5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E3D0D1-7043-4244-943B-800221A7A2EE}" type="datetimeFigureOut">
              <a:rPr lang="cs-CZ" smtClean="0"/>
              <a:t>17.5.2012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6A746C-B0B0-46D5-BB6F-DF3F4E8ED5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E3D0D1-7043-4244-943B-800221A7A2EE}" type="datetimeFigureOut">
              <a:rPr lang="cs-CZ" smtClean="0"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6A746C-B0B0-46D5-BB6F-DF3F4E8ED54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081474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E3D0D1-7043-4244-943B-800221A7A2EE}" type="datetimeFigureOut">
              <a:rPr lang="cs-CZ" smtClean="0"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6A746C-B0B0-46D5-BB6F-DF3F4E8ED54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575252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E3D0D1-7043-4244-943B-800221A7A2EE}" type="datetimeFigureOut">
              <a:rPr lang="cs-CZ" smtClean="0"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6A746C-B0B0-46D5-BB6F-DF3F4E8ED54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053490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E3D0D1-7043-4244-943B-800221A7A2EE}" type="datetimeFigureOut">
              <a:rPr lang="cs-CZ" smtClean="0"/>
              <a:t>17.5.2012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6A746C-B0B0-46D5-BB6F-DF3F4E8ED54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582132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E3D0D1-7043-4244-943B-800221A7A2EE}" type="datetimeFigureOut">
              <a:rPr lang="cs-CZ" smtClean="0"/>
              <a:t>17.5.2012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6A746C-B0B0-46D5-BB6F-DF3F4E8ED54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9389229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E3D0D1-7043-4244-943B-800221A7A2EE}" type="datetimeFigureOut">
              <a:rPr lang="cs-CZ" smtClean="0"/>
              <a:t>17.5.2012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6A746C-B0B0-46D5-BB6F-DF3F4E8ED54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758467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E3D0D1-7043-4244-943B-800221A7A2EE}" type="datetimeFigureOut">
              <a:rPr lang="cs-CZ" smtClean="0"/>
              <a:t>17.5.2012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6A746C-B0B0-46D5-BB6F-DF3F4E8ED54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14233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E3D0D1-7043-4244-943B-800221A7A2EE}" type="datetimeFigureOut">
              <a:rPr lang="cs-CZ" smtClean="0"/>
              <a:t>17.5.2012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6A746C-B0B0-46D5-BB6F-DF3F4E8ED54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95015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E3D0D1-7043-4244-943B-800221A7A2EE}" type="datetimeFigureOut">
              <a:rPr lang="cs-CZ" smtClean="0"/>
              <a:t>17.5.2012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6A746C-B0B0-46D5-BB6F-DF3F4E8ED54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06207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E3D0D1-7043-4244-943B-800221A7A2EE}" type="datetimeFigureOut">
              <a:rPr lang="cs-CZ" smtClean="0"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6A746C-B0B0-46D5-BB6F-DF3F4E8ED54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453423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E3D0D1-7043-4244-943B-800221A7A2EE}" type="datetimeFigureOut">
              <a:rPr lang="cs-CZ" smtClean="0"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6A746C-B0B0-46D5-BB6F-DF3F4E8ED54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69431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12E3D0D1-7043-4244-943B-800221A7A2EE}" type="datetimeFigureOut">
              <a:rPr lang="cs-CZ" smtClean="0"/>
              <a:t>17.5.2012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DA6A746C-B0B0-46D5-BB6F-DF3F4E8ED545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2E3D0D1-7043-4244-943B-800221A7A2EE}" type="datetimeFigureOut">
              <a:rPr lang="cs-CZ" smtClean="0"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A6A746C-B0B0-46D5-BB6F-DF3F4E8ED54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27667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611735328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839487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8000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Anotace</a:t>
            </a:r>
            <a:endParaRPr lang="cs-CZ" dirty="0"/>
          </a:p>
        </p:txBody>
      </p:sp>
      <p:graphicFrame>
        <p:nvGraphicFramePr>
          <p:cNvPr id="5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374464704"/>
              </p:ext>
            </p:extLst>
          </p:nvPr>
        </p:nvGraphicFramePr>
        <p:xfrm>
          <a:off x="457200" y="1600200"/>
          <a:ext cx="8229600" cy="2397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pro interaktivní tabuli - test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mtClean="0"/>
                        <a:t>Metodické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Skupinová , samostatná práce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Mapa, učebnice, sešit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Procvičení učiva</a:t>
                      </a:r>
                    </a:p>
                    <a:p>
                      <a:r>
                        <a:rPr lang="cs-CZ" dirty="0" smtClean="0"/>
                        <a:t>Podporuje aktivní zopakování učiva s využitím interaktivní tabule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783583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00B0F0"/>
                </a:solidFill>
              </a:rPr>
              <a:t>Úmoří </a:t>
            </a:r>
            <a:endParaRPr lang="cs-CZ" b="1" u="sng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sz="2800" u="sng" dirty="0" smtClean="0">
                <a:solidFill>
                  <a:schemeClr val="tx1"/>
                </a:solidFill>
              </a:rPr>
              <a:t>Území, ze kterého odtéká voda do jednoho toku, moře</a:t>
            </a:r>
          </a:p>
          <a:p>
            <a:endParaRPr lang="cs-CZ" sz="2800" dirty="0">
              <a:solidFill>
                <a:schemeClr val="tx1"/>
              </a:solidFill>
            </a:endParaRPr>
          </a:p>
          <a:p>
            <a:r>
              <a:rPr lang="cs-CZ" sz="2800" dirty="0" smtClean="0">
                <a:solidFill>
                  <a:srgbClr val="00B0F0"/>
                </a:solidFill>
              </a:rPr>
              <a:t>Rozvodí</a:t>
            </a:r>
            <a:r>
              <a:rPr lang="cs-CZ" sz="2800" dirty="0" smtClean="0">
                <a:solidFill>
                  <a:schemeClr val="tx1"/>
                </a:solidFill>
              </a:rPr>
              <a:t> – hranice mezi povodími, úmořími</a:t>
            </a:r>
            <a:endParaRPr lang="cs-CZ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724692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Evropa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403648" y="764704"/>
            <a:ext cx="6400800" cy="3474720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tx1"/>
                </a:solidFill>
              </a:rPr>
              <a:t>Úmoří 2 </a:t>
            </a:r>
            <a:r>
              <a:rPr lang="cs-CZ" sz="2800" smtClean="0">
                <a:solidFill>
                  <a:schemeClr val="tx1"/>
                </a:solidFill>
              </a:rPr>
              <a:t>oceánů </a:t>
            </a:r>
            <a:endParaRPr lang="cs-CZ" sz="2800" smtClean="0">
              <a:solidFill>
                <a:schemeClr val="tx1"/>
              </a:solidFill>
            </a:endParaRPr>
          </a:p>
          <a:p>
            <a:endParaRPr lang="cs-CZ" sz="2800" dirty="0" smtClean="0">
              <a:solidFill>
                <a:schemeClr val="tx1"/>
              </a:solidFill>
            </a:endParaRPr>
          </a:p>
          <a:p>
            <a:r>
              <a:rPr lang="cs-CZ" sz="2800" dirty="0" smtClean="0">
                <a:solidFill>
                  <a:schemeClr val="tx1"/>
                </a:solidFill>
              </a:rPr>
              <a:t>– </a:t>
            </a:r>
            <a:r>
              <a:rPr lang="cs-CZ" sz="2800" dirty="0" smtClean="0">
                <a:solidFill>
                  <a:schemeClr val="tx1"/>
                </a:solidFill>
              </a:rPr>
              <a:t>Severní ledový oceán</a:t>
            </a:r>
          </a:p>
          <a:p>
            <a:r>
              <a:rPr lang="cs-CZ" sz="2800" dirty="0" smtClean="0">
                <a:solidFill>
                  <a:schemeClr val="tx1"/>
                </a:solidFill>
              </a:rPr>
              <a:t>- </a:t>
            </a:r>
            <a:r>
              <a:rPr lang="cs-CZ" sz="2800" dirty="0" smtClean="0">
                <a:solidFill>
                  <a:schemeClr val="tx1"/>
                </a:solidFill>
              </a:rPr>
              <a:t>Atlantický oceán</a:t>
            </a:r>
            <a:endParaRPr lang="cs-CZ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088927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Vypiš z atlasu okrajová moře jednotlivých oceánů</a:t>
            </a:r>
            <a:endParaRPr lang="cs-CZ" sz="32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endParaRPr lang="cs-CZ" b="1" i="1" u="sng" dirty="0" smtClean="0"/>
          </a:p>
          <a:p>
            <a:r>
              <a:rPr lang="cs-CZ" b="1" i="1" u="sng" dirty="0" smtClean="0">
                <a:solidFill>
                  <a:schemeClr val="tx1"/>
                </a:solidFill>
              </a:rPr>
              <a:t>Atlantický oceán</a:t>
            </a:r>
            <a:endParaRPr lang="cs-CZ" b="1" i="1" u="sng" dirty="0">
              <a:solidFill>
                <a:schemeClr val="tx1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endParaRPr lang="cs-CZ" b="1" i="1" u="sng" dirty="0" smtClean="0"/>
          </a:p>
          <a:p>
            <a:r>
              <a:rPr lang="cs-CZ" b="1" i="1" u="sng" dirty="0" smtClean="0">
                <a:solidFill>
                  <a:schemeClr val="tx1"/>
                </a:solidFill>
              </a:rPr>
              <a:t>Severní ledový oceán</a:t>
            </a:r>
            <a:endParaRPr lang="cs-CZ" b="1" i="1" u="sng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717983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 – okrajová moře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b="1" i="1" u="sng" dirty="0" smtClean="0">
                <a:solidFill>
                  <a:srgbClr val="FF0000"/>
                </a:solidFill>
              </a:rPr>
              <a:t>Atlantický oceán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Norské moře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Severní moře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Baltské moře, Botnický záliv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Biskajský záliv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Středozemní moře – Ligurské moře, Tyrhénské moře, Jaderské moře, Jónské moře, Krétské moře, Egejské moře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/>
        <p:txBody>
          <a:bodyPr>
            <a:normAutofit/>
          </a:bodyPr>
          <a:lstStyle/>
          <a:p>
            <a:r>
              <a:rPr lang="cs-CZ" b="1" i="1" u="sng" dirty="0" smtClean="0">
                <a:solidFill>
                  <a:srgbClr val="FF0000"/>
                </a:solidFill>
              </a:rPr>
              <a:t>Severní ledový oceán</a:t>
            </a:r>
          </a:p>
          <a:p>
            <a:r>
              <a:rPr lang="cs-CZ" dirty="0" err="1" smtClean="0">
                <a:solidFill>
                  <a:schemeClr val="tx1"/>
                </a:solidFill>
              </a:rPr>
              <a:t>Barentsovo</a:t>
            </a:r>
            <a:r>
              <a:rPr lang="cs-CZ" dirty="0" smtClean="0">
                <a:solidFill>
                  <a:schemeClr val="tx1"/>
                </a:solidFill>
              </a:rPr>
              <a:t> moře</a:t>
            </a:r>
          </a:p>
          <a:p>
            <a:endParaRPr lang="cs-CZ" dirty="0" smtClean="0"/>
          </a:p>
          <a:p>
            <a:pPr marL="0" indent="0">
              <a:buNone/>
            </a:pPr>
            <a:endParaRPr lang="cs-CZ" b="1" i="1" u="sng" dirty="0"/>
          </a:p>
        </p:txBody>
      </p:sp>
    </p:spTree>
    <p:extLst>
      <p:ext uri="{BB962C8B-B14F-4D97-AF65-F5344CB8AC3E}">
        <p14:creationId xmlns:p14="http://schemas.microsoft.com/office/powerpoint/2010/main" val="34440688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Vyhledej velké řeky a </a:t>
            </a:r>
            <a:r>
              <a:rPr lang="cs-CZ" sz="3200" smtClean="0"/>
              <a:t>přiřaď ji k </a:t>
            </a:r>
            <a:r>
              <a:rPr lang="cs-CZ" sz="3200" dirty="0" smtClean="0"/>
              <a:t>úmoří</a:t>
            </a:r>
            <a:endParaRPr lang="cs-CZ" sz="32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endParaRPr lang="cs-CZ" i="1" u="sng" dirty="0" smtClean="0">
              <a:solidFill>
                <a:srgbClr val="FF0000"/>
              </a:solidFill>
            </a:endParaRPr>
          </a:p>
          <a:p>
            <a:r>
              <a:rPr lang="cs-CZ" i="1" u="sng" dirty="0" smtClean="0">
                <a:solidFill>
                  <a:srgbClr val="FF0000"/>
                </a:solidFill>
              </a:rPr>
              <a:t>Atlantický oceán</a:t>
            </a:r>
            <a:endParaRPr lang="cs-CZ" i="1" u="sng" dirty="0">
              <a:solidFill>
                <a:srgbClr val="FF000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endParaRPr lang="cs-CZ" i="1" u="sng" dirty="0" smtClean="0">
              <a:solidFill>
                <a:srgbClr val="FF0000"/>
              </a:solidFill>
            </a:endParaRPr>
          </a:p>
          <a:p>
            <a:r>
              <a:rPr lang="cs-CZ" i="1" u="sng" dirty="0" smtClean="0">
                <a:solidFill>
                  <a:srgbClr val="FF0000"/>
                </a:solidFill>
              </a:rPr>
              <a:t>Severní le</a:t>
            </a:r>
            <a:r>
              <a:rPr lang="cs-CZ" i="1" u="sng" dirty="0">
                <a:solidFill>
                  <a:srgbClr val="FF0000"/>
                </a:solidFill>
              </a:rPr>
              <a:t>d</a:t>
            </a:r>
            <a:r>
              <a:rPr lang="cs-CZ" i="1" u="sng" dirty="0" smtClean="0">
                <a:solidFill>
                  <a:srgbClr val="FF0000"/>
                </a:solidFill>
              </a:rPr>
              <a:t>ový oceán</a:t>
            </a:r>
            <a:endParaRPr lang="cs-CZ" i="1" u="sng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653745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br>
              <a:rPr lang="cs-CZ" dirty="0" smtClean="0"/>
            </a:br>
            <a:r>
              <a:rPr lang="cs-CZ" sz="2400" dirty="0" smtClean="0">
                <a:solidFill>
                  <a:schemeClr val="tx1"/>
                </a:solidFill>
              </a:rPr>
              <a:t>zkontroluj správnost 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i="1" u="sng" dirty="0">
                <a:solidFill>
                  <a:srgbClr val="FF0000"/>
                </a:solidFill>
              </a:rPr>
              <a:t>Atlantický oceán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Volha, Ural, Don, Dněpr, Dněstr, Dunaj, Marica, Pád, Rhôna, Ebro, Tajo, Loira, Seina, Temže, Rýn, Labe, Odra, Visla, Západní Dvina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r>
              <a:rPr lang="cs-CZ" i="1" u="sng" dirty="0">
                <a:solidFill>
                  <a:srgbClr val="FF0000"/>
                </a:solidFill>
              </a:rPr>
              <a:t>Severní ledový oceán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Severní Dvina</a:t>
            </a:r>
          </a:p>
          <a:p>
            <a:r>
              <a:rPr lang="cs-CZ" dirty="0" err="1" smtClean="0">
                <a:solidFill>
                  <a:schemeClr val="tx1"/>
                </a:solidFill>
              </a:rPr>
              <a:t>Oněga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021049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37</TotalTime>
  <Words>239</Words>
  <Application>Microsoft Office PowerPoint</Application>
  <PresentationFormat>Předvádění na obrazovce (4:3)</PresentationFormat>
  <Paragraphs>56</Paragraphs>
  <Slides>8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Aerodynamika</vt:lpstr>
      <vt:lpstr>Motiv systému Office</vt:lpstr>
      <vt:lpstr>Prezentace aplikace PowerPoint</vt:lpstr>
      <vt:lpstr>Prezentace aplikace PowerPoint</vt:lpstr>
      <vt:lpstr>Úmoří </vt:lpstr>
      <vt:lpstr>Evropa</vt:lpstr>
      <vt:lpstr>Vypiš z atlasu okrajová moře jednotlivých oceánů</vt:lpstr>
      <vt:lpstr>Řešení – okrajová moře</vt:lpstr>
      <vt:lpstr>Vyhledej velké řeky a přiřaď ji k úmoří</vt:lpstr>
      <vt:lpstr>Řešení zkontroluj správnost 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Sýkorová Jana</dc:creator>
  <cp:lastModifiedBy>Sýkorová Jana</cp:lastModifiedBy>
  <cp:revision>15</cp:revision>
  <dcterms:created xsi:type="dcterms:W3CDTF">2012-05-09T18:30:59Z</dcterms:created>
  <dcterms:modified xsi:type="dcterms:W3CDTF">2012-05-17T19:47:27Z</dcterms:modified>
</cp:coreProperties>
</file>