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2"/>
  </p:notesMasterIdLst>
  <p:sldIdLst>
    <p:sldId id="263" r:id="rId3"/>
    <p:sldId id="264" r:id="rId4"/>
    <p:sldId id="256" r:id="rId5"/>
    <p:sldId id="257" r:id="rId6"/>
    <p:sldId id="259" r:id="rId7"/>
    <p:sldId id="258" r:id="rId8"/>
    <p:sldId id="261" r:id="rId9"/>
    <p:sldId id="260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Sýkorová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VY_32_INOVACE_08_Amerika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Amerika - jezera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Zeměpis 7.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F91CDBE-AB6A-41E0-A674-588E5445B709}" type="presOf" srcId="{EBC41103-E2E5-4D48-9B4B-425520D3D098}" destId="{F969C235-9271-4D34-B740-D627A121CAD0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ADB89B21-D819-4F30-BD80-68636F54C420}" type="presOf" srcId="{445C7998-7549-48B0-BD68-D4F0167F02E5}" destId="{4D19AB04-24FA-40C2-B203-52AE3D15E171}" srcOrd="1" destOrd="0" presId="urn:microsoft.com/office/officeart/2005/8/layout/target3"/>
    <dgm:cxn modelId="{E57CA2A8-9054-4849-9429-0CB61041AA03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999D162E-07A5-45DB-9B2A-3231DF89D3E4}" type="presOf" srcId="{019433A1-1324-4DE1-9E6F-32B851095F74}" destId="{A3817367-F2BC-482F-8832-FA00B51DCCF3}" srcOrd="0" destOrd="0" presId="urn:microsoft.com/office/officeart/2005/8/layout/target3"/>
    <dgm:cxn modelId="{053DCA90-4005-4AAA-9834-0BE03D8A7A4A}" type="presOf" srcId="{445C7998-7549-48B0-BD68-D4F0167F02E5}" destId="{BC35EE03-4121-4EF9-923D-7CB6D30D358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2CD5B7FF-2345-4227-B315-1FCE22739D5F}" type="presOf" srcId="{DAEA276B-ECF9-46F6-A7D3-4693B2D32BC4}" destId="{F69A1436-182C-465B-AD7F-FE48E0C090C1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154C6C4E-2C5F-436F-A344-776AE36BBF38}" type="presOf" srcId="{DAEA276B-ECF9-46F6-A7D3-4693B2D32BC4}" destId="{CDED6FE3-AD8F-4ACC-B6B8-710EDDD97598}" srcOrd="0" destOrd="0" presId="urn:microsoft.com/office/officeart/2005/8/layout/target3"/>
    <dgm:cxn modelId="{25B2DFC6-96AF-4642-97D4-1CCD6938C3F2}" type="presOf" srcId="{C73C7642-F245-4585-8F88-243F9FAEF6CA}" destId="{97289DF2-90F4-4EC2-A9FC-633B00BAB610}" srcOrd="0" destOrd="0" presId="urn:microsoft.com/office/officeart/2005/8/layout/target3"/>
    <dgm:cxn modelId="{E17681CF-5EB7-49F8-BCEF-A803EB7C387F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9073250F-1534-40AD-ABA0-5E6ED12CDCAE}" type="presOf" srcId="{39F8B381-5807-488E-AC22-73DD4140ED4A}" destId="{71045F8C-00FA-488E-A7BD-E2E6753D979D}" srcOrd="0" destOrd="0" presId="urn:microsoft.com/office/officeart/2005/8/layout/target3"/>
    <dgm:cxn modelId="{D9A35FAA-45ED-4C27-BDBC-A838BA6A9A58}" type="presOf" srcId="{C73C7642-F245-4585-8F88-243F9FAEF6CA}" destId="{AA41A67C-3D3F-4AE9-9E0F-5D7F7BB2E741}" srcOrd="1" destOrd="0" presId="urn:microsoft.com/office/officeart/2005/8/layout/target3"/>
    <dgm:cxn modelId="{6F33C2D1-9A6B-4EBA-9E6B-A70A01494A69}" type="presOf" srcId="{FBBFC3EA-9D9D-4F3A-BEA6-9C2C0E46BF20}" destId="{832BF48F-0145-4429-9E02-8FCA946CCE9E}" srcOrd="1" destOrd="0" presId="urn:microsoft.com/office/officeart/2005/8/layout/target3"/>
    <dgm:cxn modelId="{C902EB57-3ECB-4257-A010-3A5285776E23}" type="presOf" srcId="{FBBFC3EA-9D9D-4F3A-BEA6-9C2C0E46BF20}" destId="{643EA938-EDE0-4533-ACCC-D2BD6F3A527C}" srcOrd="0" destOrd="0" presId="urn:microsoft.com/office/officeart/2005/8/layout/target3"/>
    <dgm:cxn modelId="{CBE060CA-28B0-4F61-8648-E46A4809E0FE}" type="presParOf" srcId="{71045F8C-00FA-488E-A7BD-E2E6753D979D}" destId="{3577EC6B-C980-4F34-8C69-4365E7B8FC8C}" srcOrd="0" destOrd="0" presId="urn:microsoft.com/office/officeart/2005/8/layout/target3"/>
    <dgm:cxn modelId="{89D1DC96-CA22-4139-A0F2-E98E1267F302}" type="presParOf" srcId="{71045F8C-00FA-488E-A7BD-E2E6753D979D}" destId="{6940EB87-DC1D-4BC3-9408-9AC2E1FFC039}" srcOrd="1" destOrd="0" presId="urn:microsoft.com/office/officeart/2005/8/layout/target3"/>
    <dgm:cxn modelId="{87ABC205-9C16-4210-8C01-1780117AC613}" type="presParOf" srcId="{71045F8C-00FA-488E-A7BD-E2E6753D979D}" destId="{BC35EE03-4121-4EF9-923D-7CB6D30D358D}" srcOrd="2" destOrd="0" presId="urn:microsoft.com/office/officeart/2005/8/layout/target3"/>
    <dgm:cxn modelId="{0D50BD63-0AFF-4273-96CF-81F4A0D39E14}" type="presParOf" srcId="{71045F8C-00FA-488E-A7BD-E2E6753D979D}" destId="{C95EEA27-3CBF-4645-A92D-9D8AF5C1CBFC}" srcOrd="3" destOrd="0" presId="urn:microsoft.com/office/officeart/2005/8/layout/target3"/>
    <dgm:cxn modelId="{79C05424-1E1B-4052-874D-30A5A7AFE476}" type="presParOf" srcId="{71045F8C-00FA-488E-A7BD-E2E6753D979D}" destId="{851BB866-B6AE-4566-893F-4C635BA974FC}" srcOrd="4" destOrd="0" presId="urn:microsoft.com/office/officeart/2005/8/layout/target3"/>
    <dgm:cxn modelId="{0C88FE50-31B2-4087-9309-48806A248BC3}" type="presParOf" srcId="{71045F8C-00FA-488E-A7BD-E2E6753D979D}" destId="{643EA938-EDE0-4533-ACCC-D2BD6F3A527C}" srcOrd="5" destOrd="0" presId="urn:microsoft.com/office/officeart/2005/8/layout/target3"/>
    <dgm:cxn modelId="{BE29AEEE-FF93-40FD-B361-99875B4041B0}" type="presParOf" srcId="{71045F8C-00FA-488E-A7BD-E2E6753D979D}" destId="{92F31B18-D66D-4CC7-89B9-378928DE877D}" srcOrd="6" destOrd="0" presId="urn:microsoft.com/office/officeart/2005/8/layout/target3"/>
    <dgm:cxn modelId="{6DD459F1-8711-4C60-BA74-EA14FB3581CA}" type="presParOf" srcId="{71045F8C-00FA-488E-A7BD-E2E6753D979D}" destId="{902074E1-B931-4618-97F1-FADBE82E9C3C}" srcOrd="7" destOrd="0" presId="urn:microsoft.com/office/officeart/2005/8/layout/target3"/>
    <dgm:cxn modelId="{E53DAF80-D7BB-432A-A899-167FF3172F68}" type="presParOf" srcId="{71045F8C-00FA-488E-A7BD-E2E6753D979D}" destId="{A3817367-F2BC-482F-8832-FA00B51DCCF3}" srcOrd="8" destOrd="0" presId="urn:microsoft.com/office/officeart/2005/8/layout/target3"/>
    <dgm:cxn modelId="{FBF93A77-E123-4B2C-89FE-BFB19B62F3CA}" type="presParOf" srcId="{71045F8C-00FA-488E-A7BD-E2E6753D979D}" destId="{626ABFF6-56C8-4386-B662-68EC364EED9D}" srcOrd="9" destOrd="0" presId="urn:microsoft.com/office/officeart/2005/8/layout/target3"/>
    <dgm:cxn modelId="{63839116-FC6F-437E-9818-87FCF2EBF209}" type="presParOf" srcId="{71045F8C-00FA-488E-A7BD-E2E6753D979D}" destId="{6DB11F1C-D028-4800-9625-6611CA9DE6D4}" srcOrd="10" destOrd="0" presId="urn:microsoft.com/office/officeart/2005/8/layout/target3"/>
    <dgm:cxn modelId="{710F59A7-AA90-4ACD-BAE4-8CD314187B50}" type="presParOf" srcId="{71045F8C-00FA-488E-A7BD-E2E6753D979D}" destId="{CDED6FE3-AD8F-4ACC-B6B8-710EDDD97598}" srcOrd="11" destOrd="0" presId="urn:microsoft.com/office/officeart/2005/8/layout/target3"/>
    <dgm:cxn modelId="{AF891A7C-4F11-4213-8EC4-89B614A3924C}" type="presParOf" srcId="{71045F8C-00FA-488E-A7BD-E2E6753D979D}" destId="{397AC6D7-84A6-4150-958F-83C92D9ACF38}" srcOrd="12" destOrd="0" presId="urn:microsoft.com/office/officeart/2005/8/layout/target3"/>
    <dgm:cxn modelId="{470D5158-A7D9-40FF-8DA1-0EF8A8FB169D}" type="presParOf" srcId="{71045F8C-00FA-488E-A7BD-E2E6753D979D}" destId="{D7419528-33A6-416D-9E64-B3F7915C5149}" srcOrd="13" destOrd="0" presId="urn:microsoft.com/office/officeart/2005/8/layout/target3"/>
    <dgm:cxn modelId="{BE9B734D-AF92-40E4-9F6E-FC18CE898D59}" type="presParOf" srcId="{71045F8C-00FA-488E-A7BD-E2E6753D979D}" destId="{97289DF2-90F4-4EC2-A9FC-633B00BAB610}" srcOrd="14" destOrd="0" presId="urn:microsoft.com/office/officeart/2005/8/layout/target3"/>
    <dgm:cxn modelId="{2396B77E-C2EC-47AC-9802-1010524D8064}" type="presParOf" srcId="{71045F8C-00FA-488E-A7BD-E2E6753D979D}" destId="{234EBA9D-95B4-4C20-A84E-6F65F1085DC6}" srcOrd="15" destOrd="0" presId="urn:microsoft.com/office/officeart/2005/8/layout/target3"/>
    <dgm:cxn modelId="{A04B1CD5-D510-4D9D-A508-028C3DAAA539}" type="presParOf" srcId="{71045F8C-00FA-488E-A7BD-E2E6753D979D}" destId="{12255512-213F-41DF-90A6-8B4CD74A2B52}" srcOrd="16" destOrd="0" presId="urn:microsoft.com/office/officeart/2005/8/layout/target3"/>
    <dgm:cxn modelId="{251704C6-430F-41E5-834C-F98CA72CCA4A}" type="presParOf" srcId="{71045F8C-00FA-488E-A7BD-E2E6753D979D}" destId="{50C2F88D-8688-44C2-A854-691F34009D3B}" srcOrd="17" destOrd="0" presId="urn:microsoft.com/office/officeart/2005/8/layout/target3"/>
    <dgm:cxn modelId="{5C1730E4-28B2-4596-97E2-1C3FD1FF3039}" type="presParOf" srcId="{71045F8C-00FA-488E-A7BD-E2E6753D979D}" destId="{4D19AB04-24FA-40C2-B203-52AE3D15E171}" srcOrd="18" destOrd="0" presId="urn:microsoft.com/office/officeart/2005/8/layout/target3"/>
    <dgm:cxn modelId="{006C0E47-0564-4E25-8C18-469F75E2626A}" type="presParOf" srcId="{71045F8C-00FA-488E-A7BD-E2E6753D979D}" destId="{832BF48F-0145-4429-9E02-8FCA946CCE9E}" srcOrd="19" destOrd="0" presId="urn:microsoft.com/office/officeart/2005/8/layout/target3"/>
    <dgm:cxn modelId="{36934093-2EDF-4B59-B6A4-CD5395A41A00}" type="presParOf" srcId="{71045F8C-00FA-488E-A7BD-E2E6753D979D}" destId="{E7297F21-D4FD-4A41-AE58-814D01A6B5E7}" srcOrd="20" destOrd="0" presId="urn:microsoft.com/office/officeart/2005/8/layout/target3"/>
    <dgm:cxn modelId="{0A04DFCF-C775-4D98-BAFF-EB352F1C2C4F}" type="presParOf" srcId="{71045F8C-00FA-488E-A7BD-E2E6753D979D}" destId="{F69A1436-182C-465B-AD7F-FE48E0C090C1}" srcOrd="21" destOrd="0" presId="urn:microsoft.com/office/officeart/2005/8/layout/target3"/>
    <dgm:cxn modelId="{24F9E574-3E92-4D4B-803A-EF2C9A0C6521}" type="presParOf" srcId="{71045F8C-00FA-488E-A7BD-E2E6753D979D}" destId="{AA41A67C-3D3F-4AE9-9E0F-5D7F7BB2E741}" srcOrd="22" destOrd="0" presId="urn:microsoft.com/office/officeart/2005/8/layout/target3"/>
    <dgm:cxn modelId="{33574CD8-70AC-45EC-A9F3-D1C1EC8E0D7D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Jana Sýkorová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VY_32_INOVACE_08_Amerika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Zeměpis 7.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Amerika - jezera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911732-4888-4035-8DCE-04FB26D8D18D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E266A3-2CED-4159-A8D3-CF903DC305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9456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Procvičování a opakování</a:t>
            </a:r>
            <a:r>
              <a:rPr lang="cs-CZ" baseline="0" dirty="0" smtClean="0"/>
              <a:t> v 7. i 8.ročníku, zajímavosti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E266A3-2CED-4159-A8D3-CF903DC3055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5454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2EEB5-CB81-4A42-B141-F1491ABDCC41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919D3-685A-4D41-B707-8CE51191F32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10164373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Anotace</a:t>
            </a:r>
            <a:endParaRPr lang="cs-CZ" dirty="0"/>
          </a:p>
        </p:txBody>
      </p:sp>
      <p:graphicFrame>
        <p:nvGraphicFramePr>
          <p:cNvPr id="5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63143883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r>
                        <a:rPr lang="cs-CZ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 - test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Skupinová , samostatná práce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Mapa, učebnice, sešit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8470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Jezera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Amerika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46033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 Ameriky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V Kordillerách v bezodtoké oblasti (u Salt </a:t>
            </a:r>
            <a:r>
              <a:rPr lang="cs-CZ" sz="2400" dirty="0" err="1" smtClean="0"/>
              <a:t>Lake</a:t>
            </a:r>
            <a:r>
              <a:rPr lang="cs-CZ" sz="2400" dirty="0" smtClean="0"/>
              <a:t> City) se nachází V….. s…. Jezero. Těží se zde kuchyňská a Glauberova sůl.</a:t>
            </a:r>
            <a:endParaRPr lang="cs-CZ" sz="2400" dirty="0"/>
          </a:p>
          <a:p>
            <a:r>
              <a:rPr lang="cs-CZ" sz="2400" dirty="0" smtClean="0"/>
              <a:t>Posvátné jezero Inků leží vysoko v Andách, jmenuje se T……. . V jazyce indiánů znamená „cínové pole“. Jezero leží </a:t>
            </a:r>
            <a:r>
              <a:rPr lang="cs-CZ" sz="2400" dirty="0" smtClean="0"/>
              <a:t>               na </a:t>
            </a:r>
            <a:r>
              <a:rPr lang="cs-CZ" sz="2400" dirty="0" smtClean="0"/>
              <a:t>hranici dvou států ……….. a ……….. .  </a:t>
            </a:r>
          </a:p>
          <a:p>
            <a:r>
              <a:rPr lang="cs-CZ" sz="2400" dirty="0" smtClean="0"/>
              <a:t>Na SZ Venezuely je velké lagunové M………. Jezero.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83392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Řeky Ameriky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Amazonka</a:t>
            </a:r>
            <a:r>
              <a:rPr lang="cs-CZ" sz="2400" dirty="0" smtClean="0"/>
              <a:t> má mnoho přítoků. Urči, zda se jedná o levý (L) nebo pravý (P) přítok.</a:t>
            </a:r>
          </a:p>
          <a:p>
            <a:pPr marL="0" indent="0">
              <a:buNone/>
            </a:pPr>
            <a:endParaRPr lang="cs-CZ" sz="2400" dirty="0"/>
          </a:p>
          <a:p>
            <a:r>
              <a:rPr lang="cs-CZ" sz="2400" dirty="0" smtClean="0"/>
              <a:t>Madeira</a:t>
            </a:r>
          </a:p>
          <a:p>
            <a:r>
              <a:rPr lang="cs-CZ" sz="2400" dirty="0" err="1" smtClean="0"/>
              <a:t>Tapajós</a:t>
            </a:r>
            <a:endParaRPr lang="cs-CZ" sz="2400" dirty="0" smtClean="0"/>
          </a:p>
          <a:p>
            <a:r>
              <a:rPr lang="cs-CZ" sz="2400" dirty="0" err="1" smtClean="0"/>
              <a:t>Negro</a:t>
            </a:r>
            <a:endParaRPr lang="cs-CZ" sz="2400" dirty="0" smtClean="0"/>
          </a:p>
          <a:p>
            <a:r>
              <a:rPr lang="cs-CZ" sz="2400" dirty="0" err="1" smtClean="0"/>
              <a:t>Juruá</a:t>
            </a:r>
            <a:endParaRPr lang="cs-CZ" sz="2400" dirty="0" smtClean="0"/>
          </a:p>
          <a:p>
            <a:r>
              <a:rPr lang="cs-CZ" sz="2400" dirty="0" err="1" smtClean="0"/>
              <a:t>Putumayo</a:t>
            </a:r>
            <a:endParaRPr lang="cs-CZ" sz="2400" dirty="0" smtClean="0"/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77321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Guyanská vysočina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Nejvyšší vodopád světa se nachází </a:t>
            </a:r>
            <a:r>
              <a:rPr lang="cs-CZ" sz="2400" dirty="0" smtClean="0"/>
              <a:t>                    v </a:t>
            </a:r>
            <a:r>
              <a:rPr lang="cs-CZ" sz="2400" dirty="0" smtClean="0"/>
              <a:t>Guyanské vysočině. Je vysoký 979 metrů a jmenuje se A……. </a:t>
            </a:r>
          </a:p>
          <a:p>
            <a:r>
              <a:rPr lang="cs-CZ" sz="2400" dirty="0" smtClean="0"/>
              <a:t>Vodu z Guyanské vysočiny odvádí zejména řeka O…… ,  která pramení na jihu pohoří, teče  směrem na ….., pak se stáčí na ….. </a:t>
            </a:r>
            <a:r>
              <a:rPr lang="cs-CZ" sz="2400" dirty="0" smtClean="0"/>
              <a:t>           a </a:t>
            </a:r>
            <a:r>
              <a:rPr lang="cs-CZ" sz="2400" dirty="0" smtClean="0"/>
              <a:t>nakonec směřuje na …… 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79369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/>
              <a:t>řešení</a:t>
            </a:r>
            <a:endParaRPr lang="cs-CZ" b="1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3474720"/>
          </a:xfrm>
        </p:spPr>
        <p:txBody>
          <a:bodyPr>
            <a:noAutofit/>
          </a:bodyPr>
          <a:lstStyle/>
          <a:p>
            <a:r>
              <a:rPr lang="cs-CZ" sz="2400" dirty="0" smtClean="0"/>
              <a:t>V Kordillerách v bezodtoké oblasti (u Salt </a:t>
            </a:r>
            <a:r>
              <a:rPr lang="cs-CZ" sz="2400" dirty="0" err="1" smtClean="0"/>
              <a:t>Lake</a:t>
            </a:r>
            <a:r>
              <a:rPr lang="cs-CZ" sz="2400" dirty="0" smtClean="0"/>
              <a:t> City) se nachází V</a:t>
            </a:r>
            <a:r>
              <a:rPr lang="cs-CZ" sz="2400" dirty="0" smtClean="0">
                <a:solidFill>
                  <a:srgbClr val="FF0000"/>
                </a:solidFill>
              </a:rPr>
              <a:t>elké solné</a:t>
            </a:r>
            <a:r>
              <a:rPr lang="cs-CZ" sz="2400" dirty="0" smtClean="0"/>
              <a:t> jezero. Těží se zde kuchyňská a Glauberova sůl.</a:t>
            </a:r>
          </a:p>
          <a:p>
            <a:r>
              <a:rPr lang="cs-CZ" sz="2400" dirty="0" smtClean="0"/>
              <a:t>Posvátné jezero Inků leží vysoko v Andách, jmenuje se </a:t>
            </a:r>
            <a:r>
              <a:rPr lang="cs-CZ" sz="2400" dirty="0" smtClean="0">
                <a:solidFill>
                  <a:srgbClr val="FF0000"/>
                </a:solidFill>
              </a:rPr>
              <a:t>Titicaca</a:t>
            </a:r>
            <a:r>
              <a:rPr lang="cs-CZ" sz="2400" dirty="0" smtClean="0"/>
              <a:t>. V jazyce indiánů znamená „cínové pole“. Jezero leží na hranici dvou států </a:t>
            </a:r>
            <a:r>
              <a:rPr lang="cs-CZ" sz="2400" dirty="0" smtClean="0">
                <a:solidFill>
                  <a:srgbClr val="FF0000"/>
                </a:solidFill>
              </a:rPr>
              <a:t>Bolívie a Peru</a:t>
            </a:r>
            <a:r>
              <a:rPr lang="cs-CZ" sz="2400" dirty="0" smtClean="0"/>
              <a:t>.  </a:t>
            </a:r>
          </a:p>
          <a:p>
            <a:r>
              <a:rPr lang="cs-CZ" sz="2400" dirty="0" smtClean="0"/>
              <a:t>Na SZ Venezuely je velké lagunové </a:t>
            </a:r>
            <a:r>
              <a:rPr lang="cs-CZ" sz="2400" dirty="0" err="1" smtClean="0">
                <a:solidFill>
                  <a:srgbClr val="FF0000"/>
                </a:solidFill>
              </a:rPr>
              <a:t>Maracaibské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jezero.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55983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/>
              <a:t>Řeky - řešení</a:t>
            </a:r>
            <a:endParaRPr lang="cs-CZ" b="1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Amazonka</a:t>
            </a:r>
            <a:r>
              <a:rPr lang="cs-CZ" sz="2400" dirty="0" smtClean="0"/>
              <a:t> má mnoho přítoků. Urči, zda se jedná o levý (L) nebo pravý (P) přítok.</a:t>
            </a:r>
          </a:p>
          <a:p>
            <a:endParaRPr lang="cs-CZ" sz="2400" dirty="0" smtClean="0"/>
          </a:p>
          <a:p>
            <a:r>
              <a:rPr lang="cs-CZ" sz="2400" dirty="0" smtClean="0"/>
              <a:t>Madeira 		</a:t>
            </a:r>
            <a:r>
              <a:rPr lang="cs-CZ" sz="2400" dirty="0" smtClean="0">
                <a:solidFill>
                  <a:srgbClr val="0070C0"/>
                </a:solidFill>
              </a:rPr>
              <a:t>pravý</a:t>
            </a:r>
            <a:endParaRPr lang="cs-CZ" sz="2400" dirty="0" smtClean="0"/>
          </a:p>
          <a:p>
            <a:r>
              <a:rPr lang="cs-CZ" sz="2400" dirty="0" err="1" smtClean="0"/>
              <a:t>Tapajós</a:t>
            </a:r>
            <a:r>
              <a:rPr lang="cs-CZ" sz="2400" dirty="0" smtClean="0"/>
              <a:t>		</a:t>
            </a:r>
            <a:r>
              <a:rPr lang="cs-CZ" sz="2400" dirty="0" smtClean="0">
                <a:solidFill>
                  <a:srgbClr val="0070C0"/>
                </a:solidFill>
              </a:rPr>
              <a:t>pravý	</a:t>
            </a:r>
          </a:p>
          <a:p>
            <a:r>
              <a:rPr lang="cs-CZ" sz="2400" dirty="0" err="1" smtClean="0"/>
              <a:t>Negro</a:t>
            </a:r>
            <a:r>
              <a:rPr lang="cs-CZ" sz="2400" dirty="0" smtClean="0"/>
              <a:t>		</a:t>
            </a:r>
            <a:r>
              <a:rPr lang="cs-CZ" sz="2400" dirty="0" smtClean="0">
                <a:solidFill>
                  <a:srgbClr val="0070C0"/>
                </a:solidFill>
              </a:rPr>
              <a:t>levý</a:t>
            </a:r>
            <a:endParaRPr lang="cs-CZ" sz="2400" dirty="0" smtClean="0"/>
          </a:p>
          <a:p>
            <a:r>
              <a:rPr lang="cs-CZ" sz="2400" dirty="0" err="1" smtClean="0"/>
              <a:t>Juruá</a:t>
            </a:r>
            <a:r>
              <a:rPr lang="cs-CZ" sz="2400" dirty="0" smtClean="0"/>
              <a:t>		</a:t>
            </a:r>
            <a:r>
              <a:rPr lang="cs-CZ" sz="2400" dirty="0" smtClean="0">
                <a:solidFill>
                  <a:srgbClr val="0070C0"/>
                </a:solidFill>
              </a:rPr>
              <a:t>pravý</a:t>
            </a:r>
            <a:endParaRPr lang="cs-CZ" sz="2400" dirty="0" smtClean="0"/>
          </a:p>
          <a:p>
            <a:r>
              <a:rPr lang="cs-CZ" sz="2400" dirty="0" err="1" smtClean="0"/>
              <a:t>Putumayo</a:t>
            </a:r>
            <a:r>
              <a:rPr lang="cs-CZ" sz="2400" dirty="0" smtClean="0"/>
              <a:t>	 	</a:t>
            </a:r>
            <a:r>
              <a:rPr lang="cs-CZ" sz="2400" dirty="0" smtClean="0">
                <a:solidFill>
                  <a:srgbClr val="0070C0"/>
                </a:solidFill>
              </a:rPr>
              <a:t>levý</a:t>
            </a:r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90035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/>
              <a:t>Guyanská vysočina - řešení</a:t>
            </a:r>
            <a:endParaRPr lang="cs-CZ" b="1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Nejvyšší vodopád světa se nachází </a:t>
            </a:r>
            <a:r>
              <a:rPr lang="cs-CZ" sz="2400" dirty="0" smtClean="0"/>
              <a:t>                       v </a:t>
            </a:r>
            <a:r>
              <a:rPr lang="cs-CZ" sz="2400" dirty="0" smtClean="0"/>
              <a:t>Guyanské vysočině. Je vysoký 979 metrů a jmenuje se </a:t>
            </a:r>
            <a:r>
              <a:rPr lang="cs-CZ" sz="2400" dirty="0" err="1" smtClean="0">
                <a:solidFill>
                  <a:srgbClr val="0070C0"/>
                </a:solidFill>
              </a:rPr>
              <a:t>Angelův</a:t>
            </a:r>
            <a:r>
              <a:rPr lang="cs-CZ" sz="2400" dirty="0" smtClean="0"/>
              <a:t>. </a:t>
            </a:r>
          </a:p>
          <a:p>
            <a:r>
              <a:rPr lang="cs-CZ" sz="2400" dirty="0" smtClean="0"/>
              <a:t>Vodu z Guyanské vysočiny odvádí zejména řeka </a:t>
            </a:r>
            <a:r>
              <a:rPr lang="cs-CZ" sz="2400" dirty="0" err="1" smtClean="0">
                <a:solidFill>
                  <a:srgbClr val="0070C0"/>
                </a:solidFill>
              </a:rPr>
              <a:t>Orinoco</a:t>
            </a:r>
            <a:r>
              <a:rPr lang="cs-CZ" sz="2400" dirty="0" smtClean="0"/>
              <a:t>,  která pramení na jihu pohoří, teče směrem na </a:t>
            </a:r>
            <a:r>
              <a:rPr lang="cs-CZ" sz="2400" dirty="0" smtClean="0">
                <a:solidFill>
                  <a:srgbClr val="7030A0"/>
                </a:solidFill>
              </a:rPr>
              <a:t>západ</a:t>
            </a:r>
            <a:r>
              <a:rPr lang="cs-CZ" sz="2400" dirty="0" smtClean="0"/>
              <a:t>, pak se stáčí na </a:t>
            </a:r>
            <a:r>
              <a:rPr lang="cs-CZ" sz="2400" dirty="0" smtClean="0">
                <a:solidFill>
                  <a:srgbClr val="002060"/>
                </a:solidFill>
              </a:rPr>
              <a:t>sever</a:t>
            </a:r>
            <a:r>
              <a:rPr lang="cs-CZ" sz="2400" dirty="0" smtClean="0"/>
              <a:t> a nakonec směřuje na </a:t>
            </a:r>
            <a:r>
              <a:rPr lang="cs-CZ" sz="2400" dirty="0" smtClean="0">
                <a:solidFill>
                  <a:srgbClr val="7030A0"/>
                </a:solidFill>
              </a:rPr>
              <a:t>východ</a:t>
            </a:r>
            <a:r>
              <a:rPr lang="cs-CZ" sz="2400" dirty="0" smtClean="0"/>
              <a:t>.</a:t>
            </a:r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70126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39</TotalTime>
  <Words>382</Words>
  <Application>Microsoft Office PowerPoint</Application>
  <PresentationFormat>Předvádění na obrazovce (4:3)</PresentationFormat>
  <Paragraphs>51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Aerodynamika</vt:lpstr>
      <vt:lpstr>Motiv sady Office</vt:lpstr>
      <vt:lpstr>Snímek 1</vt:lpstr>
      <vt:lpstr>Snímek 2</vt:lpstr>
      <vt:lpstr>Amerika</vt:lpstr>
      <vt:lpstr>Vodstvo Ameriky</vt:lpstr>
      <vt:lpstr>Řeky Ameriky</vt:lpstr>
      <vt:lpstr>Guyanská vysočina</vt:lpstr>
      <vt:lpstr>řešení</vt:lpstr>
      <vt:lpstr>Řeky - řešení</vt:lpstr>
      <vt:lpstr>Guyanská vysočina - řešení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Sýkorová Jana</dc:creator>
  <cp:lastModifiedBy>Dum</cp:lastModifiedBy>
  <cp:revision>21</cp:revision>
  <dcterms:created xsi:type="dcterms:W3CDTF">2012-05-08T15:58:01Z</dcterms:created>
  <dcterms:modified xsi:type="dcterms:W3CDTF">2012-08-06T14:36:44Z</dcterms:modified>
</cp:coreProperties>
</file>