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sldIdLst>
    <p:sldId id="267" r:id="rId3"/>
    <p:sldId id="268" r:id="rId4"/>
    <p:sldId id="256" r:id="rId5"/>
    <p:sldId id="261" r:id="rId6"/>
    <p:sldId id="259" r:id="rId7"/>
    <p:sldId id="258" r:id="rId8"/>
    <p:sldId id="264" r:id="rId9"/>
    <p:sldId id="263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 Mgr. Jana Sýkorová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VY_32_INOVACE_11_Evropa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Evropa – Norsko, Švédsko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Zeměpis 8.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453A4A8-CAC3-4B59-AC80-B60C09729D89}" type="presOf" srcId="{445C7998-7549-48B0-BD68-D4F0167F02E5}" destId="{BC35EE03-4121-4EF9-923D-7CB6D30D358D}" srcOrd="0" destOrd="0" presId="urn:microsoft.com/office/officeart/2005/8/layout/target3"/>
    <dgm:cxn modelId="{91B88BBE-3857-4253-9266-34646B3EAA5B}" type="presOf" srcId="{DAEA276B-ECF9-46F6-A7D3-4693B2D32BC4}" destId="{F69A1436-182C-465B-AD7F-FE48E0C090C1}" srcOrd="1" destOrd="0" presId="urn:microsoft.com/office/officeart/2005/8/layout/target3"/>
    <dgm:cxn modelId="{7D624240-BC02-467B-9B36-BC84EBB0247A}" type="presOf" srcId="{39F8B381-5807-488E-AC22-73DD4140ED4A}" destId="{71045F8C-00FA-488E-A7BD-E2E6753D979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C76926A-2079-4558-82AF-A4A286CBEAD8}" type="presOf" srcId="{019433A1-1324-4DE1-9E6F-32B851095F74}" destId="{E7297F21-D4FD-4A41-AE58-814D01A6B5E7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95DA10C9-CDA7-46CB-AB38-40C536D21D20}" type="presOf" srcId="{EBC41103-E2E5-4D48-9B4B-425520D3D098}" destId="{F969C235-9271-4D34-B740-D627A121CAD0}" srcOrd="1" destOrd="0" presId="urn:microsoft.com/office/officeart/2005/8/layout/target3"/>
    <dgm:cxn modelId="{819CB968-29E3-45B9-A39F-7ABA76457DA8}" type="presOf" srcId="{C73C7642-F245-4585-8F88-243F9FAEF6CA}" destId="{97289DF2-90F4-4EC2-A9FC-633B00BAB610}" srcOrd="0" destOrd="0" presId="urn:microsoft.com/office/officeart/2005/8/layout/target3"/>
    <dgm:cxn modelId="{B484D921-1AD2-4A95-AC4C-A211C82200A3}" type="presOf" srcId="{DAEA276B-ECF9-46F6-A7D3-4693B2D32BC4}" destId="{CDED6FE3-AD8F-4ACC-B6B8-710EDDD97598}" srcOrd="0" destOrd="0" presId="urn:microsoft.com/office/officeart/2005/8/layout/target3"/>
    <dgm:cxn modelId="{1039377B-3B09-4EF3-8CE7-0318CA43E311}" type="presOf" srcId="{445C7998-7549-48B0-BD68-D4F0167F02E5}" destId="{4D19AB04-24FA-40C2-B203-52AE3D15E17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67CE0EE7-3EE9-410C-B3CA-57D76579CCA2}" type="presOf" srcId="{FBBFC3EA-9D9D-4F3A-BEA6-9C2C0E46BF20}" destId="{643EA938-EDE0-4533-ACCC-D2BD6F3A527C}" srcOrd="0" destOrd="0" presId="urn:microsoft.com/office/officeart/2005/8/layout/target3"/>
    <dgm:cxn modelId="{250B5FAB-CC92-42EB-8DE6-F005FE510B27}" type="presOf" srcId="{C73C7642-F245-4585-8F88-243F9FAEF6CA}" destId="{AA41A67C-3D3F-4AE9-9E0F-5D7F7BB2E741}" srcOrd="1" destOrd="0" presId="urn:microsoft.com/office/officeart/2005/8/layout/target3"/>
    <dgm:cxn modelId="{4CBE1B54-6E55-4B7E-8B25-0E67F5656DCF}" type="presOf" srcId="{EBC41103-E2E5-4D48-9B4B-425520D3D098}" destId="{50C2F88D-8688-44C2-A854-691F34009D3B}" srcOrd="0" destOrd="0" presId="urn:microsoft.com/office/officeart/2005/8/layout/target3"/>
    <dgm:cxn modelId="{0E8A8D95-F4E2-4605-BBBB-52ABD89FF9B1}" type="presOf" srcId="{019433A1-1324-4DE1-9E6F-32B851095F74}" destId="{A3817367-F2BC-482F-8832-FA00B51DCCF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1A4FB2B6-7201-4CFA-A57E-3766E23682CD}" type="presOf" srcId="{FBBFC3EA-9D9D-4F3A-BEA6-9C2C0E46BF20}" destId="{832BF48F-0145-4429-9E02-8FCA946CCE9E}" srcOrd="1" destOrd="0" presId="urn:microsoft.com/office/officeart/2005/8/layout/target3"/>
    <dgm:cxn modelId="{22EDCA03-7B92-4CD0-93E8-A66F8382ED1A}" type="presParOf" srcId="{71045F8C-00FA-488E-A7BD-E2E6753D979D}" destId="{3577EC6B-C980-4F34-8C69-4365E7B8FC8C}" srcOrd="0" destOrd="0" presId="urn:microsoft.com/office/officeart/2005/8/layout/target3"/>
    <dgm:cxn modelId="{D995BFD5-8EC6-4138-971D-F7D6FB781B83}" type="presParOf" srcId="{71045F8C-00FA-488E-A7BD-E2E6753D979D}" destId="{6940EB87-DC1D-4BC3-9408-9AC2E1FFC039}" srcOrd="1" destOrd="0" presId="urn:microsoft.com/office/officeart/2005/8/layout/target3"/>
    <dgm:cxn modelId="{F6447077-F5FC-4C5B-8A2A-E492C2F5C6E1}" type="presParOf" srcId="{71045F8C-00FA-488E-A7BD-E2E6753D979D}" destId="{BC35EE03-4121-4EF9-923D-7CB6D30D358D}" srcOrd="2" destOrd="0" presId="urn:microsoft.com/office/officeart/2005/8/layout/target3"/>
    <dgm:cxn modelId="{1AF66FBB-3504-4A68-A13E-D84D427042DB}" type="presParOf" srcId="{71045F8C-00FA-488E-A7BD-E2E6753D979D}" destId="{C95EEA27-3CBF-4645-A92D-9D8AF5C1CBFC}" srcOrd="3" destOrd="0" presId="urn:microsoft.com/office/officeart/2005/8/layout/target3"/>
    <dgm:cxn modelId="{26806E02-F1E1-4469-B530-073E0109F7DB}" type="presParOf" srcId="{71045F8C-00FA-488E-A7BD-E2E6753D979D}" destId="{851BB866-B6AE-4566-893F-4C635BA974FC}" srcOrd="4" destOrd="0" presId="urn:microsoft.com/office/officeart/2005/8/layout/target3"/>
    <dgm:cxn modelId="{E357C398-2669-451F-AFE5-4793D4C916BA}" type="presParOf" srcId="{71045F8C-00FA-488E-A7BD-E2E6753D979D}" destId="{643EA938-EDE0-4533-ACCC-D2BD6F3A527C}" srcOrd="5" destOrd="0" presId="urn:microsoft.com/office/officeart/2005/8/layout/target3"/>
    <dgm:cxn modelId="{08440CA8-0C77-4026-9542-6F09DDB2A3E0}" type="presParOf" srcId="{71045F8C-00FA-488E-A7BD-E2E6753D979D}" destId="{92F31B18-D66D-4CC7-89B9-378928DE877D}" srcOrd="6" destOrd="0" presId="urn:microsoft.com/office/officeart/2005/8/layout/target3"/>
    <dgm:cxn modelId="{CF2D7DA3-4995-41BE-B360-A05D328BAD82}" type="presParOf" srcId="{71045F8C-00FA-488E-A7BD-E2E6753D979D}" destId="{902074E1-B931-4618-97F1-FADBE82E9C3C}" srcOrd="7" destOrd="0" presId="urn:microsoft.com/office/officeart/2005/8/layout/target3"/>
    <dgm:cxn modelId="{4BA62FAB-9436-4271-804A-F76EBD958547}" type="presParOf" srcId="{71045F8C-00FA-488E-A7BD-E2E6753D979D}" destId="{A3817367-F2BC-482F-8832-FA00B51DCCF3}" srcOrd="8" destOrd="0" presId="urn:microsoft.com/office/officeart/2005/8/layout/target3"/>
    <dgm:cxn modelId="{0E668B91-E0F7-42B5-B814-90D8F843964B}" type="presParOf" srcId="{71045F8C-00FA-488E-A7BD-E2E6753D979D}" destId="{626ABFF6-56C8-4386-B662-68EC364EED9D}" srcOrd="9" destOrd="0" presId="urn:microsoft.com/office/officeart/2005/8/layout/target3"/>
    <dgm:cxn modelId="{13EA0509-9225-4C29-8226-C6366B5760D9}" type="presParOf" srcId="{71045F8C-00FA-488E-A7BD-E2E6753D979D}" destId="{6DB11F1C-D028-4800-9625-6611CA9DE6D4}" srcOrd="10" destOrd="0" presId="urn:microsoft.com/office/officeart/2005/8/layout/target3"/>
    <dgm:cxn modelId="{C7B4B134-1D29-4070-A793-A4CE0976FC06}" type="presParOf" srcId="{71045F8C-00FA-488E-A7BD-E2E6753D979D}" destId="{CDED6FE3-AD8F-4ACC-B6B8-710EDDD97598}" srcOrd="11" destOrd="0" presId="urn:microsoft.com/office/officeart/2005/8/layout/target3"/>
    <dgm:cxn modelId="{06692740-3B40-4B6E-8BEB-1AA9C8E63C61}" type="presParOf" srcId="{71045F8C-00FA-488E-A7BD-E2E6753D979D}" destId="{397AC6D7-84A6-4150-958F-83C92D9ACF38}" srcOrd="12" destOrd="0" presId="urn:microsoft.com/office/officeart/2005/8/layout/target3"/>
    <dgm:cxn modelId="{092FCF19-B280-4A31-99AC-A42CECD52E1E}" type="presParOf" srcId="{71045F8C-00FA-488E-A7BD-E2E6753D979D}" destId="{D7419528-33A6-416D-9E64-B3F7915C5149}" srcOrd="13" destOrd="0" presId="urn:microsoft.com/office/officeart/2005/8/layout/target3"/>
    <dgm:cxn modelId="{1DAD6F0E-434B-4C99-B581-0B75F662B020}" type="presParOf" srcId="{71045F8C-00FA-488E-A7BD-E2E6753D979D}" destId="{97289DF2-90F4-4EC2-A9FC-633B00BAB610}" srcOrd="14" destOrd="0" presId="urn:microsoft.com/office/officeart/2005/8/layout/target3"/>
    <dgm:cxn modelId="{3E00A3C3-97BF-4EAC-93A4-45E9C8FC2BB5}" type="presParOf" srcId="{71045F8C-00FA-488E-A7BD-E2E6753D979D}" destId="{234EBA9D-95B4-4C20-A84E-6F65F1085DC6}" srcOrd="15" destOrd="0" presId="urn:microsoft.com/office/officeart/2005/8/layout/target3"/>
    <dgm:cxn modelId="{995A509B-658C-46AE-98AD-A19820990C60}" type="presParOf" srcId="{71045F8C-00FA-488E-A7BD-E2E6753D979D}" destId="{12255512-213F-41DF-90A6-8B4CD74A2B52}" srcOrd="16" destOrd="0" presId="urn:microsoft.com/office/officeart/2005/8/layout/target3"/>
    <dgm:cxn modelId="{A1474F8C-B8E9-44D3-90BA-9BEE27717C2B}" type="presParOf" srcId="{71045F8C-00FA-488E-A7BD-E2E6753D979D}" destId="{50C2F88D-8688-44C2-A854-691F34009D3B}" srcOrd="17" destOrd="0" presId="urn:microsoft.com/office/officeart/2005/8/layout/target3"/>
    <dgm:cxn modelId="{E2F8FD51-C4DC-46D4-BB3A-EC42FE623132}" type="presParOf" srcId="{71045F8C-00FA-488E-A7BD-E2E6753D979D}" destId="{4D19AB04-24FA-40C2-B203-52AE3D15E171}" srcOrd="18" destOrd="0" presId="urn:microsoft.com/office/officeart/2005/8/layout/target3"/>
    <dgm:cxn modelId="{C7B2A506-3B4E-4624-B077-1BBB192D4A3B}" type="presParOf" srcId="{71045F8C-00FA-488E-A7BD-E2E6753D979D}" destId="{832BF48F-0145-4429-9E02-8FCA946CCE9E}" srcOrd="19" destOrd="0" presId="urn:microsoft.com/office/officeart/2005/8/layout/target3"/>
    <dgm:cxn modelId="{CE11A8A3-D141-4D63-A89B-60BE26B2D5F2}" type="presParOf" srcId="{71045F8C-00FA-488E-A7BD-E2E6753D979D}" destId="{E7297F21-D4FD-4A41-AE58-814D01A6B5E7}" srcOrd="20" destOrd="0" presId="urn:microsoft.com/office/officeart/2005/8/layout/target3"/>
    <dgm:cxn modelId="{778148B5-066E-4243-8907-EAA82D79A2A7}" type="presParOf" srcId="{71045F8C-00FA-488E-A7BD-E2E6753D979D}" destId="{F69A1436-182C-465B-AD7F-FE48E0C090C1}" srcOrd="21" destOrd="0" presId="urn:microsoft.com/office/officeart/2005/8/layout/target3"/>
    <dgm:cxn modelId="{ACE74D15-A424-464D-8B10-F9998E97E3D4}" type="presParOf" srcId="{71045F8C-00FA-488E-A7BD-E2E6753D979D}" destId="{AA41A67C-3D3F-4AE9-9E0F-5D7F7BB2E741}" srcOrd="22" destOrd="0" presId="urn:microsoft.com/office/officeart/2005/8/layout/target3"/>
    <dgm:cxn modelId="{C40647D8-519A-4AE9-9BF2-B9251ECE1C7C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  Mgr. Jana Sýkorová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VY_32_INOVACE_11_Evropa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Zeměpis 8. 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Evropa – Norsko, Švédsko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14540-DAFE-4BB0-81AA-1431BDE1508A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B466E8-C2F3-4C1F-87D4-634E0A18BCF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14540-DAFE-4BB0-81AA-1431BDE1508A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B466E8-C2F3-4C1F-87D4-634E0A18BCF4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14540-DAFE-4BB0-81AA-1431BDE1508A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B466E8-C2F3-4C1F-87D4-634E0A18BCF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14540-DAFE-4BB0-81AA-1431BDE1508A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B466E8-C2F3-4C1F-87D4-634E0A18BCF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14540-DAFE-4BB0-81AA-1431BDE1508A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B466E8-C2F3-4C1F-87D4-634E0A18BCF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14540-DAFE-4BB0-81AA-1431BDE1508A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B466E8-C2F3-4C1F-87D4-634E0A18BCF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14540-DAFE-4BB0-81AA-1431BDE1508A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B466E8-C2F3-4C1F-87D4-634E0A18BCF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14540-DAFE-4BB0-81AA-1431BDE1508A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B466E8-C2F3-4C1F-87D4-634E0A18BCF4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14540-DAFE-4BB0-81AA-1431BDE1508A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B466E8-C2F3-4C1F-87D4-634E0A18BCF4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14540-DAFE-4BB0-81AA-1431BDE1508A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B466E8-C2F3-4C1F-87D4-634E0A18BCF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14540-DAFE-4BB0-81AA-1431BDE1508A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B466E8-C2F3-4C1F-87D4-634E0A18BCF4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14540-DAFE-4BB0-81AA-1431BDE1508A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B466E8-C2F3-4C1F-87D4-634E0A18B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532713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14540-DAFE-4BB0-81AA-1431BDE1508A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B466E8-C2F3-4C1F-87D4-634E0A18B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200667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14540-DAFE-4BB0-81AA-1431BDE1508A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B466E8-C2F3-4C1F-87D4-634E0A18B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485061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14540-DAFE-4BB0-81AA-1431BDE1508A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B466E8-C2F3-4C1F-87D4-634E0A18B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571529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14540-DAFE-4BB0-81AA-1431BDE1508A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B466E8-C2F3-4C1F-87D4-634E0A18B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579505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14540-DAFE-4BB0-81AA-1431BDE1508A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B466E8-C2F3-4C1F-87D4-634E0A18B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486094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14540-DAFE-4BB0-81AA-1431BDE1508A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B466E8-C2F3-4C1F-87D4-634E0A18B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712874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14540-DAFE-4BB0-81AA-1431BDE1508A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B466E8-C2F3-4C1F-87D4-634E0A18B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016691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14540-DAFE-4BB0-81AA-1431BDE1508A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B466E8-C2F3-4C1F-87D4-634E0A18B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887403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14540-DAFE-4BB0-81AA-1431BDE1508A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B466E8-C2F3-4C1F-87D4-634E0A18B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616874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14540-DAFE-4BB0-81AA-1431BDE1508A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B466E8-C2F3-4C1F-87D4-634E0A18B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57741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6D814540-DAFE-4BB0-81AA-1431BDE1508A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79B466E8-C2F3-4C1F-87D4-634E0A18BCF4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14540-DAFE-4BB0-81AA-1431BDE1508A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B466E8-C2F3-4C1F-87D4-634E0A18BC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86730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562292125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488450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80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Anotace</a:t>
            </a:r>
            <a:endParaRPr lang="cs-CZ" dirty="0"/>
          </a:p>
        </p:txBody>
      </p:sp>
      <p:graphicFrame>
        <p:nvGraphicFramePr>
          <p:cNvPr id="5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499596503"/>
              </p:ext>
            </p:extLst>
          </p:nvPr>
        </p:nvGraphicFramePr>
        <p:xfrm>
          <a:off x="457200" y="1600200"/>
          <a:ext cx="8229600" cy="2123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 - test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Skupinová , samostatná práce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Mapa, učebnice, sešit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Podporuje aktivní zopakování učiva s využitím interaktivní tabule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77883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NORSKO, ŠVÉDSKO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>
                <a:solidFill>
                  <a:schemeClr val="tx1"/>
                </a:solidFill>
              </a:rPr>
              <a:t>Skandinávské poloostrov</a:t>
            </a:r>
          </a:p>
          <a:p>
            <a:pPr algn="l"/>
            <a:r>
              <a:rPr lang="cs-CZ" sz="2400" i="1" u="sng" dirty="0" smtClean="0">
                <a:solidFill>
                  <a:schemeClr val="tx1"/>
                </a:solidFill>
              </a:rPr>
              <a:t>Porovnej západ a východ – povrch </a:t>
            </a:r>
            <a:r>
              <a:rPr lang="cs-CZ" sz="2400" i="1" u="sng" dirty="0" smtClean="0">
                <a:solidFill>
                  <a:schemeClr val="tx1"/>
                </a:solidFill>
              </a:rPr>
              <a:t>Skandinávského poloostrova</a:t>
            </a:r>
            <a:endParaRPr lang="cs-CZ" sz="2400" i="1" u="sng" dirty="0" smtClean="0">
              <a:solidFill>
                <a:schemeClr val="tx1"/>
              </a:solidFill>
            </a:endParaRPr>
          </a:p>
          <a:p>
            <a:pPr algn="l"/>
            <a:endParaRPr lang="cs-CZ" sz="2400" dirty="0" smtClean="0">
              <a:solidFill>
                <a:schemeClr val="tx1"/>
              </a:solidFill>
            </a:endParaRPr>
          </a:p>
          <a:p>
            <a:pPr algn="l"/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96609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Porovnej Norsko a Švédsko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Norsko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Povrch – </a:t>
            </a:r>
            <a:r>
              <a:rPr lang="cs-CZ" dirty="0" smtClean="0"/>
              <a:t>hornatý</a:t>
            </a:r>
          </a:p>
          <a:p>
            <a:endParaRPr lang="cs-CZ" dirty="0"/>
          </a:p>
          <a:p>
            <a:r>
              <a:rPr lang="cs-CZ" dirty="0" smtClean="0">
                <a:solidFill>
                  <a:srgbClr val="00B050"/>
                </a:solidFill>
              </a:rPr>
              <a:t>Pobřeží</a:t>
            </a:r>
            <a:r>
              <a:rPr lang="cs-CZ" dirty="0" smtClean="0"/>
              <a:t> – fjordy, velmi členité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rgbClr val="0070C0"/>
                </a:solidFill>
              </a:rPr>
              <a:t>Řeky - </a:t>
            </a:r>
            <a:r>
              <a:rPr lang="cs-CZ" dirty="0" smtClean="0"/>
              <a:t>krátké, prudké, výroba elektrické energie</a:t>
            </a:r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Švédsko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Povrch - </a:t>
            </a:r>
            <a:r>
              <a:rPr lang="cs-CZ" dirty="0" smtClean="0"/>
              <a:t>hornatý, k východu přechází do nížin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 Pobřeží </a:t>
            </a:r>
            <a:r>
              <a:rPr lang="cs-CZ" dirty="0" smtClean="0"/>
              <a:t>– málo členité</a:t>
            </a:r>
          </a:p>
          <a:p>
            <a:endParaRPr lang="cs-CZ" dirty="0"/>
          </a:p>
          <a:p>
            <a:r>
              <a:rPr lang="cs-CZ" dirty="0" smtClean="0">
                <a:solidFill>
                  <a:srgbClr val="0070C0"/>
                </a:solidFill>
              </a:rPr>
              <a:t>Řeky</a:t>
            </a:r>
            <a:r>
              <a:rPr lang="cs-CZ" dirty="0" smtClean="0"/>
              <a:t>  - delší, prudké, výroba elektrické energie, přeprava surovin a dřeva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80679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Ostrovy 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395536" y="1484784"/>
            <a:ext cx="4040188" cy="639762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00B050"/>
                </a:solidFill>
              </a:rPr>
              <a:t>Norsko</a:t>
            </a:r>
            <a:endParaRPr lang="cs-CZ" sz="2800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Svalbard</a:t>
            </a:r>
            <a:endParaRPr lang="cs-CZ" dirty="0" smtClean="0"/>
          </a:p>
          <a:p>
            <a:r>
              <a:rPr lang="cs-CZ" dirty="0" smtClean="0"/>
              <a:t>Medvědí ostrov		</a:t>
            </a:r>
          </a:p>
          <a:p>
            <a:r>
              <a:rPr lang="cs-CZ" dirty="0" smtClean="0"/>
              <a:t>Lofoty</a:t>
            </a:r>
          </a:p>
          <a:p>
            <a:r>
              <a:rPr lang="cs-CZ" dirty="0" smtClean="0"/>
              <a:t>Vesterály		</a:t>
            </a:r>
          </a:p>
          <a:p>
            <a:endParaRPr lang="cs-CZ" dirty="0" smtClean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sz="2800" dirty="0" smtClean="0">
                <a:solidFill>
                  <a:srgbClr val="00B050"/>
                </a:solidFill>
              </a:rPr>
              <a:t>Švédsko</a:t>
            </a:r>
            <a:endParaRPr lang="cs-CZ" sz="2800" dirty="0">
              <a:solidFill>
                <a:srgbClr val="00B05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err="1" smtClean="0"/>
              <a:t>Gotland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459072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sever – neosídlen</a:t>
            </a:r>
          </a:p>
          <a:p>
            <a:r>
              <a:rPr lang="cs-CZ" dirty="0" smtClean="0"/>
              <a:t>jih– soustředěno obyvatelstvo a zemědělství</a:t>
            </a:r>
          </a:p>
          <a:p>
            <a:pPr marL="0" indent="0">
              <a:buNone/>
            </a:pPr>
            <a:r>
              <a:rPr lang="cs-CZ" dirty="0" smtClean="0"/>
              <a:t>    osídlení i u surovin</a:t>
            </a:r>
          </a:p>
          <a:p>
            <a:r>
              <a:rPr lang="cs-CZ" dirty="0" smtClean="0"/>
              <a:t>lesy – zásoba dřeva, zvěře</a:t>
            </a:r>
          </a:p>
          <a:p>
            <a:r>
              <a:rPr lang="cs-CZ" dirty="0"/>
              <a:t>d</a:t>
            </a:r>
            <a:r>
              <a:rPr lang="cs-CZ" dirty="0" smtClean="0"/>
              <a:t>řevozpracující a papírenský průmysl, hutě a strojírenství</a:t>
            </a:r>
          </a:p>
          <a:p>
            <a:r>
              <a:rPr lang="cs-CZ" dirty="0"/>
              <a:t>d</a:t>
            </a:r>
            <a:r>
              <a:rPr lang="cs-CZ" dirty="0" smtClean="0"/>
              <a:t>ovoz potravin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60648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Společné znaky obou států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59060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odnadpis 15"/>
          <p:cNvSpPr>
            <a:spLocks noGrp="1"/>
          </p:cNvSpPr>
          <p:nvPr>
            <p:ph idx="1"/>
          </p:nvPr>
        </p:nvSpPr>
        <p:spPr>
          <a:xfrm>
            <a:off x="395536" y="1628800"/>
            <a:ext cx="8229600" cy="4525963"/>
          </a:xfrm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rgbClr val="00B050"/>
                </a:solidFill>
              </a:rPr>
              <a:t>???????????????</a:t>
            </a:r>
          </a:p>
          <a:p>
            <a:pPr algn="ctr"/>
            <a:r>
              <a:rPr lang="cs-CZ" sz="4400" dirty="0" smtClean="0">
                <a:solidFill>
                  <a:srgbClr val="C00000"/>
                </a:solidFill>
              </a:rPr>
              <a:t>Víš, co se tam vyrábí?</a:t>
            </a:r>
          </a:p>
          <a:p>
            <a:pPr algn="ctr"/>
            <a:endParaRPr lang="cs-CZ" sz="4400" dirty="0">
              <a:solidFill>
                <a:srgbClr val="C00000"/>
              </a:solidFill>
            </a:endParaRPr>
          </a:p>
          <a:p>
            <a:pPr algn="ctr"/>
            <a:r>
              <a:rPr lang="cs-CZ" sz="4400" dirty="0" smtClean="0">
                <a:solidFill>
                  <a:schemeClr val="bg1">
                    <a:lumMod val="75000"/>
                  </a:schemeClr>
                </a:solidFill>
              </a:rPr>
              <a:t>Pily, nože, řezací stroje</a:t>
            </a:r>
            <a:endParaRPr lang="cs-CZ" sz="4400" dirty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15" name="Nadpis 1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Huskvarna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18793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872067" y="2675466"/>
            <a:ext cx="7804389" cy="3921885"/>
          </a:xfrm>
        </p:spPr>
        <p:txBody>
          <a:bodyPr>
            <a:normAutofit/>
          </a:bodyPr>
          <a:lstStyle/>
          <a:p>
            <a:pPr algn="ctr"/>
            <a:r>
              <a:rPr lang="cs-CZ" dirty="0"/>
              <a:t>Přiřaď správně ke státu</a:t>
            </a:r>
          </a:p>
          <a:p>
            <a:pPr marL="457200" lvl="1" indent="0" algn="ctr">
              <a:buNone/>
            </a:pPr>
            <a:r>
              <a:rPr lang="cs-CZ" dirty="0">
                <a:solidFill>
                  <a:srgbClr val="00B050"/>
                </a:solidFill>
              </a:rPr>
              <a:t>Norsko	   x	</a:t>
            </a:r>
            <a:r>
              <a:rPr lang="cs-CZ" dirty="0">
                <a:solidFill>
                  <a:srgbClr val="0070C0"/>
                </a:solidFill>
              </a:rPr>
              <a:t>Švédsko</a:t>
            </a:r>
          </a:p>
          <a:p>
            <a:pPr marL="457200" lvl="1" indent="0" algn="ctr">
              <a:buNone/>
            </a:pPr>
            <a:endParaRPr lang="cs-CZ" dirty="0">
              <a:solidFill>
                <a:srgbClr val="00B050"/>
              </a:solidFill>
            </a:endParaRPr>
          </a:p>
          <a:p>
            <a:pPr marL="457200" lvl="1" indent="0">
              <a:buNone/>
            </a:pPr>
            <a:r>
              <a:rPr lang="cs-CZ" sz="2400" dirty="0"/>
              <a:t>Uppsala	</a:t>
            </a:r>
            <a:r>
              <a:rPr lang="cs-CZ" sz="2400" dirty="0" err="1" smtClean="0"/>
              <a:t>Kiruna</a:t>
            </a:r>
            <a:r>
              <a:rPr lang="cs-CZ" sz="2400" dirty="0" smtClean="0"/>
              <a:t>  </a:t>
            </a:r>
            <a:r>
              <a:rPr lang="cs-CZ" sz="2400" dirty="0"/>
              <a:t>	</a:t>
            </a:r>
            <a:r>
              <a:rPr lang="cs-CZ" sz="2400" dirty="0" err="1"/>
              <a:t>Huskvarna</a:t>
            </a:r>
            <a:r>
              <a:rPr lang="cs-CZ" sz="2400" dirty="0"/>
              <a:t>	</a:t>
            </a:r>
            <a:r>
              <a:rPr lang="cs-CZ" sz="2400" dirty="0" smtClean="0"/>
              <a:t>     </a:t>
            </a:r>
            <a:r>
              <a:rPr lang="cs-CZ" sz="2400" dirty="0" err="1" smtClean="0"/>
              <a:t>Beigen</a:t>
            </a:r>
            <a:endParaRPr lang="cs-CZ" sz="2400" dirty="0"/>
          </a:p>
          <a:p>
            <a:pPr marL="457200" lvl="1" indent="0">
              <a:buNone/>
            </a:pPr>
            <a:r>
              <a:rPr lang="cs-CZ" sz="2400" dirty="0" smtClean="0"/>
              <a:t>Malmö</a:t>
            </a:r>
            <a:r>
              <a:rPr lang="cs-CZ" sz="2400" dirty="0"/>
              <a:t>	</a:t>
            </a:r>
            <a:r>
              <a:rPr lang="cs-CZ" sz="2400" dirty="0" err="1" smtClean="0"/>
              <a:t>Narvik</a:t>
            </a:r>
            <a:r>
              <a:rPr lang="cs-CZ" sz="2400" dirty="0" smtClean="0"/>
              <a:t> </a:t>
            </a:r>
            <a:r>
              <a:rPr lang="cs-CZ" sz="2400" dirty="0"/>
              <a:t>	</a:t>
            </a:r>
            <a:r>
              <a:rPr lang="cs-CZ" sz="2400" dirty="0" smtClean="0"/>
              <a:t>              Göteborg</a:t>
            </a:r>
            <a:r>
              <a:rPr lang="cs-CZ" sz="2400" dirty="0"/>
              <a:t>	</a:t>
            </a:r>
            <a:r>
              <a:rPr lang="cs-CZ" sz="2400" dirty="0" smtClean="0"/>
              <a:t>      Oslo</a:t>
            </a:r>
            <a:r>
              <a:rPr lang="cs-CZ" sz="2400" dirty="0"/>
              <a:t>		</a:t>
            </a:r>
          </a:p>
          <a:p>
            <a:pPr marL="457200" lvl="1" indent="0">
              <a:buNone/>
            </a:pPr>
            <a:endParaRPr lang="cs-CZ" sz="24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>
                <a:solidFill>
                  <a:schemeClr val="tx2"/>
                </a:solidFill>
              </a:rPr>
              <a:t>střediska</a:t>
            </a:r>
            <a:endParaRPr lang="cs-CZ" i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8284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s-CZ" dirty="0"/>
              <a:t>Přiřaď správně ke státu</a:t>
            </a:r>
          </a:p>
          <a:p>
            <a:pPr marL="457200" lvl="1" indent="0" algn="ctr">
              <a:buNone/>
            </a:pPr>
            <a:r>
              <a:rPr lang="cs-CZ" u="sng" dirty="0">
                <a:solidFill>
                  <a:srgbClr val="00B050"/>
                </a:solidFill>
              </a:rPr>
              <a:t>Norsko</a:t>
            </a:r>
            <a:r>
              <a:rPr lang="cs-CZ" dirty="0">
                <a:solidFill>
                  <a:srgbClr val="00B050"/>
                </a:solidFill>
              </a:rPr>
              <a:t>	   x	</a:t>
            </a:r>
            <a:r>
              <a:rPr lang="cs-CZ" dirty="0">
                <a:solidFill>
                  <a:srgbClr val="0070C0"/>
                </a:solidFill>
              </a:rPr>
              <a:t>Švédsko</a:t>
            </a:r>
          </a:p>
          <a:p>
            <a:pPr marL="457200" lvl="1" indent="0" algn="ctr">
              <a:buNone/>
            </a:pPr>
            <a:endParaRPr lang="cs-CZ" dirty="0">
              <a:solidFill>
                <a:srgbClr val="00B050"/>
              </a:solidFill>
            </a:endParaRPr>
          </a:p>
          <a:p>
            <a:pPr marL="457200" lvl="1" indent="0">
              <a:buNone/>
            </a:pPr>
            <a:r>
              <a:rPr lang="cs-CZ" sz="2400" dirty="0">
                <a:solidFill>
                  <a:srgbClr val="0070C0"/>
                </a:solidFill>
              </a:rPr>
              <a:t>Uppsala	</a:t>
            </a:r>
            <a:r>
              <a:rPr lang="cs-CZ" sz="2400" dirty="0" err="1" smtClean="0">
                <a:solidFill>
                  <a:srgbClr val="0070C0"/>
                </a:solidFill>
              </a:rPr>
              <a:t>Kiruna</a:t>
            </a:r>
            <a:r>
              <a:rPr lang="cs-CZ" sz="2400" dirty="0" smtClean="0">
                <a:solidFill>
                  <a:srgbClr val="0070C0"/>
                </a:solidFill>
              </a:rPr>
              <a:t>   	</a:t>
            </a:r>
            <a:r>
              <a:rPr lang="cs-CZ" sz="2400" dirty="0" err="1" smtClean="0">
                <a:solidFill>
                  <a:srgbClr val="0070C0"/>
                </a:solidFill>
              </a:rPr>
              <a:t>Huskvarna</a:t>
            </a:r>
            <a:r>
              <a:rPr lang="cs-CZ" sz="2400" dirty="0"/>
              <a:t>	</a:t>
            </a:r>
            <a:r>
              <a:rPr lang="cs-CZ" sz="2400" dirty="0" smtClean="0"/>
              <a:t>     </a:t>
            </a:r>
            <a:r>
              <a:rPr lang="cs-CZ" sz="2400" u="sng" dirty="0" smtClean="0"/>
              <a:t> </a:t>
            </a:r>
            <a:r>
              <a:rPr lang="cs-CZ" sz="2400" u="sng" dirty="0" err="1" smtClean="0">
                <a:solidFill>
                  <a:srgbClr val="00B050"/>
                </a:solidFill>
              </a:rPr>
              <a:t>Beigen</a:t>
            </a:r>
            <a:r>
              <a:rPr lang="cs-CZ" sz="2400" dirty="0"/>
              <a:t>	</a:t>
            </a:r>
            <a:r>
              <a:rPr lang="cs-CZ" sz="2400" dirty="0">
                <a:solidFill>
                  <a:srgbClr val="0070C0"/>
                </a:solidFill>
              </a:rPr>
              <a:t>	</a:t>
            </a:r>
            <a:r>
              <a:rPr lang="cs-CZ" sz="2400" dirty="0" smtClean="0">
                <a:solidFill>
                  <a:srgbClr val="0070C0"/>
                </a:solidFill>
              </a:rPr>
              <a:t>					           Malmö	</a:t>
            </a:r>
            <a:r>
              <a:rPr lang="cs-CZ" sz="2400" u="sng" dirty="0" err="1" smtClean="0">
                <a:solidFill>
                  <a:srgbClr val="00B050"/>
                </a:solidFill>
              </a:rPr>
              <a:t>Narvik</a:t>
            </a:r>
            <a:r>
              <a:rPr lang="cs-CZ" sz="2400" dirty="0" smtClean="0">
                <a:solidFill>
                  <a:srgbClr val="0070C0"/>
                </a:solidFill>
              </a:rPr>
              <a:t>  	Göteborg</a:t>
            </a:r>
            <a:r>
              <a:rPr lang="cs-CZ" sz="2400" dirty="0">
                <a:solidFill>
                  <a:srgbClr val="0070C0"/>
                </a:solidFill>
              </a:rPr>
              <a:t>	</a:t>
            </a:r>
            <a:r>
              <a:rPr lang="cs-CZ" sz="2400" dirty="0" smtClean="0">
                <a:solidFill>
                  <a:srgbClr val="0070C0"/>
                </a:solidFill>
              </a:rPr>
              <a:t>      </a:t>
            </a:r>
            <a:r>
              <a:rPr lang="cs-CZ" sz="2400" u="sng" dirty="0" smtClean="0">
                <a:solidFill>
                  <a:srgbClr val="00B050"/>
                </a:solidFill>
              </a:rPr>
              <a:t>Oslo</a:t>
            </a:r>
            <a:r>
              <a:rPr lang="cs-CZ" sz="2400" dirty="0"/>
              <a:t>		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259861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60</TotalTime>
  <Words>210</Words>
  <Application>Microsoft Office PowerPoint</Application>
  <PresentationFormat>Předvádění na obrazovce (4:3)</PresentationFormat>
  <Paragraphs>63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Vlnění</vt:lpstr>
      <vt:lpstr>Motiv systému Office</vt:lpstr>
      <vt:lpstr>Prezentace aplikace PowerPoint</vt:lpstr>
      <vt:lpstr>Prezentace aplikace PowerPoint</vt:lpstr>
      <vt:lpstr>NORSKO, ŠVÉDSKO</vt:lpstr>
      <vt:lpstr>Porovnej Norsko a Švédsko</vt:lpstr>
      <vt:lpstr>Ostrovy </vt:lpstr>
      <vt:lpstr>Společné znaky obou států</vt:lpstr>
      <vt:lpstr>Huskvarna</vt:lpstr>
      <vt:lpstr>střediska</vt:lpstr>
      <vt:lpstr>řešení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NORSKO, ŠVÉDSKO</dc:title>
  <dc:creator>Sýkorová Jana</dc:creator>
  <cp:lastModifiedBy>Sýkorová Jana</cp:lastModifiedBy>
  <cp:revision>25</cp:revision>
  <dcterms:created xsi:type="dcterms:W3CDTF">2011-12-05T09:29:26Z</dcterms:created>
  <dcterms:modified xsi:type="dcterms:W3CDTF">2012-05-17T19:52:00Z</dcterms:modified>
</cp:coreProperties>
</file>