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20" r:id="rId2"/>
  </p:sldMasterIdLst>
  <p:notesMasterIdLst>
    <p:notesMasterId r:id="rId10"/>
  </p:notesMasterIdLst>
  <p:sldIdLst>
    <p:sldId id="262" r:id="rId3"/>
    <p:sldId id="263" r:id="rId4"/>
    <p:sldId id="257" r:id="rId5"/>
    <p:sldId id="258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  Mgr. Jana Sýkorová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VY_32_INOVACE_12_Evropa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</a:t>
          </a:r>
          <a:r>
            <a:rPr lang="cs-CZ" dirty="0" smtClean="0"/>
            <a:t>Evropa - Německo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</a:t>
          </a:r>
          <a:r>
            <a:rPr lang="cs-CZ" dirty="0" smtClean="0"/>
            <a:t>Zeměpis 8. 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40C238B-E90F-4DE3-9E3C-34CE3D305F8D}" type="presOf" srcId="{DAEA276B-ECF9-46F6-A7D3-4693B2D32BC4}" destId="{F69A1436-182C-465B-AD7F-FE48E0C090C1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317DE9C8-DBF8-461A-92C8-E039C6096449}" type="presOf" srcId="{39F8B381-5807-488E-AC22-73DD4140ED4A}" destId="{71045F8C-00FA-488E-A7BD-E2E6753D979D}" srcOrd="0" destOrd="0" presId="urn:microsoft.com/office/officeart/2005/8/layout/target3"/>
    <dgm:cxn modelId="{0368D8B7-F806-4305-9989-13CC1A74CB33}" type="presOf" srcId="{019433A1-1324-4DE1-9E6F-32B851095F74}" destId="{A3817367-F2BC-482F-8832-FA00B51DCCF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E4BE678-5B3E-4A28-A28B-2FB5F2BEBE2D}" type="presOf" srcId="{FBBFC3EA-9D9D-4F3A-BEA6-9C2C0E46BF20}" destId="{643EA938-EDE0-4533-ACCC-D2BD6F3A527C}" srcOrd="0" destOrd="0" presId="urn:microsoft.com/office/officeart/2005/8/layout/target3"/>
    <dgm:cxn modelId="{46FB644F-29A8-47FD-9AF1-2B44D178C7FD}" type="presOf" srcId="{445C7998-7549-48B0-BD68-D4F0167F02E5}" destId="{BC35EE03-4121-4EF9-923D-7CB6D30D358D}" srcOrd="0" destOrd="0" presId="urn:microsoft.com/office/officeart/2005/8/layout/target3"/>
    <dgm:cxn modelId="{F88CBD3D-C19F-446B-8B91-8517814FC351}" type="presOf" srcId="{445C7998-7549-48B0-BD68-D4F0167F02E5}" destId="{4D19AB04-24FA-40C2-B203-52AE3D15E171}" srcOrd="1" destOrd="0" presId="urn:microsoft.com/office/officeart/2005/8/layout/target3"/>
    <dgm:cxn modelId="{68A29FB4-832C-4322-969B-A4CFD2F9DD78}" type="presOf" srcId="{C73C7642-F245-4585-8F88-243F9FAEF6CA}" destId="{97289DF2-90F4-4EC2-A9FC-633B00BAB610}" srcOrd="0" destOrd="0" presId="urn:microsoft.com/office/officeart/2005/8/layout/target3"/>
    <dgm:cxn modelId="{273FD6D3-A533-4E4A-8B02-54DF225ECFFE}" type="presOf" srcId="{DAEA276B-ECF9-46F6-A7D3-4693B2D32BC4}" destId="{CDED6FE3-AD8F-4ACC-B6B8-710EDDD97598}" srcOrd="0" destOrd="0" presId="urn:microsoft.com/office/officeart/2005/8/layout/target3"/>
    <dgm:cxn modelId="{A2DEA5A2-08A6-4201-B9C2-9BE3644AD3D3}" type="presOf" srcId="{019433A1-1324-4DE1-9E6F-32B851095F74}" destId="{E7297F21-D4FD-4A41-AE58-814D01A6B5E7}" srcOrd="1" destOrd="0" presId="urn:microsoft.com/office/officeart/2005/8/layout/target3"/>
    <dgm:cxn modelId="{22059BA1-BB1A-425F-B5A7-8282C4F403EE}" type="presOf" srcId="{EBC41103-E2E5-4D48-9B4B-425520D3D098}" destId="{F969C235-9271-4D34-B740-D627A121CAD0}" srcOrd="1" destOrd="0" presId="urn:microsoft.com/office/officeart/2005/8/layout/target3"/>
    <dgm:cxn modelId="{A4B6FE05-553A-4F19-A21D-B1D1E8FA851A}" type="presOf" srcId="{EBC41103-E2E5-4D48-9B4B-425520D3D098}" destId="{50C2F88D-8688-44C2-A854-691F34009D3B}" srcOrd="0" destOrd="0" presId="urn:microsoft.com/office/officeart/2005/8/layout/target3"/>
    <dgm:cxn modelId="{C0A1EF74-D737-41EB-80C4-4898600C70CD}" type="presOf" srcId="{C73C7642-F245-4585-8F88-243F9FAEF6CA}" destId="{AA41A67C-3D3F-4AE9-9E0F-5D7F7BB2E741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FF8F0208-9EE5-4991-B70B-718E0D0D2A0F}" type="presOf" srcId="{FBBFC3EA-9D9D-4F3A-BEA6-9C2C0E46BF20}" destId="{832BF48F-0145-4429-9E02-8FCA946CCE9E}" srcOrd="1" destOrd="0" presId="urn:microsoft.com/office/officeart/2005/8/layout/target3"/>
    <dgm:cxn modelId="{5A191681-3B81-41DA-9821-20AB250318BA}" type="presParOf" srcId="{71045F8C-00FA-488E-A7BD-E2E6753D979D}" destId="{3577EC6B-C980-4F34-8C69-4365E7B8FC8C}" srcOrd="0" destOrd="0" presId="urn:microsoft.com/office/officeart/2005/8/layout/target3"/>
    <dgm:cxn modelId="{84E85477-60E8-42D7-BDEE-3FC064DF637A}" type="presParOf" srcId="{71045F8C-00FA-488E-A7BD-E2E6753D979D}" destId="{6940EB87-DC1D-4BC3-9408-9AC2E1FFC039}" srcOrd="1" destOrd="0" presId="urn:microsoft.com/office/officeart/2005/8/layout/target3"/>
    <dgm:cxn modelId="{C21F7521-D51A-4807-BC19-D0205B54F5DF}" type="presParOf" srcId="{71045F8C-00FA-488E-A7BD-E2E6753D979D}" destId="{BC35EE03-4121-4EF9-923D-7CB6D30D358D}" srcOrd="2" destOrd="0" presId="urn:microsoft.com/office/officeart/2005/8/layout/target3"/>
    <dgm:cxn modelId="{A9F49DC4-5AF4-4173-9950-EFC873CCD8C7}" type="presParOf" srcId="{71045F8C-00FA-488E-A7BD-E2E6753D979D}" destId="{C95EEA27-3CBF-4645-A92D-9D8AF5C1CBFC}" srcOrd="3" destOrd="0" presId="urn:microsoft.com/office/officeart/2005/8/layout/target3"/>
    <dgm:cxn modelId="{B3802199-ED3F-4853-8F37-89FA44B6C91C}" type="presParOf" srcId="{71045F8C-00FA-488E-A7BD-E2E6753D979D}" destId="{851BB866-B6AE-4566-893F-4C635BA974FC}" srcOrd="4" destOrd="0" presId="urn:microsoft.com/office/officeart/2005/8/layout/target3"/>
    <dgm:cxn modelId="{74D47BCF-FBF5-4B64-990F-AF0A25B74DA2}" type="presParOf" srcId="{71045F8C-00FA-488E-A7BD-E2E6753D979D}" destId="{643EA938-EDE0-4533-ACCC-D2BD6F3A527C}" srcOrd="5" destOrd="0" presId="urn:microsoft.com/office/officeart/2005/8/layout/target3"/>
    <dgm:cxn modelId="{D1809F07-C7E7-4373-92DC-CF36C3E8C594}" type="presParOf" srcId="{71045F8C-00FA-488E-A7BD-E2E6753D979D}" destId="{92F31B18-D66D-4CC7-89B9-378928DE877D}" srcOrd="6" destOrd="0" presId="urn:microsoft.com/office/officeart/2005/8/layout/target3"/>
    <dgm:cxn modelId="{5A6035B2-0A99-4573-9CB2-50A6B9F3EE3A}" type="presParOf" srcId="{71045F8C-00FA-488E-A7BD-E2E6753D979D}" destId="{902074E1-B931-4618-97F1-FADBE82E9C3C}" srcOrd="7" destOrd="0" presId="urn:microsoft.com/office/officeart/2005/8/layout/target3"/>
    <dgm:cxn modelId="{0F0FE9FD-8332-4316-893C-AFF0A2E52272}" type="presParOf" srcId="{71045F8C-00FA-488E-A7BD-E2E6753D979D}" destId="{A3817367-F2BC-482F-8832-FA00B51DCCF3}" srcOrd="8" destOrd="0" presId="urn:microsoft.com/office/officeart/2005/8/layout/target3"/>
    <dgm:cxn modelId="{EFFC2FF7-2500-4D74-850A-95557F9D42F3}" type="presParOf" srcId="{71045F8C-00FA-488E-A7BD-E2E6753D979D}" destId="{626ABFF6-56C8-4386-B662-68EC364EED9D}" srcOrd="9" destOrd="0" presId="urn:microsoft.com/office/officeart/2005/8/layout/target3"/>
    <dgm:cxn modelId="{3ED7AE65-4760-44AC-9500-4DA27605F452}" type="presParOf" srcId="{71045F8C-00FA-488E-A7BD-E2E6753D979D}" destId="{6DB11F1C-D028-4800-9625-6611CA9DE6D4}" srcOrd="10" destOrd="0" presId="urn:microsoft.com/office/officeart/2005/8/layout/target3"/>
    <dgm:cxn modelId="{838DB41D-FA53-4898-949A-159492EC9801}" type="presParOf" srcId="{71045F8C-00FA-488E-A7BD-E2E6753D979D}" destId="{CDED6FE3-AD8F-4ACC-B6B8-710EDDD97598}" srcOrd="11" destOrd="0" presId="urn:microsoft.com/office/officeart/2005/8/layout/target3"/>
    <dgm:cxn modelId="{23185BD1-102C-4F24-8692-1AA9E904CBC6}" type="presParOf" srcId="{71045F8C-00FA-488E-A7BD-E2E6753D979D}" destId="{397AC6D7-84A6-4150-958F-83C92D9ACF38}" srcOrd="12" destOrd="0" presId="urn:microsoft.com/office/officeart/2005/8/layout/target3"/>
    <dgm:cxn modelId="{E28A99E0-5B4E-4D2C-BCD6-DF626BEF0991}" type="presParOf" srcId="{71045F8C-00FA-488E-A7BD-E2E6753D979D}" destId="{D7419528-33A6-416D-9E64-B3F7915C5149}" srcOrd="13" destOrd="0" presId="urn:microsoft.com/office/officeart/2005/8/layout/target3"/>
    <dgm:cxn modelId="{9F3D7D0D-B782-4F55-9EFC-F2552D5C1A2F}" type="presParOf" srcId="{71045F8C-00FA-488E-A7BD-E2E6753D979D}" destId="{97289DF2-90F4-4EC2-A9FC-633B00BAB610}" srcOrd="14" destOrd="0" presId="urn:microsoft.com/office/officeart/2005/8/layout/target3"/>
    <dgm:cxn modelId="{6D0A84F0-6C0F-49DA-8C84-56A01673748D}" type="presParOf" srcId="{71045F8C-00FA-488E-A7BD-E2E6753D979D}" destId="{234EBA9D-95B4-4C20-A84E-6F65F1085DC6}" srcOrd="15" destOrd="0" presId="urn:microsoft.com/office/officeart/2005/8/layout/target3"/>
    <dgm:cxn modelId="{5D403E75-4A7F-4E17-AC72-A63A14352BF2}" type="presParOf" srcId="{71045F8C-00FA-488E-A7BD-E2E6753D979D}" destId="{12255512-213F-41DF-90A6-8B4CD74A2B52}" srcOrd="16" destOrd="0" presId="urn:microsoft.com/office/officeart/2005/8/layout/target3"/>
    <dgm:cxn modelId="{1A5FFD5C-4FB3-445A-9C13-DED629A45FE7}" type="presParOf" srcId="{71045F8C-00FA-488E-A7BD-E2E6753D979D}" destId="{50C2F88D-8688-44C2-A854-691F34009D3B}" srcOrd="17" destOrd="0" presId="urn:microsoft.com/office/officeart/2005/8/layout/target3"/>
    <dgm:cxn modelId="{C5A8C21D-9776-42F2-9A12-1D895A4EC81C}" type="presParOf" srcId="{71045F8C-00FA-488E-A7BD-E2E6753D979D}" destId="{4D19AB04-24FA-40C2-B203-52AE3D15E171}" srcOrd="18" destOrd="0" presId="urn:microsoft.com/office/officeart/2005/8/layout/target3"/>
    <dgm:cxn modelId="{7DD7B576-8617-4C40-B9BD-BCC16B7EEB53}" type="presParOf" srcId="{71045F8C-00FA-488E-A7BD-E2E6753D979D}" destId="{832BF48F-0145-4429-9E02-8FCA946CCE9E}" srcOrd="19" destOrd="0" presId="urn:microsoft.com/office/officeart/2005/8/layout/target3"/>
    <dgm:cxn modelId="{DD3164C1-1768-4161-89F5-6E08D9748A64}" type="presParOf" srcId="{71045F8C-00FA-488E-A7BD-E2E6753D979D}" destId="{E7297F21-D4FD-4A41-AE58-814D01A6B5E7}" srcOrd="20" destOrd="0" presId="urn:microsoft.com/office/officeart/2005/8/layout/target3"/>
    <dgm:cxn modelId="{5EAB1AB4-782B-4E37-8763-D3B964215906}" type="presParOf" srcId="{71045F8C-00FA-488E-A7BD-E2E6753D979D}" destId="{F69A1436-182C-465B-AD7F-FE48E0C090C1}" srcOrd="21" destOrd="0" presId="urn:microsoft.com/office/officeart/2005/8/layout/target3"/>
    <dgm:cxn modelId="{F073EC5C-5B7E-4D16-8B49-267B76DBBCBC}" type="presParOf" srcId="{71045F8C-00FA-488E-A7BD-E2E6753D979D}" destId="{AA41A67C-3D3F-4AE9-9E0F-5D7F7BB2E741}" srcOrd="22" destOrd="0" presId="urn:microsoft.com/office/officeart/2005/8/layout/target3"/>
    <dgm:cxn modelId="{33124318-2D7E-47F3-B579-F7EEC4E8D2EE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  Mgr. Jana Sýkorová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VY_32_INOVACE_12_Evropa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</a:t>
          </a:r>
          <a:r>
            <a:rPr lang="cs-CZ" sz="1400" kern="1200" dirty="0" smtClean="0"/>
            <a:t>Zeměpis 8. ročník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</a:t>
          </a:r>
          <a:r>
            <a:rPr lang="cs-CZ" sz="1400" kern="1200" dirty="0" smtClean="0"/>
            <a:t>Evropa - Německo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F1EC5A-F3E9-44AD-A96A-67676A12483A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1ACC0E-1EBD-4A63-8D83-D1B6C569979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23005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Atlas </a:t>
            </a:r>
            <a:r>
              <a:rPr lang="cs-CZ" smtClean="0"/>
              <a:t>světa strana 76 - 81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ACC0E-1EBD-4A63-8D83-D1B6C569979D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06284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3819E-453D-4E12-955A-7D02DC3620CE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308C7-A782-4DB4-B3D6-72A982EAF3C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3819E-453D-4E12-955A-7D02DC3620CE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308C7-A782-4DB4-B3D6-72A982EAF3C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3819E-453D-4E12-955A-7D02DC3620CE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308C7-A782-4DB4-B3D6-72A982EAF3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3819E-453D-4E12-955A-7D02DC3620CE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308C7-A782-4DB4-B3D6-72A982EAF3C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3819E-453D-4E12-955A-7D02DC3620CE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308C7-A782-4DB4-B3D6-72A982EAF3C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3819E-453D-4E12-955A-7D02DC3620CE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308C7-A782-4DB4-B3D6-72A982EAF3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3819E-453D-4E12-955A-7D02DC3620CE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308C7-A782-4DB4-B3D6-72A982EAF3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3819E-453D-4E12-955A-7D02DC3620CE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308C7-A782-4DB4-B3D6-72A982EAF3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3819E-453D-4E12-955A-7D02DC3620CE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308C7-A782-4DB4-B3D6-72A982EAF3C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3819E-453D-4E12-955A-7D02DC3620CE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308C7-A782-4DB4-B3D6-72A982EAF3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3819E-453D-4E12-955A-7D02DC3620CE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308C7-A782-4DB4-B3D6-72A982EAF3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3819E-453D-4E12-955A-7D02DC3620CE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308C7-A782-4DB4-B3D6-72A982EAF3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3819E-453D-4E12-955A-7D02DC3620CE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308C7-A782-4DB4-B3D6-72A982EAF3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3819E-453D-4E12-955A-7D02DC3620CE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308C7-A782-4DB4-B3D6-72A982EAF3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3819E-453D-4E12-955A-7D02DC3620CE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308C7-A782-4DB4-B3D6-72A982EAF3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3819E-453D-4E12-955A-7D02DC3620CE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308C7-A782-4DB4-B3D6-72A982EAF3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3819E-453D-4E12-955A-7D02DC3620CE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308C7-A782-4DB4-B3D6-72A982EAF3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3819E-453D-4E12-955A-7D02DC3620CE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308C7-A782-4DB4-B3D6-72A982EAF3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3819E-453D-4E12-955A-7D02DC3620CE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308C7-A782-4DB4-B3D6-72A982EAF3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3819E-453D-4E12-955A-7D02DC3620CE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308C7-A782-4DB4-B3D6-72A982EAF3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3819E-453D-4E12-955A-7D02DC3620CE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308C7-A782-4DB4-B3D6-72A982EAF3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3819E-453D-4E12-955A-7D02DC3620CE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308C7-A782-4DB4-B3D6-72A982EAF3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8C3819E-453D-4E12-955A-7D02DC3620CE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5B308C7-A782-4DB4-B3D6-72A982EAF3C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C3819E-453D-4E12-955A-7D02DC3620CE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B308C7-A782-4DB4-B3D6-72A982EAF3C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216832724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80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Anotace</a:t>
            </a:r>
            <a:endParaRPr lang="cs-CZ" dirty="0"/>
          </a:p>
        </p:txBody>
      </p:sp>
      <p:graphicFrame>
        <p:nvGraphicFramePr>
          <p:cNvPr id="5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12063987"/>
              </p:ext>
            </p:extLst>
          </p:nvPr>
        </p:nvGraphicFramePr>
        <p:xfrm>
          <a:off x="457200" y="1600200"/>
          <a:ext cx="8229600" cy="212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 - test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Skupinová , samostatná práce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Mapa, učebnice, sešit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Podporuje aktivní zopakování učiva s využitím interaktivní tabule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847081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Německo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0" y="692150"/>
            <a:ext cx="6400800" cy="3475038"/>
          </a:xfrm>
        </p:spPr>
        <p:txBody>
          <a:bodyPr>
            <a:normAutofit/>
          </a:bodyPr>
          <a:lstStyle/>
          <a:p>
            <a:pPr marL="45720" lvl="0" indent="0">
              <a:buNone/>
            </a:pPr>
            <a:endParaRPr lang="cs-CZ" dirty="0"/>
          </a:p>
          <a:p>
            <a:pPr lvl="0"/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5378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SRN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51520" y="260648"/>
            <a:ext cx="8496944" cy="3744416"/>
          </a:xfrm>
        </p:spPr>
        <p:txBody>
          <a:bodyPr/>
          <a:lstStyle/>
          <a:p>
            <a:pPr lvl="0"/>
            <a:r>
              <a:rPr lang="cs-CZ" sz="3600" dirty="0" smtClean="0"/>
              <a:t>Zapamatuj si</a:t>
            </a:r>
          </a:p>
          <a:p>
            <a:pPr lvl="0"/>
            <a:endParaRPr lang="cs-CZ" dirty="0"/>
          </a:p>
          <a:p>
            <a:pPr lvl="0"/>
            <a:r>
              <a:rPr lang="cs-CZ" dirty="0" smtClean="0"/>
              <a:t>SRN –</a:t>
            </a:r>
            <a:r>
              <a:rPr lang="cs-CZ" b="1" dirty="0" smtClean="0"/>
              <a:t>Spolková republika Německo</a:t>
            </a:r>
          </a:p>
          <a:p>
            <a:pPr lvl="0"/>
            <a:r>
              <a:rPr lang="cs-CZ" dirty="0" smtClean="0"/>
              <a:t>Hlavní město – </a:t>
            </a:r>
            <a:r>
              <a:rPr lang="cs-CZ" b="1" dirty="0" smtClean="0"/>
              <a:t>Berlín</a:t>
            </a:r>
          </a:p>
          <a:p>
            <a:pPr lvl="0"/>
            <a:r>
              <a:rPr lang="cs-CZ" dirty="0" smtClean="0"/>
              <a:t>Zemi tvoří </a:t>
            </a:r>
            <a:r>
              <a:rPr lang="cs-CZ" i="1" dirty="0" smtClean="0"/>
              <a:t>16 administrativních celků </a:t>
            </a:r>
            <a:r>
              <a:rPr lang="cs-CZ" dirty="0" smtClean="0"/>
              <a:t> , př. Bavorsko, Sasko, Braniborsko, Meklenbursko, Durynsko, … Berlín, Hamburk, Brémy.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67190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7220" y="0"/>
            <a:ext cx="8229600" cy="1512168"/>
          </a:xfrm>
        </p:spPr>
        <p:txBody>
          <a:bodyPr>
            <a:normAutofit fontScale="90000"/>
          </a:bodyPr>
          <a:lstStyle/>
          <a:p>
            <a:pPr lvl="0"/>
            <a:r>
              <a:rPr lang="cs-CZ" sz="3100" dirty="0" smtClean="0"/>
              <a:t/>
            </a:r>
            <a:br>
              <a:rPr lang="cs-CZ" sz="3100" dirty="0" smtClean="0"/>
            </a:br>
            <a:r>
              <a:rPr lang="cs-CZ" sz="3100" dirty="0"/>
              <a:t/>
            </a:r>
            <a:br>
              <a:rPr lang="cs-CZ" sz="3100" dirty="0"/>
            </a:br>
            <a:r>
              <a:rPr lang="cs-CZ" sz="3100" dirty="0" smtClean="0"/>
              <a:t/>
            </a:r>
            <a:br>
              <a:rPr lang="cs-CZ" sz="3100" dirty="0" smtClean="0"/>
            </a:br>
            <a:r>
              <a:rPr lang="cs-CZ" sz="3100" dirty="0"/>
              <a:t/>
            </a:r>
            <a:br>
              <a:rPr lang="cs-CZ" sz="3100" dirty="0"/>
            </a:br>
            <a:r>
              <a:rPr lang="cs-CZ" sz="3100" dirty="0" smtClean="0"/>
              <a:t/>
            </a:r>
            <a:br>
              <a:rPr lang="cs-CZ" sz="3100" dirty="0" smtClean="0"/>
            </a:br>
            <a:r>
              <a:rPr lang="cs-CZ" sz="3100" dirty="0"/>
              <a:t/>
            </a:r>
            <a:br>
              <a:rPr lang="cs-CZ" sz="3100" dirty="0"/>
            </a:br>
            <a:r>
              <a:rPr lang="cs-CZ" sz="3100" dirty="0" smtClean="0"/>
              <a:t/>
            </a:r>
            <a:br>
              <a:rPr lang="cs-CZ" sz="3100" dirty="0" smtClean="0"/>
            </a:br>
            <a:r>
              <a:rPr lang="cs-CZ" sz="3100" dirty="0" smtClean="0"/>
              <a:t/>
            </a:r>
            <a:br>
              <a:rPr lang="cs-CZ" sz="3100" dirty="0" smtClean="0"/>
            </a:br>
            <a:r>
              <a:rPr lang="cs-CZ" sz="3100" dirty="0"/>
              <a:t/>
            </a:r>
            <a:br>
              <a:rPr lang="cs-CZ" sz="3100" dirty="0"/>
            </a:br>
            <a:r>
              <a:rPr lang="cs-CZ" sz="3100" dirty="0" smtClean="0"/>
              <a:t/>
            </a:r>
            <a:br>
              <a:rPr lang="cs-CZ" sz="3100" dirty="0" smtClean="0"/>
            </a:br>
            <a:r>
              <a:rPr lang="cs-CZ" sz="3100" dirty="0" smtClean="0"/>
              <a:t/>
            </a:r>
            <a:br>
              <a:rPr lang="cs-CZ" sz="3100" dirty="0" smtClean="0"/>
            </a:br>
            <a:r>
              <a:rPr lang="cs-CZ" sz="3100" dirty="0" smtClean="0"/>
              <a:t/>
            </a:r>
            <a:br>
              <a:rPr lang="cs-CZ" sz="3100" dirty="0" smtClean="0"/>
            </a:br>
            <a:r>
              <a:rPr lang="cs-CZ" sz="3100" dirty="0" smtClean="0">
                <a:solidFill>
                  <a:srgbClr val="002060"/>
                </a:solidFill>
              </a:rPr>
              <a:t>Zhodnoť hospodářství Německa – hlavní zaměření, nejznámější  výrobky (firmy)</a:t>
            </a:r>
            <a:br>
              <a:rPr lang="cs-CZ" sz="3100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/>
              <a:t> 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11560" y="1772816"/>
            <a:ext cx="8229600" cy="4748227"/>
          </a:xfrm>
        </p:spPr>
        <p:txBody>
          <a:bodyPr/>
          <a:lstStyle/>
          <a:p>
            <a:r>
              <a:rPr lang="cs-CZ" dirty="0" smtClean="0"/>
              <a:t>Hospodářsky </a:t>
            </a:r>
            <a:r>
              <a:rPr lang="cs-CZ" b="1" dirty="0" smtClean="0"/>
              <a:t>nejvýznamnější stát Evropy</a:t>
            </a:r>
          </a:p>
          <a:p>
            <a:r>
              <a:rPr lang="cs-CZ" dirty="0" smtClean="0"/>
              <a:t>Bohatá naleziště </a:t>
            </a:r>
            <a:r>
              <a:rPr lang="cs-CZ" b="1" dirty="0" smtClean="0"/>
              <a:t>uhlí</a:t>
            </a:r>
            <a:r>
              <a:rPr lang="cs-CZ" dirty="0" smtClean="0"/>
              <a:t> (černé i hnědé)</a:t>
            </a:r>
          </a:p>
          <a:p>
            <a:r>
              <a:rPr lang="cs-CZ" b="1" dirty="0" smtClean="0"/>
              <a:t>Hutě, strojírenství </a:t>
            </a:r>
            <a:r>
              <a:rPr lang="cs-CZ" dirty="0" smtClean="0"/>
              <a:t>(auta – Mercedes, Audi, BMW, VW), </a:t>
            </a:r>
            <a:r>
              <a:rPr lang="cs-CZ" b="1" dirty="0" smtClean="0"/>
              <a:t>elektrotechnický</a:t>
            </a:r>
            <a:r>
              <a:rPr lang="cs-CZ" dirty="0" smtClean="0"/>
              <a:t> (Siemens, Grundig), </a:t>
            </a:r>
            <a:r>
              <a:rPr lang="cs-CZ" b="1" dirty="0" smtClean="0"/>
              <a:t>chemický, potravinářský</a:t>
            </a:r>
            <a:r>
              <a:rPr lang="cs-CZ" dirty="0" smtClean="0"/>
              <a:t> (pivovary, cukrovary)</a:t>
            </a:r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043608" y="1876182"/>
            <a:ext cx="74168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 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14167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Největší průmyslová oblast SRN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b="1" u="sng" dirty="0" smtClean="0"/>
              <a:t>Porýní – Porůří</a:t>
            </a:r>
          </a:p>
          <a:p>
            <a:r>
              <a:rPr lang="cs-CZ" dirty="0" smtClean="0"/>
              <a:t>Černé uhlí, hutě, strojírenství</a:t>
            </a:r>
          </a:p>
          <a:p>
            <a:r>
              <a:rPr lang="cs-CZ" dirty="0" smtClean="0"/>
              <a:t>Kolín nad Rýnem, Dortmund, Essen, Düsseldorf</a:t>
            </a:r>
          </a:p>
          <a:p>
            <a:pPr marL="45720" indent="0">
              <a:buNone/>
            </a:pPr>
            <a:r>
              <a:rPr lang="cs-CZ" dirty="0" smtClean="0"/>
              <a:t>  </a:t>
            </a:r>
            <a:r>
              <a:rPr lang="cs-CZ" b="1" u="sng" dirty="0" smtClean="0"/>
              <a:t>Berlín  a okolí </a:t>
            </a:r>
          </a:p>
          <a:p>
            <a:r>
              <a:rPr lang="cs-CZ" dirty="0" smtClean="0"/>
              <a:t>Strojírenství, hutě, chemie, potravinářský průmysl</a:t>
            </a:r>
          </a:p>
          <a:p>
            <a:r>
              <a:rPr lang="cs-CZ" b="1" u="sng" dirty="0" smtClean="0"/>
              <a:t>Přístavy</a:t>
            </a:r>
            <a:r>
              <a:rPr lang="cs-CZ" dirty="0" smtClean="0"/>
              <a:t> – strojírenství, potravinářský průmysl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69035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je to 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45720" lvl="0" indent="0">
              <a:buNone/>
            </a:pPr>
            <a:endParaRPr lang="cs-CZ" dirty="0" smtClean="0"/>
          </a:p>
          <a:p>
            <a:pPr lvl="0"/>
            <a:endParaRPr lang="cs-CZ" dirty="0"/>
          </a:p>
          <a:p>
            <a:pPr lvl="0"/>
            <a:r>
              <a:rPr lang="cs-CZ" dirty="0" smtClean="0"/>
              <a:t>Mohan</a:t>
            </a:r>
            <a:endParaRPr lang="cs-CZ" dirty="0"/>
          </a:p>
          <a:p>
            <a:r>
              <a:rPr lang="cs-CZ" dirty="0"/>
              <a:t>Opel</a:t>
            </a:r>
          </a:p>
          <a:p>
            <a:r>
              <a:rPr lang="cs-CZ" dirty="0"/>
              <a:t>Hamburk</a:t>
            </a:r>
          </a:p>
          <a:p>
            <a:r>
              <a:rPr lang="cs-CZ" dirty="0"/>
              <a:t>Odra</a:t>
            </a:r>
          </a:p>
          <a:p>
            <a:r>
              <a:rPr lang="cs-CZ" dirty="0"/>
              <a:t>Bonn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Řeka</a:t>
            </a:r>
          </a:p>
          <a:p>
            <a:r>
              <a:rPr lang="cs-CZ" dirty="0" smtClean="0"/>
              <a:t>Automobil</a:t>
            </a:r>
          </a:p>
          <a:p>
            <a:r>
              <a:rPr lang="cs-CZ" dirty="0" smtClean="0"/>
              <a:t>Přístav</a:t>
            </a:r>
          </a:p>
          <a:p>
            <a:r>
              <a:rPr lang="cs-CZ" dirty="0" smtClean="0"/>
              <a:t>Řeka </a:t>
            </a:r>
          </a:p>
          <a:p>
            <a:r>
              <a:rPr lang="cs-CZ" dirty="0" smtClean="0"/>
              <a:t>Bývalé hlavní město</a:t>
            </a:r>
          </a:p>
        </p:txBody>
      </p:sp>
    </p:spTree>
    <p:extLst>
      <p:ext uri="{BB962C8B-B14F-4D97-AF65-F5344CB8AC3E}">
        <p14:creationId xmlns:p14="http://schemas.microsoft.com/office/powerpoint/2010/main" val="4194737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</TotalTime>
  <Words>216</Words>
  <Application>Microsoft Office PowerPoint</Application>
  <PresentationFormat>Předvádění na obrazovce (4:3)</PresentationFormat>
  <Paragraphs>54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Aerodynamika</vt:lpstr>
      <vt:lpstr>Motiv sady Office</vt:lpstr>
      <vt:lpstr>Prezentace aplikace PowerPoint</vt:lpstr>
      <vt:lpstr>Prezentace aplikace PowerPoint</vt:lpstr>
      <vt:lpstr>Německo</vt:lpstr>
      <vt:lpstr>SRN</vt:lpstr>
      <vt:lpstr>            Zhodnoť hospodářství Německa – hlavní zaměření, nejznámější  výrobky (firmy)    </vt:lpstr>
      <vt:lpstr>Největší průmyslová oblast SRN</vt:lpstr>
      <vt:lpstr>Co je to ?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Sýkorová Jana</dc:creator>
  <cp:lastModifiedBy>Sýkorová Jana</cp:lastModifiedBy>
  <cp:revision>11</cp:revision>
  <dcterms:created xsi:type="dcterms:W3CDTF">2012-05-15T20:41:38Z</dcterms:created>
  <dcterms:modified xsi:type="dcterms:W3CDTF">2012-05-17T18:32:04Z</dcterms:modified>
</cp:coreProperties>
</file>